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2"/>
  </p:notesMasterIdLst>
  <p:sldIdLst>
    <p:sldId id="256" r:id="rId2"/>
    <p:sldId id="292" r:id="rId3"/>
    <p:sldId id="299" r:id="rId4"/>
    <p:sldId id="300" r:id="rId5"/>
    <p:sldId id="302" r:id="rId6"/>
    <p:sldId id="270" r:id="rId7"/>
    <p:sldId id="272" r:id="rId8"/>
    <p:sldId id="327" r:id="rId9"/>
    <p:sldId id="271" r:id="rId10"/>
    <p:sldId id="303" r:id="rId11"/>
    <p:sldId id="306" r:id="rId12"/>
    <p:sldId id="262" r:id="rId13"/>
    <p:sldId id="264" r:id="rId14"/>
    <p:sldId id="312" r:id="rId15"/>
    <p:sldId id="307" r:id="rId16"/>
    <p:sldId id="289" r:id="rId17"/>
    <p:sldId id="304" r:id="rId18"/>
    <p:sldId id="308" r:id="rId19"/>
    <p:sldId id="310" r:id="rId20"/>
    <p:sldId id="260" r:id="rId21"/>
    <p:sldId id="317" r:id="rId22"/>
    <p:sldId id="313" r:id="rId23"/>
    <p:sldId id="315" r:id="rId24"/>
    <p:sldId id="318" r:id="rId25"/>
    <p:sldId id="325" r:id="rId26"/>
    <p:sldId id="324" r:id="rId27"/>
    <p:sldId id="305" r:id="rId28"/>
    <p:sldId id="273" r:id="rId29"/>
    <p:sldId id="277" r:id="rId30"/>
    <p:sldId id="276" r:id="rId31"/>
    <p:sldId id="314" r:id="rId32"/>
    <p:sldId id="288" r:id="rId33"/>
    <p:sldId id="265" r:id="rId34"/>
    <p:sldId id="319" r:id="rId35"/>
    <p:sldId id="266" r:id="rId36"/>
    <p:sldId id="286" r:id="rId37"/>
    <p:sldId id="287" r:id="rId38"/>
    <p:sldId id="279" r:id="rId39"/>
    <p:sldId id="280" r:id="rId40"/>
    <p:sldId id="295" r:id="rId41"/>
    <p:sldId id="296" r:id="rId42"/>
    <p:sldId id="293" r:id="rId43"/>
    <p:sldId id="294" r:id="rId44"/>
    <p:sldId id="321" r:id="rId45"/>
    <p:sldId id="320" r:id="rId46"/>
    <p:sldId id="322" r:id="rId47"/>
    <p:sldId id="323" r:id="rId48"/>
    <p:sldId id="297" r:id="rId49"/>
    <p:sldId id="326" r:id="rId50"/>
    <p:sldId id="269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4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16" y="-104"/>
      </p:cViewPr>
      <p:guideLst>
        <p:guide orient="horz" pos="331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EA89-38E9-F344-96B3-541600A1DDDC}" type="datetimeFigureOut">
              <a:rPr lang="en-US" smtClean="0"/>
              <a:t>7/3/14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9D12D-F1D8-F245-B90A-5601167DA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C515F-C6E3-2349-B399-83E1DF33D6CB}" type="slidenum">
              <a:rPr lang="en-US"/>
              <a:pPr/>
              <a:t>8</a:t>
            </a:fld>
            <a:endParaRPr lang="en-US"/>
          </a:p>
        </p:txBody>
      </p:sp>
      <p:sp>
        <p:nvSpPr>
          <p:cNvPr id="2140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761E-EFE7-AE43-B6BA-76E7A36BAF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continental crust is characteristically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D12D-F1D8-F245-B90A-5601167DA65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80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Spider</a:t>
            </a:r>
            <a:r>
              <a:rPr lang="en-US" baseline="0" dirty="0" smtClean="0"/>
              <a:t> diagrams are produced by ordering trace elements according to their ‘incompatibility’. </a:t>
            </a:r>
          </a:p>
          <a:p>
            <a:r>
              <a:rPr lang="en-US" baseline="0" dirty="0" smtClean="0"/>
              <a:t>The LREE depletion of MORB extends to the more incompatible elements as well, while OIB are generally enriched in these elements.</a:t>
            </a:r>
          </a:p>
          <a:p>
            <a:r>
              <a:rPr lang="en-US" baseline="0" dirty="0" smtClean="0"/>
              <a:t>MORB show a systematic Pb &amp; Sr depletion; these probably a result of plagioclase fractionation.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D12D-F1D8-F245-B90A-5601167DA65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8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D12D-F1D8-F245-B90A-5601167DA65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D12D-F1D8-F245-B90A-5601167DA65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A9E1-C325-1B45-8415-31B983D13167}" type="datetimeFigureOut">
              <a:rPr lang="en-US" smtClean="0"/>
              <a:t>7/3/14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B6D63-6C12-7544-BAB0-B37461E4B3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A9E1-C325-1B45-8415-31B983D13167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D63-6C12-7544-BAB0-B37461E4B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A9E1-C325-1B45-8415-31B983D13167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D63-6C12-7544-BAB0-B37461E4B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A9E1-C325-1B45-8415-31B983D13167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D63-6C12-7544-BAB0-B37461E4B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A9E1-C325-1B45-8415-31B983D13167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D63-6C12-7544-BAB0-B37461E4B3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A9E1-C325-1B45-8415-31B983D13167}" type="datetimeFigureOut">
              <a:rPr lang="en-US" smtClean="0"/>
              <a:t>7/3/14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D63-6C12-7544-BAB0-B37461E4B3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A9E1-C325-1B45-8415-31B983D13167}" type="datetimeFigureOut">
              <a:rPr lang="en-US" smtClean="0"/>
              <a:t>7/3/14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D63-6C12-7544-BAB0-B37461E4B3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A9E1-C325-1B45-8415-31B983D13167}" type="datetimeFigureOut">
              <a:rPr lang="en-US" smtClean="0"/>
              <a:t>7/3/14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D63-6C12-7544-BAB0-B37461E4B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A9E1-C325-1B45-8415-31B983D13167}" type="datetimeFigureOut">
              <a:rPr lang="en-US" smtClean="0"/>
              <a:t>7/3/14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D63-6C12-7544-BAB0-B37461E4B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A9E1-C325-1B45-8415-31B983D13167}" type="datetimeFigureOut">
              <a:rPr lang="en-US" smtClean="0"/>
              <a:t>7/3/14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D63-6C12-7544-BAB0-B37461E4B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A9E1-C325-1B45-8415-31B983D13167}" type="datetimeFigureOut">
              <a:rPr lang="en-US" smtClean="0"/>
              <a:t>7/3/14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D63-6C12-7544-BAB0-B37461E4B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809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9376"/>
            <a:ext cx="8229600" cy="477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BCA9E1-C325-1B45-8415-31B983D13167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F5B6D63-6C12-7544-BAB0-B37461E4B3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iodicTableColor.pn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9" y="909053"/>
            <a:ext cx="8484429" cy="497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679484"/>
          </a:xfrm>
        </p:spPr>
        <p:txBody>
          <a:bodyPr>
            <a:normAutofit/>
          </a:bodyPr>
          <a:lstStyle/>
          <a:p>
            <a:r>
              <a:rPr lang="en-US" dirty="0" smtClean="0"/>
              <a:t>Building Earth</a:t>
            </a:r>
            <a:br>
              <a:rPr lang="en-US" dirty="0" smtClean="0"/>
            </a:br>
            <a:r>
              <a:rPr lang="en-US" sz="3200" dirty="0" smtClean="0"/>
              <a:t>or </a:t>
            </a:r>
            <a:br>
              <a:rPr lang="en-US" sz="3200" dirty="0" smtClean="0"/>
            </a:br>
            <a:r>
              <a:rPr lang="en-US" sz="3600" i="1" dirty="0" smtClean="0"/>
              <a:t>What we </a:t>
            </a:r>
            <a:r>
              <a:rPr lang="en-US" sz="3600" i="1" dirty="0" smtClean="0"/>
              <a:t>(think we) know </a:t>
            </a:r>
            <a:r>
              <a:rPr lang="en-US" sz="3600" i="1" dirty="0" smtClean="0"/>
              <a:t>about the </a:t>
            </a:r>
            <a:r>
              <a:rPr lang="en-US" sz="3600" i="1" dirty="0" smtClean="0"/>
              <a:t>composition and evolution </a:t>
            </a:r>
            <a:r>
              <a:rPr lang="en-US" sz="3600" i="1" dirty="0" smtClean="0"/>
              <a:t>of the Earth and how we know it.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M. White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8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790575"/>
            <a:ext cx="8229600" cy="809625"/>
          </a:xfrm>
        </p:spPr>
        <p:txBody>
          <a:bodyPr/>
          <a:lstStyle/>
          <a:p>
            <a:r>
              <a:rPr lang="en-US" dirty="0" smtClean="0"/>
              <a:t>Oxidation State &amp; Fe/Si Ratios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1"/>
            <a:ext cx="4041648" cy="217017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hondrites also vary in oxidation state and in the ratio of metal to silicate.</a:t>
            </a:r>
          </a:p>
          <a:p>
            <a:r>
              <a:rPr lang="en-US" dirty="0" smtClean="0"/>
              <a:t>Carbonaceous chondrites are highly oxidized, enstatite chondrites are highly reduced.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rcRect l="10805" r="10805"/>
          <a:stretch>
            <a:fillRect/>
          </a:stretch>
        </p:blipFill>
        <p:spPr>
          <a:xfrm>
            <a:off x="272472" y="3923353"/>
            <a:ext cx="2026025" cy="1938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473" y="5993768"/>
            <a:ext cx="1886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+mj-lt"/>
              </a:rPr>
              <a:t>Enstatite Chondrite</a:t>
            </a:r>
            <a:endParaRPr lang="en-US" sz="1400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050" y="3923354"/>
            <a:ext cx="2474581" cy="1938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8498" y="6000701"/>
            <a:ext cx="26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+mj-lt"/>
              </a:rPr>
              <a:t>Carbonaceous Chondrite</a:t>
            </a:r>
            <a:endParaRPr lang="en-US" sz="1400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10" name="Content Placeholder 9" descr="Figure10.13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21" b="-6621"/>
          <a:stretch>
            <a:fillRect/>
          </a:stretch>
        </p:blipFill>
        <p:spPr>
          <a:xfrm>
            <a:off x="483937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82563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Terrestrial Planets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Terrestrial planets formed by a process of accretion and oligarchic growth.</a:t>
            </a:r>
          </a:p>
          <a:p>
            <a:r>
              <a:rPr lang="en-US" dirty="0" smtClean="0"/>
              <a:t>This processes produced bodies the size of Vesta within a few million years.</a:t>
            </a:r>
          </a:p>
          <a:p>
            <a:r>
              <a:rPr lang="en-US" dirty="0" smtClean="0"/>
              <a:t>Nearly simultaneously with accretion, asteroid-sized bodies differentiated into </a:t>
            </a:r>
            <a:r>
              <a:rPr lang="en-US" dirty="0" smtClean="0">
                <a:solidFill>
                  <a:srgbClr val="000000"/>
                </a:solidFill>
              </a:rPr>
              <a:t>mantles, cores, and </a:t>
            </a:r>
            <a:r>
              <a:rPr lang="en-US" dirty="0" err="1" smtClean="0">
                <a:solidFill>
                  <a:srgbClr val="000000"/>
                </a:solidFill>
              </a:rPr>
              <a:t>protocrusts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is a consequence of extensive </a:t>
            </a:r>
            <a:r>
              <a:rPr lang="en-US" dirty="0" smtClean="0">
                <a:solidFill>
                  <a:srgbClr val="000000"/>
                </a:solidFill>
              </a:rPr>
              <a:t>melting</a:t>
            </a:r>
            <a:r>
              <a:rPr lang="en-US" dirty="0" smtClean="0"/>
              <a:t>, produced by release gravitational energy </a:t>
            </a:r>
            <a:r>
              <a:rPr lang="en-US" dirty="0" smtClean="0"/>
              <a:t>(and in </a:t>
            </a:r>
            <a:r>
              <a:rPr lang="en-US" dirty="0" smtClean="0"/>
              <a:t>the earliest formed </a:t>
            </a:r>
            <a:r>
              <a:rPr lang="en-US" dirty="0" smtClean="0"/>
              <a:t>bodies </a:t>
            </a:r>
            <a:r>
              <a:rPr lang="en-US" baseline="30000" dirty="0" smtClean="0"/>
              <a:t>26</a:t>
            </a:r>
            <a:r>
              <a:rPr lang="en-US" dirty="0" smtClean="0"/>
              <a:t>Al </a:t>
            </a:r>
            <a:r>
              <a:rPr lang="en-US" dirty="0" smtClean="0"/>
              <a:t>decay).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2000" y="6126163"/>
            <a:ext cx="263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+mj-lt"/>
              </a:rPr>
              <a:t>4 Vesta</a:t>
            </a:r>
            <a:endParaRPr lang="en-US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11" name="Content Placeholder 10" descr="Vesta-full_7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63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Goldschmidt’s Classification</a:t>
            </a:r>
            <a:endParaRPr lang="en-US" dirty="0"/>
          </a:p>
        </p:txBody>
      </p:sp>
      <p:pic>
        <p:nvPicPr>
          <p:cNvPr id="4" name="Content Placeholder 3" descr="Figure7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5" r="-539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1042290" y="6218478"/>
            <a:ext cx="1593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rock-loving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3204" y="6218478"/>
            <a:ext cx="1329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iron-loving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8670" y="6218478"/>
            <a:ext cx="1749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sulfur-loving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789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05296"/>
            <a:ext cx="8229600" cy="809625"/>
          </a:xfrm>
        </p:spPr>
        <p:txBody>
          <a:bodyPr/>
          <a:lstStyle/>
          <a:p>
            <a:r>
              <a:rPr lang="en-US" sz="4000" dirty="0" smtClean="0"/>
              <a:t>Distribution of the Elements in </a:t>
            </a:r>
            <a:r>
              <a:rPr lang="en-US" sz="4000" dirty="0" err="1" smtClean="0"/>
              <a:t>Terrrestrial</a:t>
            </a:r>
            <a:r>
              <a:rPr lang="en-US" sz="4000" dirty="0" smtClean="0"/>
              <a:t> Planets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78" t="6734" r="3278" b="4174"/>
          <a:stretch/>
        </p:blipFill>
        <p:spPr>
          <a:xfrm>
            <a:off x="4648200" y="1904999"/>
            <a:ext cx="4420200" cy="441325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" y="1791970"/>
            <a:ext cx="4041648" cy="452628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Atmophile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in the atmosphere.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Siderophile</a:t>
            </a:r>
            <a:r>
              <a:rPr lang="en-US" dirty="0" smtClean="0"/>
              <a:t> (and perhaps chalcophile) in the core.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Lithophile</a:t>
            </a:r>
            <a:r>
              <a:rPr lang="en-US" dirty="0" smtClean="0"/>
              <a:t> in the mantle and crust.</a:t>
            </a:r>
          </a:p>
          <a:p>
            <a:pPr lvl="1"/>
            <a:r>
              <a:rPr lang="en-US" dirty="0" smtClean="0"/>
              <a:t>Abundances of refractory lithophile elements are key to building models of Earth’s composition.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Incompatible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elements, those not accepted in mantle minerals, are concentrated in the crust.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Compatible</a:t>
            </a:r>
            <a:r>
              <a:rPr lang="en-US" dirty="0" smtClean="0"/>
              <a:t> elements concentration in the mantle.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1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Silicate Earth’s Composition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4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295"/>
            <a:ext cx="8229600" cy="809625"/>
          </a:xfrm>
        </p:spPr>
        <p:txBody>
          <a:bodyPr/>
          <a:lstStyle/>
          <a:p>
            <a:r>
              <a:rPr lang="en-US" dirty="0" smtClean="0"/>
              <a:t>Assumptions about Silicate </a:t>
            </a:r>
            <a:r>
              <a:rPr lang="en-US" dirty="0"/>
              <a:t>Earth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5726"/>
            <a:ext cx="8229600" cy="42904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Earth formed from a solar nebula of chondritic composition.</a:t>
            </a:r>
          </a:p>
          <a:p>
            <a:pPr lvl="1"/>
            <a:r>
              <a:rPr lang="en-US" dirty="0" smtClean="0"/>
              <a:t>Any successful model of Earth composition must relate to that of chondrites through plausible processes.</a:t>
            </a:r>
          </a:p>
          <a:p>
            <a:r>
              <a:rPr lang="en-US" dirty="0" smtClean="0"/>
              <a:t>Composition must match seismic velocity and density profiles.</a:t>
            </a:r>
          </a:p>
          <a:p>
            <a:r>
              <a:rPr lang="en-US" dirty="0" smtClean="0"/>
              <a:t>Composition of the mantle should match that of the ‘mantle sample”, i.e., ‘peridotite’.</a:t>
            </a:r>
          </a:p>
          <a:p>
            <a:r>
              <a:rPr lang="en-US" dirty="0" smtClean="0"/>
              <a:t>Composition of the upper mantle should yield basalt upon melting.</a:t>
            </a:r>
          </a:p>
          <a:p>
            <a:r>
              <a:rPr lang="en-US" dirty="0" smtClean="0"/>
              <a:t>Crust + Mantle = Bulk Silicate Earth (BSE</a:t>
            </a:r>
            <a:r>
              <a:rPr lang="en-US" dirty="0" smtClean="0"/>
              <a:t>)=Primitive Mantle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2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12416"/>
            <a:ext cx="8229600" cy="809625"/>
          </a:xfrm>
        </p:spPr>
        <p:txBody>
          <a:bodyPr/>
          <a:lstStyle/>
          <a:p>
            <a:r>
              <a:rPr lang="en-US" dirty="0" smtClean="0"/>
              <a:t>Refractory </a:t>
            </a:r>
            <a:r>
              <a:rPr lang="en-US" dirty="0" smtClean="0"/>
              <a:t>Lithophile Elements </a:t>
            </a:r>
            <a:r>
              <a:rPr lang="en-US" dirty="0" smtClean="0"/>
              <a:t>&amp; Earth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8554"/>
            <a:ext cx="8229600" cy="4105709"/>
          </a:xfrm>
        </p:spPr>
        <p:txBody>
          <a:bodyPr>
            <a:normAutofit/>
          </a:bodyPr>
          <a:lstStyle/>
          <a:p>
            <a:r>
              <a:rPr lang="en-US" dirty="0" smtClean="0"/>
              <a:t>Despite the variety of chondrite compositions, the </a:t>
            </a:r>
            <a:r>
              <a:rPr lang="en-US" i="1" dirty="0" smtClean="0"/>
              <a:t>relative</a:t>
            </a:r>
            <a:r>
              <a:rPr lang="en-US" dirty="0" smtClean="0"/>
              <a:t> (but not absolute) abundances of refractory </a:t>
            </a:r>
            <a:r>
              <a:rPr lang="en-US" dirty="0" smtClean="0"/>
              <a:t>lithophile elements (RLE’s) are </a:t>
            </a:r>
            <a:r>
              <a:rPr lang="en-US" dirty="0" smtClean="0"/>
              <a:t>very similar in all classes.</a:t>
            </a:r>
          </a:p>
          <a:p>
            <a:pPr lvl="1"/>
            <a:r>
              <a:rPr lang="en-US" dirty="0" smtClean="0"/>
              <a:t>This implies nebular processes did not fractionate refractory elements from one and other.</a:t>
            </a:r>
          </a:p>
          <a:p>
            <a:r>
              <a:rPr lang="en-US" dirty="0" smtClean="0"/>
              <a:t>Models of Earth’s composition rely, to varying degrees, on the assumption that the Earth too has chondritic </a:t>
            </a:r>
            <a:r>
              <a:rPr lang="en-US" i="1" dirty="0" smtClean="0"/>
              <a:t>relative</a:t>
            </a:r>
            <a:r>
              <a:rPr lang="en-US" dirty="0" smtClean="0"/>
              <a:t> abundances of refractory elements.</a:t>
            </a:r>
          </a:p>
        </p:txBody>
      </p:sp>
    </p:spTree>
    <p:extLst>
      <p:ext uri="{BB962C8B-B14F-4D97-AF65-F5344CB8AC3E}">
        <p14:creationId xmlns:p14="http://schemas.microsoft.com/office/powerpoint/2010/main" val="272676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Refractory Elements</a:t>
            </a:r>
            <a:endParaRPr lang="en-US" dirty="0"/>
          </a:p>
        </p:txBody>
      </p:sp>
      <p:pic>
        <p:nvPicPr>
          <p:cNvPr id="6" name="Content Placeholder 5" descr="Refractory PeriodicTab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8" r="-5608"/>
          <a:stretch>
            <a:fillRect/>
          </a:stretch>
        </p:blipFill>
        <p:spPr>
          <a:xfrm>
            <a:off x="260935" y="1349376"/>
            <a:ext cx="8229600" cy="4776788"/>
          </a:xfrm>
        </p:spPr>
      </p:pic>
    </p:spTree>
    <p:extLst>
      <p:ext uri="{BB962C8B-B14F-4D97-AF65-F5344CB8AC3E}">
        <p14:creationId xmlns:p14="http://schemas.microsoft.com/office/powerpoint/2010/main" val="329317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3580"/>
            <a:ext cx="8229600" cy="809625"/>
          </a:xfrm>
        </p:spPr>
        <p:txBody>
          <a:bodyPr/>
          <a:lstStyle/>
          <a:p>
            <a:r>
              <a:rPr lang="en-US" dirty="0" smtClean="0"/>
              <a:t>‘Geochemical Models’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61635" y="1802394"/>
            <a:ext cx="4486565" cy="431342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Geochemical models of Earth’s composition begin by estimating major element (Mg, Fe, Si, Ca) concentrations from peridotites.</a:t>
            </a:r>
          </a:p>
          <a:p>
            <a:r>
              <a:rPr lang="en-US" dirty="0" smtClean="0"/>
              <a:t>Once </a:t>
            </a:r>
            <a:r>
              <a:rPr lang="en-US" dirty="0" err="1" smtClean="0"/>
              <a:t>CaO</a:t>
            </a:r>
            <a:r>
              <a:rPr lang="en-US" dirty="0" smtClean="0"/>
              <a:t> and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are </a:t>
            </a:r>
            <a:r>
              <a:rPr lang="en-US" dirty="0" smtClean="0"/>
              <a:t>determined, </a:t>
            </a:r>
            <a:r>
              <a:rPr lang="en-US" dirty="0" smtClean="0"/>
              <a:t>concentrations of other refractory lithophile elements (RLE’s) are estimated from chondritic ratios.</a:t>
            </a:r>
            <a:endParaRPr lang="en-US" dirty="0"/>
          </a:p>
        </p:txBody>
      </p:sp>
      <p:pic>
        <p:nvPicPr>
          <p:cNvPr id="11" name="Content Placeholder 4" descr="Figure11.09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9" b="-2626"/>
          <a:stretch/>
        </p:blipFill>
        <p:spPr>
          <a:xfrm>
            <a:off x="4648200" y="1403206"/>
            <a:ext cx="4038600" cy="4931092"/>
          </a:xfrm>
        </p:spPr>
      </p:pic>
    </p:spTree>
    <p:extLst>
      <p:ext uri="{BB962C8B-B14F-4D97-AF65-F5344CB8AC3E}">
        <p14:creationId xmlns:p14="http://schemas.microsoft.com/office/powerpoint/2010/main" val="236971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3600" dirty="0" smtClean="0"/>
              <a:t>‘Canonical Ratios’ &amp; Estimating Volatile Element Abundances 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362" b="-596"/>
          <a:stretch/>
        </p:blipFill>
        <p:spPr>
          <a:xfrm>
            <a:off x="4865913" y="2130118"/>
            <a:ext cx="4073359" cy="3444162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199" y="1711495"/>
            <a:ext cx="4670389" cy="4526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Ratios of some elements show relatively little variation in a great variety of mantle and crustal materials.</a:t>
            </a:r>
          </a:p>
          <a:p>
            <a:r>
              <a:rPr lang="en-US" dirty="0" err="1" smtClean="0"/>
              <a:t>Sn</a:t>
            </a:r>
            <a:r>
              <a:rPr lang="en-US" dirty="0" smtClean="0"/>
              <a:t>/Sm: 0.32</a:t>
            </a:r>
          </a:p>
          <a:p>
            <a:r>
              <a:rPr lang="en-US" dirty="0" smtClean="0"/>
              <a:t>Rb/Ba: 0.09 </a:t>
            </a:r>
          </a:p>
          <a:p>
            <a:r>
              <a:rPr lang="en-US" dirty="0" smtClean="0"/>
              <a:t>K/U:</a:t>
            </a:r>
          </a:p>
          <a:p>
            <a:pPr lvl="1"/>
            <a:r>
              <a:rPr lang="en-US" dirty="0" smtClean="0"/>
              <a:t>crust: 11,300 Rudnick &amp; </a:t>
            </a:r>
            <a:r>
              <a:rPr lang="en-US" dirty="0" err="1" smtClean="0"/>
              <a:t>Gao</a:t>
            </a:r>
            <a:endParaRPr lang="en-US" dirty="0" smtClean="0"/>
          </a:p>
          <a:p>
            <a:pPr lvl="1"/>
            <a:r>
              <a:rPr lang="en-US" dirty="0" smtClean="0"/>
              <a:t>MORB: 13,000 Gale et al.</a:t>
            </a:r>
          </a:p>
          <a:p>
            <a:pPr lvl="1"/>
            <a:r>
              <a:rPr lang="en-US" dirty="0" smtClean="0"/>
              <a:t>OIB: 11,050 Paul et al.</a:t>
            </a:r>
          </a:p>
          <a:p>
            <a:r>
              <a:rPr lang="en-US" dirty="0" smtClean="0"/>
              <a:t>With this approach, the BSE concentrations can be estimated for most elements.</a:t>
            </a:r>
          </a:p>
        </p:txBody>
      </p:sp>
    </p:spTree>
    <p:extLst>
      <p:ext uri="{BB962C8B-B14F-4D97-AF65-F5344CB8AC3E}">
        <p14:creationId xmlns:p14="http://schemas.microsoft.com/office/powerpoint/2010/main" val="149420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Meteorites, Chondrites and Chondritic </a:t>
            </a:r>
            <a:r>
              <a:rPr lang="en-US" dirty="0" smtClean="0"/>
              <a:t>Abundances</a:t>
            </a:r>
            <a:endParaRPr lang="en-US" dirty="0" smtClean="0"/>
          </a:p>
          <a:p>
            <a:pPr lvl="1"/>
            <a:r>
              <a:rPr lang="en-US" dirty="0" smtClean="0"/>
              <a:t>Chemical variation in the solar nebula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Volatile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vs. </a:t>
            </a:r>
            <a:r>
              <a:rPr lang="en-US" i="1" dirty="0" smtClean="0">
                <a:solidFill>
                  <a:srgbClr val="000000"/>
                </a:solidFill>
              </a:rPr>
              <a:t>refractory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elements</a:t>
            </a:r>
          </a:p>
          <a:p>
            <a:r>
              <a:rPr lang="en-US" dirty="0" smtClean="0"/>
              <a:t>Models of Earth’s composition</a:t>
            </a:r>
          </a:p>
          <a:p>
            <a:pPr lvl="1"/>
            <a:r>
              <a:rPr lang="en-US" dirty="0" smtClean="0"/>
              <a:t>Implications for heat production</a:t>
            </a:r>
          </a:p>
          <a:p>
            <a:r>
              <a:rPr lang="en-US" dirty="0" smtClean="0"/>
              <a:t>Early differentiation of planets into mantles and cores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Lithophile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vs. </a:t>
            </a:r>
            <a:r>
              <a:rPr lang="en-US" dirty="0" smtClean="0">
                <a:solidFill>
                  <a:srgbClr val="000000"/>
                </a:solidFill>
              </a:rPr>
              <a:t>siderophile</a:t>
            </a:r>
            <a:r>
              <a:rPr lang="en-US" dirty="0" smtClean="0"/>
              <a:t> elements</a:t>
            </a:r>
          </a:p>
          <a:p>
            <a:r>
              <a:rPr lang="en-US" dirty="0" smtClean="0"/>
              <a:t>Differentiation of the Silicate Earth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Partition coefficients</a:t>
            </a:r>
            <a:r>
              <a:rPr lang="en-US" dirty="0" smtClean="0"/>
              <a:t> and the behavior of trace elements during </a:t>
            </a:r>
            <a:r>
              <a:rPr lang="en-US" dirty="0" smtClean="0"/>
              <a:t>melting.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Compatible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vs. </a:t>
            </a:r>
            <a:r>
              <a:rPr lang="en-US" i="1" dirty="0" smtClean="0">
                <a:solidFill>
                  <a:srgbClr val="000000"/>
                </a:solidFill>
              </a:rPr>
              <a:t>incompatible</a:t>
            </a:r>
            <a:r>
              <a:rPr lang="en-US" dirty="0" smtClean="0"/>
              <a:t> elements</a:t>
            </a:r>
          </a:p>
          <a:p>
            <a:pPr lvl="1"/>
            <a:r>
              <a:rPr lang="en-US" dirty="0" smtClean="0"/>
              <a:t>Rare earth elements and rare earth patterns</a:t>
            </a:r>
          </a:p>
          <a:p>
            <a:pPr lvl="1"/>
            <a:r>
              <a:rPr lang="en-US" dirty="0" smtClean="0"/>
              <a:t>Spider diagrams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Mobile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vs. </a:t>
            </a:r>
            <a:r>
              <a:rPr lang="en-US" i="1" dirty="0" smtClean="0">
                <a:solidFill>
                  <a:srgbClr val="000000"/>
                </a:solidFill>
              </a:rPr>
              <a:t>immobile</a:t>
            </a:r>
            <a:r>
              <a:rPr lang="en-US" dirty="0" smtClean="0"/>
              <a:t> elements</a:t>
            </a:r>
          </a:p>
          <a:p>
            <a:pPr lvl="1"/>
            <a:r>
              <a:rPr lang="en-US" dirty="0" smtClean="0"/>
              <a:t>Formation of the crust by island arc volcanism</a:t>
            </a:r>
          </a:p>
          <a:p>
            <a:pPr lvl="1"/>
            <a:r>
              <a:rPr lang="en-US" dirty="0" smtClean="0"/>
              <a:t>Origin of mantle heterogeneity and mantle </a:t>
            </a:r>
            <a:r>
              <a:rPr lang="en-US" dirty="0" smtClean="0"/>
              <a:t>reservoirs.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802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875"/>
            <a:ext cx="8229600" cy="809625"/>
          </a:xfrm>
        </p:spPr>
        <p:txBody>
          <a:bodyPr/>
          <a:lstStyle/>
          <a:p>
            <a:r>
              <a:rPr lang="en-US" dirty="0" smtClean="0"/>
              <a:t>Silicate Earth Composition</a:t>
            </a:r>
            <a:endParaRPr lang="en-US" dirty="0"/>
          </a:p>
        </p:txBody>
      </p:sp>
      <p:pic>
        <p:nvPicPr>
          <p:cNvPr id="4" name="Content Placeholder 3" descr="Figure7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9" r="-2899"/>
          <a:stretch>
            <a:fillRect/>
          </a:stretch>
        </p:blipFill>
        <p:spPr>
          <a:xfrm>
            <a:off x="457200" y="1666876"/>
            <a:ext cx="8229600" cy="4776788"/>
          </a:xfrm>
        </p:spPr>
      </p:pic>
      <p:sp>
        <p:nvSpPr>
          <p:cNvPr id="3" name="TextBox 2"/>
          <p:cNvSpPr txBox="1"/>
          <p:nvPr/>
        </p:nvSpPr>
        <p:spPr>
          <a:xfrm>
            <a:off x="5669378" y="5355460"/>
            <a:ext cx="286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ury Gothic"/>
                <a:cs typeface="Cenury Gothic"/>
              </a:rPr>
              <a:t>McDonough &amp; Sun ‘95 Bulk Silicate Earth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ury Gothic"/>
                <a:cs typeface="Cenury Gothic"/>
              </a:rPr>
              <a:t>Composition; 6 elements make up &gt;99% of BSE.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ury Gothic"/>
              <a:cs typeface="Cen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781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Models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Enstatite Chondrite</a:t>
            </a:r>
          </a:p>
          <a:p>
            <a:r>
              <a:rPr lang="en-US" dirty="0" smtClean="0"/>
              <a:t>Collisional Erosion</a:t>
            </a:r>
          </a:p>
        </p:txBody>
      </p:sp>
    </p:spTree>
    <p:extLst>
      <p:ext uri="{BB962C8B-B14F-4D97-AF65-F5344CB8AC3E}">
        <p14:creationId xmlns:p14="http://schemas.microsoft.com/office/powerpoint/2010/main" val="11571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4000" dirty="0" smtClean="0"/>
              <a:t>Comparison of Silicate Earth Compositions</a:t>
            </a:r>
            <a:endParaRPr lang="en-US" sz="4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097544"/>
              </p:ext>
            </p:extLst>
          </p:nvPr>
        </p:nvGraphicFramePr>
        <p:xfrm>
          <a:off x="328118" y="1349374"/>
          <a:ext cx="8578980" cy="532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962"/>
                <a:gridCol w="970408"/>
                <a:gridCol w="994368"/>
                <a:gridCol w="814664"/>
                <a:gridCol w="1162094"/>
                <a:gridCol w="910506"/>
                <a:gridCol w="1210015"/>
                <a:gridCol w="928743"/>
                <a:gridCol w="953220"/>
              </a:tblGrid>
              <a:tr h="8151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CI  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Chondrite</a:t>
                      </a:r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CI Chondritic  Mantle</a:t>
                      </a:r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Hart &amp; </a:t>
                      </a:r>
                      <a:r>
                        <a:rPr lang="en-US" sz="1400" b="1" dirty="0" err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Zindler</a:t>
                      </a:r>
                      <a:r>
                        <a:rPr lang="en-US" sz="14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87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McDonough &amp; Sun 95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Palme &amp;  O’Neill 03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 dirty="0" err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Lyubetskaya</a:t>
                      </a:r>
                      <a:r>
                        <a:rPr lang="en-US" sz="14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en-US" sz="1400" b="1" dirty="0" err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Korenga</a:t>
                      </a:r>
                      <a:r>
                        <a:rPr lang="en-US" sz="14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07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O’Neill &amp; Palme 08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 dirty="0" err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Javoy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1999 2010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SiO</a:t>
                      </a:r>
                      <a:r>
                        <a:rPr lang="en-US" sz="1400" b="1" baseline="-250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dirty="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22.9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49.8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46.0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45.0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45.4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4025" algn="dec"/>
                          <a:tab pos="2743200" algn="ctr"/>
                          <a:tab pos="5029200" algn="l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45.0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45.4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b="1" dirty="0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51.6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Al</a:t>
                      </a:r>
                      <a:r>
                        <a:rPr lang="en-US" sz="1400" b="1" baseline="-250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dirty="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4.1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b="1" dirty="0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b="1" dirty="0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FeO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23.71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6.9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8.1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8.1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8.1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b="1" dirty="0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11.1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MgO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15.9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34.7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37.8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37.8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36.8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b="1" dirty="0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40.0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36.8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b="1" dirty="0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31.7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CaO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3.7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b="1" dirty="0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b="1" dirty="0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en-US" sz="1400" b="1" baseline="-250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O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0.67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0.29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0.33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0.36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0.33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0.30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b="1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0.22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b="1" baseline="-250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O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0.067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0.028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0.032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0.029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0.031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b="1" dirty="0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0.023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 dirty="0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0.019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b="1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0.046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Cr</a:t>
                      </a:r>
                      <a:r>
                        <a:rPr lang="en-US" sz="1400" b="1" baseline="-250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0.39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0.41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0.47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0.38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0.37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0.39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0.37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0.39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MnO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0.250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0.11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0.14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0.14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0.14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b="1" dirty="0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0.87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TiO</a:t>
                      </a:r>
                      <a:r>
                        <a:rPr lang="en-US" sz="1400" b="1" baseline="-250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0.076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0.17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0.18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0.20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0.21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0.16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0.18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b="1" dirty="0">
                          <a:solidFill>
                            <a:srgbClr val="C05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0.12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NiO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1.37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0.25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0.25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CoO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0.064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0.012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0.013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0.013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0.013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0.013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0.013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0.014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="1" baseline="-250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400" b="1" baseline="-250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0.21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0.014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0.019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0.021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0.20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0.015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8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Sum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dirty="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69.79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>
                          <a:solidFill>
                            <a:srgbClr val="7F7F7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4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274320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100.2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0289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99.8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360045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99.3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2743200" algn="ctr"/>
                          <a:tab pos="5029200" algn="l"/>
                          <a:tab pos="195580" algn="dec"/>
                        </a:tabLst>
                      </a:pPr>
                      <a:r>
                        <a:rPr lang="en-US" sz="14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100.5</a:t>
                      </a:r>
                      <a:endParaRPr lang="en-US" sz="14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42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562552"/>
            <a:ext cx="8478982" cy="1037648"/>
          </a:xfrm>
        </p:spPr>
        <p:txBody>
          <a:bodyPr/>
          <a:lstStyle/>
          <a:p>
            <a:r>
              <a:rPr lang="en-US" dirty="0" smtClean="0"/>
              <a:t>Pros and Cons of an </a:t>
            </a:r>
            <a:r>
              <a:rPr lang="en-US" dirty="0" smtClean="0"/>
              <a:t>Enstatite Chondrite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70531" y="1852988"/>
            <a:ext cx="3697692" cy="427349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Terrestrial O, Cr, and Ti isotopic compositions of the Earth best match those of enstatite chondrites.</a:t>
            </a:r>
          </a:p>
          <a:p>
            <a:r>
              <a:rPr lang="en-US" dirty="0" smtClean="0"/>
              <a:t>Earth is more reduced that ordinary/carbonaceous chondrites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the Earth has the same δ</a:t>
            </a:r>
            <a:r>
              <a:rPr lang="en-US" baseline="30000" dirty="0"/>
              <a:t>30</a:t>
            </a:r>
            <a:r>
              <a:rPr lang="en-US" dirty="0"/>
              <a:t>Si as enstatite chondrites, the core must contain 28% Si</a:t>
            </a:r>
            <a:r>
              <a:rPr lang="en-US" dirty="0" smtClean="0"/>
              <a:t>.</a:t>
            </a:r>
          </a:p>
          <a:p>
            <a:r>
              <a:rPr lang="en-US" dirty="0"/>
              <a:t>Predicted mantle composition is quite different from what is observed, requiring a two-layer mantle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7" name="Content Placeholder 6" descr="Warren Cr-O isotopes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-1473"/>
          <a:stretch/>
        </p:blipFill>
        <p:spPr>
          <a:xfrm>
            <a:off x="365759" y="1852988"/>
            <a:ext cx="4519679" cy="4158796"/>
          </a:xfrm>
        </p:spPr>
      </p:pic>
      <p:sp>
        <p:nvSpPr>
          <p:cNvPr id="8" name="TextBox 7"/>
          <p:cNvSpPr txBox="1"/>
          <p:nvPr/>
        </p:nvSpPr>
        <p:spPr>
          <a:xfrm>
            <a:off x="565727" y="5957455"/>
            <a:ext cx="368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from Warren, ESPL 2011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234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492176"/>
            <a:ext cx="7756263" cy="1054250"/>
          </a:xfrm>
        </p:spPr>
        <p:txBody>
          <a:bodyPr/>
          <a:lstStyle/>
          <a:p>
            <a:r>
              <a:rPr lang="en-US" dirty="0" smtClean="0"/>
              <a:t>Collisional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78526" y="1743364"/>
            <a:ext cx="4466656" cy="490715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The Earth and Moon have excess </a:t>
            </a:r>
            <a:r>
              <a:rPr lang="en-US" sz="2600" baseline="30000" dirty="0" smtClean="0"/>
              <a:t>142</a:t>
            </a:r>
            <a:r>
              <a:rPr lang="en-US" sz="2600" dirty="0" smtClean="0"/>
              <a:t>Nd, which is the decay product of the extinct radionuclide </a:t>
            </a:r>
            <a:r>
              <a:rPr lang="en-US" sz="2600" baseline="30000" dirty="0" smtClean="0"/>
              <a:t>146</a:t>
            </a:r>
            <a:r>
              <a:rPr lang="en-US" sz="2600" dirty="0" smtClean="0"/>
              <a:t>Sm (68 Ma half-live), compared to chondrites.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This should not be the case </a:t>
            </a:r>
            <a:r>
              <a:rPr lang="en-US" sz="2600" dirty="0" smtClean="0"/>
              <a:t>if </a:t>
            </a:r>
            <a:r>
              <a:rPr lang="en-US" sz="2600" dirty="0" smtClean="0"/>
              <a:t>the Sm/Nd ratio were chondritic, as expected.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Sm and Nd are RLE’s so fractionation is not expected in the nebula.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This has led to the hypothesis that the planet-building process was non-conservative. Specifically, that a low Sm/Nd protocrust was lost to space during accretion of the </a:t>
            </a:r>
            <a:r>
              <a:rPr lang="en-US" sz="2600" dirty="0" err="1" smtClean="0"/>
              <a:t>planetesimal</a:t>
            </a:r>
            <a:r>
              <a:rPr lang="en-US" sz="2600" dirty="0" smtClean="0"/>
              <a:t> precursors of the Earth.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The implication of this is that the Earth would have lost a significant fraction of other incompatible elements, including heat-producers K, Th, and U.</a:t>
            </a:r>
          </a:p>
        </p:txBody>
      </p:sp>
      <p:pic>
        <p:nvPicPr>
          <p:cNvPr id="5" name="Content Placeholder 4" descr="accretion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16660"/>
          <a:stretch>
            <a:fillRect/>
          </a:stretch>
        </p:blipFill>
        <p:spPr>
          <a:xfrm>
            <a:off x="4983778" y="2389909"/>
            <a:ext cx="3729915" cy="38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7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EER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47" b="-7521"/>
          <a:stretch/>
        </p:blipFill>
        <p:spPr>
          <a:xfrm>
            <a:off x="4001335" y="2189251"/>
            <a:ext cx="5043824" cy="296286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97485" y="1600200"/>
            <a:ext cx="3875283" cy="45262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alternative (actually, original) explanation posits a deep mantle reservoir with lower than chondritic Sm/Nd – so called ‘early enriched reservoir’, EER, of </a:t>
            </a:r>
            <a:r>
              <a:rPr lang="en-US" dirty="0" err="1" smtClean="0"/>
              <a:t>Boyet</a:t>
            </a:r>
            <a:r>
              <a:rPr lang="en-US" dirty="0" smtClean="0"/>
              <a:t> &amp; Carlson.</a:t>
            </a:r>
          </a:p>
          <a:p>
            <a:r>
              <a:rPr lang="en-US" dirty="0" smtClean="0"/>
              <a:t>Must have formed </a:t>
            </a:r>
            <a:r>
              <a:rPr lang="en-US" i="1" dirty="0" smtClean="0"/>
              <a:t>very</a:t>
            </a:r>
            <a:r>
              <a:rPr lang="en-US" dirty="0" smtClean="0"/>
              <a:t> early – well before the Moon-forming event.</a:t>
            </a:r>
          </a:p>
          <a:p>
            <a:r>
              <a:rPr lang="en-US" dirty="0" smtClean="0"/>
              <a:t>One possibility is that the LLSVP’s are this hidden reservoir.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would contain </a:t>
            </a:r>
            <a:r>
              <a:rPr lang="en-US" dirty="0" smtClean="0"/>
              <a:t>~40</a:t>
            </a:r>
            <a:r>
              <a:rPr lang="en-US" dirty="0" smtClean="0"/>
              <a:t>% of the Earth’s heat production.</a:t>
            </a:r>
          </a:p>
        </p:txBody>
      </p:sp>
    </p:spTree>
    <p:extLst>
      <p:ext uri="{BB962C8B-B14F-4D97-AF65-F5344CB8AC3E}">
        <p14:creationId xmlns:p14="http://schemas.microsoft.com/office/powerpoint/2010/main" val="216963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513"/>
            <a:ext cx="8229600" cy="809625"/>
          </a:xfrm>
        </p:spPr>
        <p:txBody>
          <a:bodyPr/>
          <a:lstStyle/>
          <a:p>
            <a:r>
              <a:rPr lang="en-US" dirty="0" smtClean="0"/>
              <a:t>Implications for Heat Production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70088"/>
              </p:ext>
            </p:extLst>
          </p:nvPr>
        </p:nvGraphicFramePr>
        <p:xfrm>
          <a:off x="273108" y="1620131"/>
          <a:ext cx="8490918" cy="4395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0"/>
                <a:gridCol w="853863"/>
                <a:gridCol w="1218011"/>
                <a:gridCol w="974342"/>
                <a:gridCol w="1373105"/>
                <a:gridCol w="1680897"/>
                <a:gridCol w="1294520"/>
              </a:tblGrid>
              <a:tr h="89757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Heat Pro- </a:t>
                      </a:r>
                      <a:r>
                        <a:rPr lang="en-US" sz="1400" baseline="0" dirty="0" err="1" smtClean="0"/>
                        <a:t>duction</a:t>
                      </a:r>
                      <a:r>
                        <a:rPr lang="en-US" sz="1400" baseline="0" dirty="0" smtClean="0"/>
                        <a:t> µW/kg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McDonough &amp; Sun ‘95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O’Neill</a:t>
                      </a:r>
                      <a:r>
                        <a:rPr lang="en-US" sz="1400" baseline="0" dirty="0" smtClean="0"/>
                        <a:t> &amp; Palme ‘03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Lyubetskaya</a:t>
                      </a:r>
                      <a:r>
                        <a:rPr lang="en-US" sz="1400" baseline="0" dirty="0" smtClean="0"/>
                        <a:t> &amp; </a:t>
                      </a:r>
                      <a:r>
                        <a:rPr lang="en-US" sz="1400" baseline="0" dirty="0" err="1" smtClean="0"/>
                        <a:t>Korenaga</a:t>
                      </a:r>
                      <a:r>
                        <a:rPr lang="en-US" sz="1400" baseline="0" dirty="0" smtClean="0"/>
                        <a:t> ‘07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Eroded Earth</a:t>
                      </a:r>
                    </a:p>
                    <a:p>
                      <a:pPr algn="ctr"/>
                      <a:r>
                        <a:rPr lang="en-US" sz="1400" dirty="0" smtClean="0"/>
                        <a:t>(3-6% higher</a:t>
                      </a:r>
                      <a:r>
                        <a:rPr lang="en-US" sz="1400" baseline="0" dirty="0" smtClean="0"/>
                        <a:t> Sm/Nd)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E. Chondrite </a:t>
                      </a:r>
                      <a:r>
                        <a:rPr lang="en-US" sz="1400" dirty="0" err="1" smtClean="0"/>
                        <a:t>Javoy</a:t>
                      </a:r>
                      <a:r>
                        <a:rPr lang="en-US" sz="1400" dirty="0" smtClean="0"/>
                        <a:t> ‘99</a:t>
                      </a:r>
                    </a:p>
                  </a:txBody>
                  <a:tcPr/>
                </a:tc>
              </a:tr>
              <a:tr h="4105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0.00345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240 ppm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260 ppm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190 ppm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166-219 ppm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445 ppm</a:t>
                      </a:r>
                      <a:endParaRPr lang="en-US" sz="1400" dirty="0"/>
                    </a:p>
                  </a:txBody>
                  <a:tcPr anchor="ctr"/>
                </a:tc>
              </a:tr>
              <a:tr h="4105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26.36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 ppb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 ppb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 ppb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46-61</a:t>
                      </a:r>
                      <a:r>
                        <a:rPr lang="en-US" sz="1400" baseline="0" dirty="0" smtClean="0"/>
                        <a:t> ppb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30.7 ppb</a:t>
                      </a:r>
                      <a:endParaRPr lang="en-US" sz="1400" dirty="0"/>
                    </a:p>
                  </a:txBody>
                  <a:tcPr anchor="ctr"/>
                </a:tc>
              </a:tr>
              <a:tr h="4105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98.14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 ppb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 ppb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 ppm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12-16 ppb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10.3 ppm</a:t>
                      </a:r>
                      <a:endParaRPr lang="en-US" sz="1400" dirty="0"/>
                    </a:p>
                  </a:txBody>
                  <a:tcPr anchor="ctr"/>
                </a:tc>
              </a:tr>
              <a:tr h="5584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Heat</a:t>
                      </a:r>
                      <a:r>
                        <a:rPr lang="en-US" sz="1400" baseline="0" dirty="0" smtClean="0"/>
                        <a:t> production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19.7 TW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20.3 TW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 TW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11.9-15.8 TW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10.3 TW</a:t>
                      </a:r>
                      <a:endParaRPr lang="en-US" sz="1400" dirty="0"/>
                    </a:p>
                  </a:txBody>
                  <a:tcPr anchor="ctr"/>
                </a:tc>
              </a:tr>
              <a:tr h="4105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Urey </a:t>
                      </a:r>
                      <a:r>
                        <a:rPr lang="en-US" sz="1400" dirty="0" smtClean="0"/>
                        <a:t>ratio*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0.30-0.39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0.26</a:t>
                      </a:r>
                      <a:endParaRPr lang="en-US" sz="1400" dirty="0"/>
                    </a:p>
                  </a:txBody>
                  <a:tcPr anchor="ctr"/>
                </a:tc>
              </a:tr>
              <a:tr h="51780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Mantle heat production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12.5 TW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13.1 TW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8.8 TW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4.7-8.6 TW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6.5 TW</a:t>
                      </a:r>
                      <a:endParaRPr lang="en-US" sz="1400" dirty="0"/>
                    </a:p>
                  </a:txBody>
                  <a:tcPr anchor="ctr"/>
                </a:tc>
              </a:tr>
              <a:tr h="4922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Mantle Urey ratio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0.12-0.22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0.08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7601" y="6200148"/>
            <a:ext cx="6035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+mj-lt"/>
              </a:rPr>
              <a:t>*ratio of heat production to heat loss.</a:t>
            </a:r>
            <a:endParaRPr lang="en-US" sz="1600" dirty="0">
              <a:solidFill>
                <a:srgbClr val="7F7F7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297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1437449"/>
          </a:xfrm>
        </p:spPr>
        <p:txBody>
          <a:bodyPr/>
          <a:lstStyle/>
          <a:p>
            <a:r>
              <a:rPr lang="en-US" dirty="0" smtClean="0"/>
              <a:t>Differentiation of the Silicate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516"/>
            <a:ext cx="8229600" cy="3965648"/>
          </a:xfrm>
        </p:spPr>
        <p:txBody>
          <a:bodyPr/>
          <a:lstStyle/>
          <a:p>
            <a:r>
              <a:rPr lang="en-US" dirty="0" smtClean="0"/>
              <a:t>An early protocrust likely formed by crystallization of magma oceans (or ponds) as the Earth accreted (as it did on Vesta and the Moon), but no vestige of this crust remains.</a:t>
            </a:r>
          </a:p>
          <a:p>
            <a:r>
              <a:rPr lang="en-US" dirty="0" smtClean="0"/>
              <a:t>While the Earth’s core formed early, the present crust has grown by </a:t>
            </a:r>
            <a:r>
              <a:rPr lang="en-US" i="1" dirty="0" smtClean="0">
                <a:solidFill>
                  <a:srgbClr val="000000"/>
                </a:solidFill>
              </a:rPr>
              <a:t>melting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of the mantle over geologic time </a:t>
            </a:r>
            <a:r>
              <a:rPr lang="en-US" dirty="0" smtClean="0"/>
              <a:t>(rate </a:t>
            </a:r>
            <a:r>
              <a:rPr lang="en-US" dirty="0" smtClean="0"/>
              <a:t>through time is debated).</a:t>
            </a:r>
            <a:endParaRPr lang="en-US" dirty="0"/>
          </a:p>
          <a:p>
            <a:r>
              <a:rPr lang="en-US" dirty="0" smtClean="0"/>
              <a:t>Partitioning of elements between crust and mantle depends on an element’s </a:t>
            </a:r>
            <a:r>
              <a:rPr lang="en-US" i="1" dirty="0" smtClean="0">
                <a:solidFill>
                  <a:schemeClr val="tx1"/>
                </a:solidFill>
              </a:rPr>
              <a:t>compatibility</a:t>
            </a:r>
            <a:r>
              <a:rPr lang="en-US" i="1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96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Partition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544"/>
            <a:ext cx="8229600" cy="43366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Geochemists find it convenient to define a </a:t>
            </a:r>
            <a:r>
              <a:rPr lang="en-US" i="1" dirty="0"/>
              <a:t>partition</a:t>
            </a:r>
            <a:r>
              <a:rPr lang="en-US" dirty="0"/>
              <a:t> </a:t>
            </a:r>
            <a:r>
              <a:rPr lang="en-US" i="1" dirty="0"/>
              <a:t>or distribution coefficient</a:t>
            </a:r>
            <a:r>
              <a:rPr lang="en-US" dirty="0"/>
              <a:t> </a:t>
            </a:r>
            <a:r>
              <a:rPr lang="en-US" dirty="0" smtClean="0"/>
              <a:t>of element 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between phases </a:t>
            </a:r>
            <a:r>
              <a:rPr lang="en-US" dirty="0" smtClean="0">
                <a:solidFill>
                  <a:srgbClr val="000000"/>
                </a:solidFill>
              </a:rPr>
              <a:t>α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00"/>
                </a:solidFill>
              </a:rPr>
              <a:t>β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one phase is a liquid, the convention is the liquid is placed </a:t>
            </a:r>
            <a:r>
              <a:rPr lang="en-US" dirty="0" smtClean="0"/>
              <a:t>in </a:t>
            </a:r>
            <a:r>
              <a:rPr lang="en-US" smtClean="0"/>
              <a:t>the denominator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(Note: metal-silicate partition coefficients relevant to core formation are defined in an exactly analogous way.)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567440"/>
              </p:ext>
            </p:extLst>
          </p:nvPr>
        </p:nvGraphicFramePr>
        <p:xfrm>
          <a:off x="3857625" y="2409825"/>
          <a:ext cx="15398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3" imgW="711200" imgH="457200" progId="Equation.3">
                  <p:embed/>
                </p:oleObj>
              </mc:Choice>
              <mc:Fallback>
                <p:oleObj name="Equation" r:id="rId3" imgW="711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7625" y="2409825"/>
                        <a:ext cx="15398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741248"/>
              </p:ext>
            </p:extLst>
          </p:nvPr>
        </p:nvGraphicFramePr>
        <p:xfrm>
          <a:off x="4105275" y="4033838"/>
          <a:ext cx="12382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5" imgW="647700" imgH="457200" progId="Equation.3">
                  <p:embed/>
                </p:oleObj>
              </mc:Choice>
              <mc:Fallback>
                <p:oleObj name="Equation" r:id="rId5" imgW="64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05275" y="4033838"/>
                        <a:ext cx="1238250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19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068" y="1306466"/>
            <a:ext cx="7772400" cy="1136035"/>
          </a:xfrm>
        </p:spPr>
        <p:txBody>
          <a:bodyPr/>
          <a:lstStyle/>
          <a:p>
            <a:pPr algn="just"/>
            <a:r>
              <a:rPr lang="en-US" sz="2800" i="1" dirty="0">
                <a:solidFill>
                  <a:srgbClr val="000000"/>
                </a:solidFill>
              </a:rPr>
              <a:t>Incompatible</a:t>
            </a:r>
            <a:r>
              <a:rPr lang="en-US" sz="2800" dirty="0"/>
              <a:t> elements are those with </a:t>
            </a:r>
            <a:r>
              <a:rPr lang="en-US" sz="2800" i="1" dirty="0"/>
              <a:t>D</a:t>
            </a:r>
            <a:r>
              <a:rPr lang="en-US" sz="2800" i="1" baseline="30000" dirty="0"/>
              <a:t>s/</a:t>
            </a:r>
            <a:r>
              <a:rPr lang="en-US" sz="2800" i="1" baseline="30000" dirty="0" smtClean="0"/>
              <a:t>l</a:t>
            </a:r>
            <a:r>
              <a:rPr lang="en-US" sz="2800" i="1" dirty="0"/>
              <a:t> </a:t>
            </a:r>
            <a:r>
              <a:rPr lang="en-US" sz="2800" dirty="0" smtClean="0"/>
              <a:t>≪ </a:t>
            </a:r>
            <a:r>
              <a:rPr lang="en-US" sz="2800" dirty="0"/>
              <a:t>1. </a:t>
            </a:r>
            <a:r>
              <a:rPr lang="en-US" sz="2800" i="1" dirty="0">
                <a:solidFill>
                  <a:schemeClr val="tx1"/>
                </a:solidFill>
              </a:rPr>
              <a:t>Compatible</a:t>
            </a:r>
            <a:r>
              <a:rPr lang="en-US" sz="2800" dirty="0"/>
              <a:t> elements are those with </a:t>
            </a:r>
            <a:r>
              <a:rPr lang="en-US" sz="2800" i="1" dirty="0"/>
              <a:t>D</a:t>
            </a:r>
            <a:r>
              <a:rPr lang="en-US" sz="2800" i="1" baseline="30000" dirty="0"/>
              <a:t>s/</a:t>
            </a:r>
            <a:r>
              <a:rPr lang="en-US" sz="2800" i="1" baseline="30000" dirty="0" smtClean="0"/>
              <a:t>l </a:t>
            </a:r>
            <a:r>
              <a:rPr lang="en-US" sz="2800" dirty="0" smtClean="0"/>
              <a:t> </a:t>
            </a:r>
            <a:r>
              <a:rPr lang="en-US" sz="2800" dirty="0"/>
              <a:t>≥ </a:t>
            </a:r>
            <a:r>
              <a:rPr lang="en-US" sz="2800" dirty="0" smtClean="0"/>
              <a:t> 1</a:t>
            </a:r>
            <a:r>
              <a:rPr lang="en-US" sz="2800" dirty="0"/>
              <a:t>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7183" y="4222813"/>
            <a:ext cx="7772400" cy="180202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These terms refer to partitioning </a:t>
            </a:r>
            <a:r>
              <a:rPr lang="en-US" i="1" dirty="0"/>
              <a:t>between silicate melts and phases common to mantle rocks (peridotite)</a:t>
            </a:r>
            <a:r>
              <a:rPr lang="en-US" dirty="0"/>
              <a:t>. It is this phase assemblage that dictates whether </a:t>
            </a:r>
            <a:r>
              <a:rPr lang="en-US" dirty="0" smtClean="0"/>
              <a:t>trace </a:t>
            </a:r>
            <a:r>
              <a:rPr lang="en-US" dirty="0"/>
              <a:t>elements are concentrated in the Earth’s crust, hence the significance of these terms.</a:t>
            </a:r>
          </a:p>
        </p:txBody>
      </p:sp>
    </p:spTree>
    <p:extLst>
      <p:ext uri="{BB962C8B-B14F-4D97-AF65-F5344CB8AC3E}">
        <p14:creationId xmlns:p14="http://schemas.microsoft.com/office/powerpoint/2010/main" val="420171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Meteorites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Differentiated (parts of differentiated planetesimals)</a:t>
            </a:r>
          </a:p>
          <a:p>
            <a:pPr lvl="1"/>
            <a:r>
              <a:rPr lang="en-US" dirty="0" smtClean="0"/>
              <a:t>Achondrites</a:t>
            </a:r>
          </a:p>
          <a:p>
            <a:pPr lvl="1"/>
            <a:r>
              <a:rPr lang="en-US" dirty="0" smtClean="0"/>
              <a:t>Irons</a:t>
            </a:r>
          </a:p>
          <a:p>
            <a:pPr lvl="1"/>
            <a:r>
              <a:rPr lang="en-US" dirty="0" smtClean="0"/>
              <a:t>Stony-Irons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Chondrites</a:t>
            </a:r>
            <a:r>
              <a:rPr lang="en-US" dirty="0" smtClean="0"/>
              <a:t> (collections of nebular dust)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Carbonaceous</a:t>
            </a:r>
            <a:r>
              <a:rPr lang="en-US" dirty="0" smtClean="0"/>
              <a:t> (volatile-rich)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CI</a:t>
            </a:r>
          </a:p>
          <a:p>
            <a:pPr lvl="2"/>
            <a:r>
              <a:rPr lang="en-US" dirty="0" smtClean="0"/>
              <a:t>CM</a:t>
            </a:r>
          </a:p>
          <a:p>
            <a:pPr lvl="2"/>
            <a:r>
              <a:rPr lang="en-US" dirty="0" smtClean="0"/>
              <a:t>CV</a:t>
            </a:r>
          </a:p>
          <a:p>
            <a:pPr lvl="2"/>
            <a:r>
              <a:rPr lang="en-US" dirty="0" smtClean="0"/>
              <a:t>CO</a:t>
            </a:r>
          </a:p>
          <a:p>
            <a:pPr lvl="2"/>
            <a:r>
              <a:rPr lang="en-US" dirty="0" smtClean="0"/>
              <a:t>etc.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Ordinary (most common)</a:t>
            </a:r>
          </a:p>
          <a:p>
            <a:pPr lvl="2"/>
            <a:r>
              <a:rPr lang="en-US" dirty="0" smtClean="0"/>
              <a:t>H</a:t>
            </a:r>
          </a:p>
          <a:p>
            <a:pPr lvl="2"/>
            <a:r>
              <a:rPr lang="en-US" dirty="0" smtClean="0"/>
              <a:t>L</a:t>
            </a:r>
          </a:p>
          <a:p>
            <a:pPr lvl="2"/>
            <a:r>
              <a:rPr lang="en-US" dirty="0" smtClean="0"/>
              <a:t>LL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Enstatite</a:t>
            </a:r>
            <a:r>
              <a:rPr lang="en-US" dirty="0" smtClean="0"/>
              <a:t> (highly reduced)</a:t>
            </a:r>
          </a:p>
          <a:p>
            <a:pPr lvl="2"/>
            <a:r>
              <a:rPr lang="en-US" dirty="0" smtClean="0"/>
              <a:t>EH</a:t>
            </a:r>
          </a:p>
          <a:p>
            <a:pPr lvl="2"/>
            <a:r>
              <a:rPr lang="en-US" dirty="0" smtClean="0"/>
              <a:t>EL</a:t>
            </a:r>
          </a:p>
          <a:p>
            <a:pPr lvl="1"/>
            <a:r>
              <a:rPr lang="en-US" dirty="0" smtClean="0"/>
              <a:t>others</a:t>
            </a:r>
          </a:p>
        </p:txBody>
      </p:sp>
      <p:pic>
        <p:nvPicPr>
          <p:cNvPr id="9" name="Content Placeholder 8" descr="Etched_Iron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1" b="-178"/>
          <a:stretch/>
        </p:blipFill>
        <p:spPr>
          <a:xfrm>
            <a:off x="5566653" y="3939540"/>
            <a:ext cx="2762581" cy="2463147"/>
          </a:xfrm>
        </p:spPr>
      </p:pic>
      <p:pic>
        <p:nvPicPr>
          <p:cNvPr id="10" name="Picture 9" descr="eucr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46" y="1461570"/>
            <a:ext cx="3177975" cy="22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0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219"/>
            <a:ext cx="8229600" cy="809625"/>
          </a:xfrm>
        </p:spPr>
        <p:txBody>
          <a:bodyPr/>
          <a:lstStyle/>
          <a:p>
            <a:r>
              <a:rPr lang="en-US" dirty="0" smtClean="0"/>
              <a:t>Importance of Ionic Size and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682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To </a:t>
            </a:r>
            <a:r>
              <a:rPr lang="en-US" dirty="0" smtClean="0"/>
              <a:t>a good approximation, </a:t>
            </a:r>
            <a:r>
              <a:rPr lang="en-US" dirty="0" smtClean="0"/>
              <a:t>most lithophile trace elements </a:t>
            </a:r>
            <a:r>
              <a:rPr lang="en-US" dirty="0" smtClean="0"/>
              <a:t>behave as hard charged spheres, so behavior is a simple function of ionic size and charge.</a:t>
            </a:r>
          </a:p>
          <a:p>
            <a:pPr>
              <a:lnSpc>
                <a:spcPct val="110000"/>
              </a:lnSpc>
            </a:pPr>
            <a:r>
              <a:rPr lang="en-US" dirty="0"/>
              <a:t>T</a:t>
            </a:r>
            <a:r>
              <a:rPr lang="en-US" dirty="0" smtClean="0"/>
              <a:t>ransition series element behavior is more </a:t>
            </a:r>
            <a:r>
              <a:rPr lang="en-US" dirty="0" smtClean="0"/>
              <a:t>complex.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Many </a:t>
            </a:r>
            <a:r>
              <a:rPr lang="en-US" dirty="0" smtClean="0"/>
              <a:t>of these elements, particularly Ni, Co, and Cr, have partition coefficients greater than 1 in many Mg–Fe silicate minerals. Hence the term “compatible elements” often refers to these elements.</a:t>
            </a:r>
            <a:endParaRPr lang="en-US" dirty="0"/>
          </a:p>
        </p:txBody>
      </p:sp>
      <p:pic>
        <p:nvPicPr>
          <p:cNvPr id="5" name="Content Placeholder 4" descr="Figure7.10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0" b="-1041"/>
          <a:stretch/>
        </p:blipFill>
        <p:spPr>
          <a:xfrm>
            <a:off x="365760" y="1600200"/>
            <a:ext cx="4041648" cy="2974353"/>
          </a:xfrm>
        </p:spPr>
      </p:pic>
      <p:sp>
        <p:nvSpPr>
          <p:cNvPr id="6" name="TextBox 5"/>
          <p:cNvSpPr txBox="1"/>
          <p:nvPr/>
        </p:nvSpPr>
        <p:spPr>
          <a:xfrm>
            <a:off x="579334" y="4701035"/>
            <a:ext cx="3977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Ionic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radius (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picometers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 vs. ionic charge contoured for clinopyroxene/liquid partition coefficients. Cations normally present in clinopyroxene M1 and M2 sites are Ca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2+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Mg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2+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and Fe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2+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shown by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✱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symbols. Elements whose charge and ionic radius most closely match that of the major elements have the highest partition coefficients </a:t>
            </a:r>
          </a:p>
        </p:txBody>
      </p:sp>
    </p:spTree>
    <p:extLst>
      <p:ext uri="{BB962C8B-B14F-4D97-AF65-F5344CB8AC3E}">
        <p14:creationId xmlns:p14="http://schemas.microsoft.com/office/powerpoint/2010/main" val="397471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1387764"/>
          </a:xfrm>
        </p:spPr>
        <p:txBody>
          <a:bodyPr/>
          <a:lstStyle/>
          <a:p>
            <a:r>
              <a:rPr lang="en-US" dirty="0" smtClean="0"/>
              <a:t>Bottom Line: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94910"/>
            <a:ext cx="7772400" cy="1471684"/>
          </a:xfrm>
        </p:spPr>
        <p:txBody>
          <a:bodyPr/>
          <a:lstStyle/>
          <a:p>
            <a:r>
              <a:rPr lang="en-US" i="1" dirty="0"/>
              <a:t>Incompatible elements </a:t>
            </a:r>
            <a:r>
              <a:rPr lang="en-US" i="1" dirty="0" smtClean="0"/>
              <a:t>are those that are </a:t>
            </a:r>
            <a:r>
              <a:rPr lang="en-US" i="1" dirty="0" smtClean="0"/>
              <a:t>too fat or </a:t>
            </a:r>
            <a:r>
              <a:rPr lang="en-US" i="1" dirty="0"/>
              <a:t>too highly charged to substitute in mantle minerals</a:t>
            </a:r>
          </a:p>
        </p:txBody>
      </p:sp>
    </p:spTree>
    <p:extLst>
      <p:ext uri="{BB962C8B-B14F-4D97-AF65-F5344CB8AC3E}">
        <p14:creationId xmlns:p14="http://schemas.microsoft.com/office/powerpoint/2010/main" val="80783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Melting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376"/>
            <a:ext cx="8229600" cy="501150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Batch melting assumes complete equilibrium between liquid and solid before a ‘batch’ of melt is withdrawn. It is the simplest </a:t>
            </a:r>
            <a:r>
              <a:rPr lang="en-US" dirty="0" smtClean="0"/>
              <a:t>(and least realistic) of </a:t>
            </a:r>
            <a:r>
              <a:rPr lang="en-US" dirty="0" smtClean="0"/>
              <a:t>several melting models.</a:t>
            </a:r>
          </a:p>
          <a:p>
            <a:r>
              <a:rPr lang="en-US" dirty="0" smtClean="0"/>
              <a:t>From </a:t>
            </a:r>
            <a:r>
              <a:rPr lang="en-US" dirty="0"/>
              <a:t>mass </a:t>
            </a:r>
            <a:r>
              <a:rPr lang="en-US" dirty="0" smtClean="0"/>
              <a:t>balance: </a:t>
            </a:r>
          </a:p>
          <a:p>
            <a:endParaRPr lang="en-US" dirty="0"/>
          </a:p>
          <a:p>
            <a:pPr lvl="1"/>
            <a:r>
              <a:rPr lang="en-US" dirty="0"/>
              <a:t>where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dirty="0"/>
              <a:t> is the element of interest,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baseline="30000" dirty="0">
                <a:solidFill>
                  <a:srgbClr val="000000"/>
                </a:solidFill>
              </a:rPr>
              <a:t>°</a:t>
            </a:r>
            <a:r>
              <a:rPr lang="en-US" dirty="0"/>
              <a:t> is the original concentration in the solid </a:t>
            </a:r>
            <a:r>
              <a:rPr lang="en-US" dirty="0" smtClean="0"/>
              <a:t>(</a:t>
            </a:r>
            <a:r>
              <a:rPr lang="en-US" dirty="0"/>
              <a:t>and the </a:t>
            </a:r>
            <a:r>
              <a:rPr lang="en-US" dirty="0" smtClean="0"/>
              <a:t>whole </a:t>
            </a:r>
            <a:r>
              <a:rPr lang="en-US" dirty="0"/>
              <a:t>system), </a:t>
            </a:r>
            <a:r>
              <a:rPr lang="en-US" dirty="0" err="1">
                <a:solidFill>
                  <a:srgbClr val="000000"/>
                </a:solidFill>
              </a:rPr>
              <a:t>C</a:t>
            </a:r>
            <a:r>
              <a:rPr lang="en-US" baseline="30000" dirty="0" err="1"/>
              <a:t>l</a:t>
            </a:r>
            <a:r>
              <a:rPr lang="en-US" dirty="0"/>
              <a:t> is the concentration in the liquid,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baseline="30000" dirty="0">
                <a:solidFill>
                  <a:srgbClr val="000000"/>
                </a:solidFill>
              </a:rPr>
              <a:t>s</a:t>
            </a:r>
            <a:r>
              <a:rPr lang="en-US" dirty="0"/>
              <a:t> is the concentration remaining in the solid and </a:t>
            </a:r>
            <a:r>
              <a:rPr lang="en-US" i="1" dirty="0"/>
              <a:t>F</a:t>
            </a:r>
            <a:r>
              <a:rPr lang="en-US" dirty="0"/>
              <a:t> is the melt fraction (i.e., mass of melt/mass of system). Since </a:t>
            </a:r>
            <a:r>
              <a:rPr lang="en-US" dirty="0">
                <a:solidFill>
                  <a:srgbClr val="000000"/>
                </a:solidFill>
              </a:rPr>
              <a:t>D = C</a:t>
            </a:r>
            <a:r>
              <a:rPr lang="en-US" baseline="30000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C</a:t>
            </a:r>
            <a:r>
              <a:rPr lang="en-US" baseline="30000" dirty="0" err="1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/>
              <a:t> and </a:t>
            </a:r>
            <a:r>
              <a:rPr lang="en-US" dirty="0" smtClean="0"/>
              <a:t>rearranging:</a:t>
            </a:r>
          </a:p>
          <a:p>
            <a:endParaRPr lang="en-US" dirty="0"/>
          </a:p>
          <a:p>
            <a:r>
              <a:rPr lang="en-US" dirty="0" smtClean="0"/>
              <a:t>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can understand this equation by thinking about 2 end-member possibilities.</a:t>
            </a:r>
          </a:p>
          <a:p>
            <a:pPr lvl="1"/>
            <a:r>
              <a:rPr lang="en-US" dirty="0" smtClean="0"/>
              <a:t>First, where D ≈ 0 and D&lt;&lt;F (the case of a highly incompatible element), the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r>
              <a:rPr lang="en-US" dirty="0" smtClean="0"/>
              <a:t>/C</a:t>
            </a:r>
            <a:r>
              <a:rPr lang="en-US" baseline="-25000" dirty="0" smtClean="0"/>
              <a:t>o</a:t>
            </a:r>
            <a:r>
              <a:rPr lang="en-US" dirty="0"/>
              <a:t> </a:t>
            </a:r>
            <a:r>
              <a:rPr lang="en-US" dirty="0" smtClean="0"/>
              <a:t>= 1/F.</a:t>
            </a:r>
          </a:p>
          <a:p>
            <a:pPr lvl="1"/>
            <a:r>
              <a:rPr lang="en-US" dirty="0" smtClean="0"/>
              <a:t>Second where F ≈ 0, then </a:t>
            </a:r>
            <a:r>
              <a:rPr lang="en-US" dirty="0" err="1"/>
              <a:t>C</a:t>
            </a:r>
            <a:r>
              <a:rPr lang="en-US" baseline="-25000" dirty="0" err="1"/>
              <a:t>l</a:t>
            </a:r>
            <a:r>
              <a:rPr lang="en-US" dirty="0"/>
              <a:t>/C</a:t>
            </a:r>
            <a:r>
              <a:rPr lang="en-US" baseline="-25000" dirty="0"/>
              <a:t>o</a:t>
            </a:r>
            <a:r>
              <a:rPr lang="en-US" dirty="0"/>
              <a:t> = 1</a:t>
            </a:r>
            <a:r>
              <a:rPr lang="en-US" dirty="0" smtClean="0"/>
              <a:t>/D. </a:t>
            </a:r>
            <a:r>
              <a:rPr lang="en-US" dirty="0"/>
              <a:t> </a:t>
            </a:r>
            <a:r>
              <a:rPr lang="en-US" dirty="0" smtClean="0"/>
              <a:t>Thus the maximum enrichment of an incompatible element (or maximum depletion of a compatible one) in the melt is the inverse of the partition coefficient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106460"/>
              </p:ext>
            </p:extLst>
          </p:nvPr>
        </p:nvGraphicFramePr>
        <p:xfrm>
          <a:off x="3483466" y="2262910"/>
          <a:ext cx="2568639" cy="44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Equation" r:id="rId3" imgW="1333500" imgH="228600" progId="Equation.DSMT4">
                  <p:embed/>
                </p:oleObj>
              </mc:Choice>
              <mc:Fallback>
                <p:oleObj name="Equation" r:id="rId3" imgW="1333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466" y="2262910"/>
                        <a:ext cx="2568639" cy="44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941228"/>
              </p:ext>
            </p:extLst>
          </p:nvPr>
        </p:nvGraphicFramePr>
        <p:xfrm>
          <a:off x="3080585" y="3453826"/>
          <a:ext cx="2264328" cy="33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5" imgW="1562100" imgH="228600" progId="Equation.DSMT4">
                  <p:embed/>
                </p:oleObj>
              </mc:Choice>
              <mc:Fallback>
                <p:oleObj name="Equation" r:id="rId5" imgW="1562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0585" y="3453826"/>
                        <a:ext cx="2264328" cy="331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085898"/>
              </p:ext>
            </p:extLst>
          </p:nvPr>
        </p:nvGraphicFramePr>
        <p:xfrm>
          <a:off x="3334585" y="3949096"/>
          <a:ext cx="2295485" cy="810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7" imgW="1295400" imgH="457200" progId="Equation.DSMT4">
                  <p:embed/>
                </p:oleObj>
              </mc:Choice>
              <mc:Fallback>
                <p:oleObj name="Equation" r:id="rId7" imgW="1295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34585" y="3949096"/>
                        <a:ext cx="2295485" cy="8101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02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Rare Earth Elements</a:t>
            </a:r>
            <a:endParaRPr lang="en-US" dirty="0"/>
          </a:p>
        </p:txBody>
      </p:sp>
      <p:pic>
        <p:nvPicPr>
          <p:cNvPr id="9" name="Content Placeholder 8" descr="PeriodicTableRE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" b="48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0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Rare Earth Elements</a:t>
            </a:r>
            <a:endParaRPr lang="en-US" dirty="0"/>
          </a:p>
        </p:txBody>
      </p:sp>
      <p:pic>
        <p:nvPicPr>
          <p:cNvPr id="6" name="Content Placeholder 5" descr="Figure7.05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65" b="-4034"/>
          <a:stretch/>
        </p:blipFill>
        <p:spPr>
          <a:xfrm>
            <a:off x="4765943" y="2516909"/>
            <a:ext cx="4038600" cy="2632364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33962" y="1503887"/>
            <a:ext cx="4531981" cy="503003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lanthanide rare earths are in the +3 valence state over a wide range of oxygen </a:t>
            </a:r>
            <a:r>
              <a:rPr lang="en-US" dirty="0" err="1" smtClean="0"/>
              <a:t>fugacities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behave as hard charged spheres; valence electron configuration similar.</a:t>
            </a:r>
          </a:p>
          <a:p>
            <a:r>
              <a:rPr lang="en-US" dirty="0" smtClean="0"/>
              <a:t>Ionic radius, which decreases </a:t>
            </a:r>
            <a:r>
              <a:rPr lang="en-US" dirty="0"/>
              <a:t>progressively from </a:t>
            </a:r>
            <a:r>
              <a:rPr lang="en-US" dirty="0" smtClean="0"/>
              <a:t>La</a:t>
            </a:r>
            <a:r>
              <a:rPr lang="en-US" baseline="30000" dirty="0" smtClean="0"/>
              <a:t>3+ </a:t>
            </a:r>
            <a:r>
              <a:rPr lang="en-US" dirty="0" smtClean="0"/>
              <a:t>to </a:t>
            </a:r>
            <a:r>
              <a:rPr lang="en-US" dirty="0"/>
              <a:t>Lu</a:t>
            </a:r>
            <a:r>
              <a:rPr lang="en-US" baseline="30000" dirty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, governs </a:t>
            </a:r>
            <a:r>
              <a:rPr lang="en-US" dirty="0"/>
              <a:t>their relative behavior.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91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Rare Earth Diagrams</a:t>
            </a:r>
            <a:endParaRPr lang="en-US" dirty="0"/>
          </a:p>
        </p:txBody>
      </p:sp>
      <p:pic>
        <p:nvPicPr>
          <p:cNvPr id="5" name="Content Placeholder 4" descr="Figure7.07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36" b="-3333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599883"/>
            <a:ext cx="4041648" cy="45262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Relative </a:t>
            </a:r>
            <a:r>
              <a:rPr lang="en-US" dirty="0"/>
              <a:t>abundances are calculated by dividing the concentration of each rare earth by </a:t>
            </a:r>
            <a:r>
              <a:rPr lang="en-US" dirty="0" smtClean="0"/>
              <a:t>a reference concentration, </a:t>
            </a:r>
            <a:r>
              <a:rPr lang="en-US" dirty="0"/>
              <a:t>such as </a:t>
            </a:r>
            <a:r>
              <a:rPr lang="en-US" dirty="0" smtClean="0"/>
              <a:t>chondrites.</a:t>
            </a:r>
          </a:p>
          <a:p>
            <a:pPr lvl="1"/>
            <a:r>
              <a:rPr lang="en-US" dirty="0" smtClean="0"/>
              <a:t>Rare earths are </a:t>
            </a:r>
            <a:r>
              <a:rPr lang="en-US" i="1" dirty="0" smtClean="0"/>
              <a:t>refractory</a:t>
            </a:r>
            <a:r>
              <a:rPr lang="en-US" dirty="0" smtClean="0"/>
              <a:t> elements, so that their relative abundances are the same in most primitive meteorites - and presumably (to a first approximation) in the Earth.</a:t>
            </a:r>
          </a:p>
          <a:p>
            <a:r>
              <a:rPr lang="en-US" dirty="0" smtClean="0"/>
              <a:t>Why </a:t>
            </a:r>
            <a:r>
              <a:rPr lang="en-US" dirty="0"/>
              <a:t>do we use relative abundances? </a:t>
            </a:r>
            <a:r>
              <a:rPr lang="en-US" dirty="0" smtClean="0"/>
              <a:t>To smooth out the saw-toothed pattern abundance of cosmic abundances (a result of nuclear stability.</a:t>
            </a:r>
          </a:p>
          <a:p>
            <a:r>
              <a:rPr lang="en-US" dirty="0" smtClean="0"/>
              <a:t>Abundances in chondritic meteorites are generally used for normalization. </a:t>
            </a:r>
            <a:r>
              <a:rPr lang="en-US" dirty="0" smtClean="0"/>
              <a:t>(However</a:t>
            </a:r>
            <a:r>
              <a:rPr lang="en-US" dirty="0" smtClean="0"/>
              <a:t>, other normalizations are possible: sediments (and waters) are often normalized to average shale</a:t>
            </a:r>
            <a:r>
              <a:rPr lang="en-US" dirty="0" smtClean="0"/>
              <a:t>.)</a:t>
            </a:r>
            <a:endParaRPr lang="en-US" dirty="0" smtClean="0"/>
          </a:p>
        </p:txBody>
      </p:sp>
      <p:pic>
        <p:nvPicPr>
          <p:cNvPr id="6" name="Picture 5" descr="Figure7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9" y="2330434"/>
            <a:ext cx="4232779" cy="29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1198074"/>
          </a:xfrm>
        </p:spPr>
        <p:txBody>
          <a:bodyPr/>
          <a:lstStyle/>
          <a:p>
            <a:r>
              <a:rPr lang="en-US" dirty="0" smtClean="0"/>
              <a:t>Rare Earth Partition Coefficients</a:t>
            </a:r>
            <a:endParaRPr lang="en-US" dirty="0"/>
          </a:p>
        </p:txBody>
      </p:sp>
      <p:pic>
        <p:nvPicPr>
          <p:cNvPr id="6" name="Content Placeholder 5" descr="Figure7.16rev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61" r="-43361"/>
          <a:stretch>
            <a:fillRect/>
          </a:stretch>
        </p:blipFill>
        <p:spPr>
          <a:xfrm>
            <a:off x="457200" y="1683576"/>
            <a:ext cx="8229600" cy="4776788"/>
          </a:xfrm>
        </p:spPr>
      </p:pic>
    </p:spTree>
    <p:extLst>
      <p:ext uri="{BB962C8B-B14F-4D97-AF65-F5344CB8AC3E}">
        <p14:creationId xmlns:p14="http://schemas.microsoft.com/office/powerpoint/2010/main" val="57838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Rare Earths in Melts</a:t>
            </a:r>
            <a:endParaRPr lang="en-US" dirty="0"/>
          </a:p>
        </p:txBody>
      </p:sp>
      <p:pic>
        <p:nvPicPr>
          <p:cNvPr id="4" name="Content Placeholder 3" descr="REE melting plo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9" r="-9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313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512"/>
            <a:ext cx="8229600" cy="1378656"/>
          </a:xfrm>
        </p:spPr>
        <p:txBody>
          <a:bodyPr/>
          <a:lstStyle/>
          <a:p>
            <a:r>
              <a:rPr lang="en-US" dirty="0" smtClean="0"/>
              <a:t>Rare Earths in the Mantle &amp; Crust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794795"/>
            <a:ext cx="4041648" cy="45262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 refractory lithophile elements, relative (but not absolute) </a:t>
            </a:r>
            <a:r>
              <a:rPr lang="en-US" dirty="0" smtClean="0"/>
              <a:t>abundances are </a:t>
            </a:r>
            <a:r>
              <a:rPr lang="en-US" dirty="0" smtClean="0"/>
              <a:t>the same in chondrites.</a:t>
            </a:r>
          </a:p>
          <a:p>
            <a:r>
              <a:rPr lang="en-US" dirty="0" smtClean="0"/>
              <a:t>The </a:t>
            </a:r>
            <a:r>
              <a:rPr lang="en-US" dirty="0"/>
              <a:t>systematic </a:t>
            </a:r>
            <a:r>
              <a:rPr lang="en-US" dirty="0" smtClean="0"/>
              <a:t>decrease in ionic radius of the rare earths results in the light rare earths being concentrated in melts relative to the heavy ones.</a:t>
            </a:r>
          </a:p>
          <a:p>
            <a:r>
              <a:rPr lang="en-US" dirty="0" smtClean="0"/>
              <a:t>Consequently, the light rare earths are concentrated in the crust and depleted in the mantle to a greater degree than the heavy rare earths.</a:t>
            </a:r>
          </a:p>
        </p:txBody>
      </p:sp>
      <p:pic>
        <p:nvPicPr>
          <p:cNvPr id="8" name="Content Placeholder 7" descr="REE patterns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36" b="-3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532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‘Mobility’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relates to the ability of an element to dissolve in aqueous fluid and thus be lost or gained from a rock during weathering and metamorphism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Consequently</a:t>
            </a:r>
            <a:r>
              <a:rPr lang="en-US" dirty="0" smtClean="0"/>
              <a:t>, alkali, alkaline earth and U concentrations in weathered or metamorphosed rocks are suspect.</a:t>
            </a:r>
          </a:p>
          <a:p>
            <a:r>
              <a:rPr lang="en-US" u="sng" dirty="0" smtClean="0"/>
              <a:t>These elements also concentrate in fluids released by dehydrating subducting lithosphere and consequently present in high concentration in island arc magmas and the crust.</a:t>
            </a:r>
          </a:p>
          <a:p>
            <a:pPr lvl="1"/>
            <a:r>
              <a:rPr lang="en-US" u="sng" dirty="0" smtClean="0"/>
              <a:t>Pb in particular appears to be enriched in the crust as a consequence of fluid transport.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2795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Chondrite Components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CAI’s</a:t>
            </a:r>
          </a:p>
          <a:p>
            <a:pPr lvl="1"/>
            <a:r>
              <a:rPr lang="en-US" dirty="0" smtClean="0"/>
              <a:t>calcium-aluminum inclusions</a:t>
            </a:r>
          </a:p>
          <a:p>
            <a:pPr lvl="1"/>
            <a:r>
              <a:rPr lang="en-US" dirty="0" smtClean="0"/>
              <a:t>condensates or evaporate residues at very high temperature</a:t>
            </a:r>
          </a:p>
          <a:p>
            <a:r>
              <a:rPr lang="en-US" dirty="0" smtClean="0"/>
              <a:t>Chondrules</a:t>
            </a:r>
          </a:p>
          <a:p>
            <a:pPr lvl="1"/>
            <a:r>
              <a:rPr lang="en-US" dirty="0" smtClean="0"/>
              <a:t>Once molten droplets of nebular dust</a:t>
            </a:r>
          </a:p>
          <a:p>
            <a:pPr lvl="1"/>
            <a:r>
              <a:rPr lang="en-US" dirty="0" smtClean="0"/>
              <a:t>Most often olivine-rich, but other minerals and iron metal also common.</a:t>
            </a:r>
          </a:p>
          <a:p>
            <a:pPr lvl="1"/>
            <a:r>
              <a:rPr lang="en-US" dirty="0" smtClean="0"/>
              <a:t>Show evidence of rapid cooling.</a:t>
            </a:r>
          </a:p>
          <a:p>
            <a:pPr lvl="1"/>
            <a:r>
              <a:rPr lang="en-US" dirty="0" smtClean="0"/>
              <a:t>Up to 75% of volume of chondrites</a:t>
            </a:r>
          </a:p>
          <a:p>
            <a:r>
              <a:rPr lang="en-US" dirty="0" err="1" smtClean="0"/>
              <a:t>Ameboidal</a:t>
            </a:r>
            <a:r>
              <a:rPr lang="en-US" dirty="0" smtClean="0"/>
              <a:t> Olivine Aggregates (AOA’s)</a:t>
            </a:r>
          </a:p>
          <a:p>
            <a:pPr lvl="1"/>
            <a:r>
              <a:rPr lang="en-US" dirty="0" smtClean="0"/>
              <a:t>Fine grained high temperature condensates</a:t>
            </a:r>
          </a:p>
          <a:p>
            <a:r>
              <a:rPr lang="en-US" dirty="0" smtClean="0"/>
              <a:t>Matrix</a:t>
            </a:r>
          </a:p>
          <a:p>
            <a:pPr lvl="1"/>
            <a:r>
              <a:rPr lang="en-US" dirty="0" smtClean="0"/>
              <a:t>Fine grained material richer in the more volatile elements.</a:t>
            </a:r>
          </a:p>
          <a:p>
            <a:pPr lvl="1"/>
            <a:r>
              <a:rPr lang="en-US" dirty="0" smtClean="0"/>
              <a:t>Includes ‘</a:t>
            </a:r>
            <a:r>
              <a:rPr lang="en-US" dirty="0" err="1" smtClean="0"/>
              <a:t>presolar</a:t>
            </a:r>
            <a:r>
              <a:rPr lang="en-US" dirty="0" smtClean="0"/>
              <a:t>’ grains in some cases.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7029" y="4781322"/>
            <a:ext cx="317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+mj-lt"/>
              </a:rPr>
              <a:t>Allende CV3</a:t>
            </a:r>
            <a:endParaRPr lang="en-US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10" name="Content Placeholder 9" descr="Allende-DI-2L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1" b="-464"/>
          <a:stretch/>
        </p:blipFill>
        <p:spPr>
          <a:xfrm>
            <a:off x="4648200" y="1600200"/>
            <a:ext cx="4038600" cy="30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1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1254133"/>
          </a:xfrm>
        </p:spPr>
        <p:txBody>
          <a:bodyPr/>
          <a:lstStyle/>
          <a:p>
            <a:r>
              <a:rPr lang="en-US" dirty="0" smtClean="0"/>
              <a:t>Incompatible elements in the Crust</a:t>
            </a:r>
            <a:endParaRPr lang="en-US" dirty="0"/>
          </a:p>
        </p:txBody>
      </p:sp>
      <p:pic>
        <p:nvPicPr>
          <p:cNvPr id="6" name="Content Placeholder 5" descr="Figure11.3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34" b="-10334"/>
          <a:stretch>
            <a:fillRect/>
          </a:stretch>
        </p:blipFill>
        <p:spPr>
          <a:xfrm>
            <a:off x="457200" y="1349376"/>
            <a:ext cx="7555345" cy="4385424"/>
          </a:xfrm>
        </p:spPr>
      </p:pic>
      <p:sp>
        <p:nvSpPr>
          <p:cNvPr id="7" name="TextBox 6"/>
          <p:cNvSpPr txBox="1"/>
          <p:nvPr/>
        </p:nvSpPr>
        <p:spPr>
          <a:xfrm>
            <a:off x="630841" y="5525801"/>
            <a:ext cx="7397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7F7F7F"/>
                </a:solidFill>
                <a:latin typeface="+mj-lt"/>
              </a:rPr>
              <a:t>In a ‘extended rare earth’ or ‘spider’ diagram such as this, elements are ordered based on expected incompatibility.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7F7F7F"/>
                </a:solidFill>
                <a:latin typeface="+mj-lt"/>
              </a:rPr>
              <a:t>The continental crust shows a characteristic incompatible element enrichment, but with relative Ta and Nb depletion and Pb enrichment.</a:t>
            </a:r>
            <a:endParaRPr lang="en-US" sz="1600" dirty="0">
              <a:solidFill>
                <a:srgbClr val="7F7F7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913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Arc Volcanics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9727" y="6126164"/>
            <a:ext cx="74699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+mj-lt"/>
              </a:rPr>
              <a:t>Island arc </a:t>
            </a:r>
            <a:r>
              <a:rPr lang="en-US" sz="1600" dirty="0" err="1" smtClean="0">
                <a:solidFill>
                  <a:srgbClr val="7F7F7F"/>
                </a:solidFill>
                <a:latin typeface="+mj-lt"/>
              </a:rPr>
              <a:t>volcanics</a:t>
            </a:r>
            <a:r>
              <a:rPr lang="en-US" sz="1600" dirty="0" smtClean="0">
                <a:solidFill>
                  <a:srgbClr val="7F7F7F"/>
                </a:solidFill>
                <a:latin typeface="+mj-lt"/>
              </a:rPr>
              <a:t> match the incompatible element pattern of continental crust, suggesting they are the principal source of such crust.</a:t>
            </a:r>
            <a:endParaRPr lang="en-US" sz="1600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5" name="Content Placeholder 4" descr="Figure11.40colo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3" b="-2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871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Mantle Reservoirs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Mid-ocean ridge basalts (MORB) typically exhibit light rare earth element (LREE) depleted patterns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Suggests the MORB source was </a:t>
            </a:r>
            <a:r>
              <a:rPr lang="en-US" i="1" dirty="0" smtClean="0"/>
              <a:t>“depleted”</a:t>
            </a:r>
            <a:r>
              <a:rPr lang="en-US" dirty="0" smtClean="0"/>
              <a:t> by previous melting events.</a:t>
            </a:r>
            <a:endParaRPr lang="en-US" dirty="0" smtClean="0"/>
          </a:p>
          <a:p>
            <a:r>
              <a:rPr lang="en-US" dirty="0" smtClean="0"/>
              <a:t>Most oceanic island basalts (OIB) exhibit </a:t>
            </a:r>
            <a:r>
              <a:rPr lang="en-US" dirty="0" smtClean="0"/>
              <a:t>LREE- </a:t>
            </a:r>
            <a:r>
              <a:rPr lang="en-US" dirty="0" smtClean="0"/>
              <a:t>enriched patterns.</a:t>
            </a:r>
          </a:p>
          <a:p>
            <a:r>
              <a:rPr lang="en-US" dirty="0" smtClean="0"/>
              <a:t>This is </a:t>
            </a:r>
            <a:r>
              <a:rPr lang="en-US" i="1" dirty="0" smtClean="0"/>
              <a:t>prima fascia</a:t>
            </a:r>
            <a:r>
              <a:rPr lang="en-US" dirty="0" smtClean="0"/>
              <a:t> evidence of distinct modern mantle reservoirs (supported by isotopic evidence). Broadly:</a:t>
            </a:r>
          </a:p>
          <a:p>
            <a:pPr lvl="1"/>
            <a:r>
              <a:rPr lang="en-US" dirty="0" smtClean="0"/>
              <a:t>One that gives rise to MORB</a:t>
            </a:r>
          </a:p>
          <a:p>
            <a:pPr lvl="1"/>
            <a:r>
              <a:rPr lang="en-US" dirty="0" smtClean="0"/>
              <a:t>One that gives rise to OIB</a:t>
            </a:r>
            <a:endParaRPr lang="en-US" dirty="0"/>
          </a:p>
        </p:txBody>
      </p:sp>
      <p:pic>
        <p:nvPicPr>
          <p:cNvPr id="7" name="Content Placeholder 6" descr="Figure11.15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88" r="-9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270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501"/>
            <a:ext cx="8229600" cy="809625"/>
          </a:xfrm>
        </p:spPr>
        <p:txBody>
          <a:bodyPr/>
          <a:lstStyle/>
          <a:p>
            <a:r>
              <a:rPr lang="en-US" dirty="0" smtClean="0"/>
              <a:t>Mantle Reservoirs</a:t>
            </a:r>
            <a:endParaRPr lang="en-US" dirty="0"/>
          </a:p>
        </p:txBody>
      </p:sp>
      <p:pic>
        <p:nvPicPr>
          <p:cNvPr id="4" name="Content Placeholder 3" descr="Figure11.17new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7" r="-18527"/>
          <a:stretch>
            <a:fillRect/>
          </a:stretch>
        </p:blipFill>
        <p:spPr>
          <a:xfrm>
            <a:off x="851060" y="1368296"/>
            <a:ext cx="7626247" cy="4426578"/>
          </a:xfrm>
        </p:spPr>
      </p:pic>
      <p:sp>
        <p:nvSpPr>
          <p:cNvPr id="3" name="TextBox 2"/>
          <p:cNvSpPr txBox="1"/>
          <p:nvPr/>
        </p:nvSpPr>
        <p:spPr>
          <a:xfrm>
            <a:off x="1215331" y="6047814"/>
            <a:ext cx="6650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Other incompatible elements also depleted in MORB and enriched in OIB. Pb depletion, Ta-Nb enrichment is compliment of continental the crust.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460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Mantle Mineralogy</a:t>
            </a:r>
            <a:endParaRPr lang="en-US" dirty="0"/>
          </a:p>
        </p:txBody>
      </p:sp>
      <p:pic>
        <p:nvPicPr>
          <p:cNvPr id="7" name="Content Placeholder 6" descr="Figure11.06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5" b="-2875"/>
          <a:stretch>
            <a:fillRect/>
          </a:stretch>
        </p:blipFill>
        <p:spPr/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</a:t>
            </a:r>
            <a:r>
              <a:rPr lang="en-US" dirty="0" smtClean="0"/>
              <a:t>660 </a:t>
            </a:r>
            <a:r>
              <a:rPr lang="en-US" dirty="0" smtClean="0"/>
              <a:t>km depth, silicate minerals transform into a structure in which the Si atoms are coordinated by 6 oxygen, rather than 4 as they are in the upper mantle.</a:t>
            </a:r>
          </a:p>
          <a:p>
            <a:r>
              <a:rPr lang="en-US" dirty="0" smtClean="0"/>
              <a:t>Partitioning of trace elements between these deep mantle silicates, Mg-perovskite (MgSiO</a:t>
            </a:r>
            <a:r>
              <a:rPr lang="en-US" baseline="-25000" dirty="0" smtClean="0"/>
              <a:t>3</a:t>
            </a:r>
            <a:r>
              <a:rPr lang="en-US" dirty="0" smtClean="0"/>
              <a:t>) and Ca-</a:t>
            </a:r>
            <a:r>
              <a:rPr lang="en-US" dirty="0"/>
              <a:t>perovskite </a:t>
            </a:r>
            <a:r>
              <a:rPr lang="en-US" dirty="0" smtClean="0"/>
              <a:t>(CaSiO</a:t>
            </a:r>
            <a:r>
              <a:rPr lang="en-US" baseline="-25000" dirty="0" smtClean="0"/>
              <a:t>3</a:t>
            </a:r>
            <a:r>
              <a:rPr lang="en-US" dirty="0"/>
              <a:t>), </a:t>
            </a:r>
            <a:r>
              <a:rPr lang="en-US" dirty="0" smtClean="0"/>
              <a:t>is dramatically different than in the upper mantle.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iderdiagram Model melts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58" r="-12158"/>
          <a:stretch>
            <a:fillRect/>
          </a:stretch>
        </p:blipFill>
        <p:spPr>
          <a:xfrm>
            <a:off x="404091" y="414193"/>
            <a:ext cx="8229600" cy="4776788"/>
          </a:xfrm>
        </p:spPr>
      </p:pic>
      <p:sp>
        <p:nvSpPr>
          <p:cNvPr id="5" name="TextBox 4"/>
          <p:cNvSpPr txBox="1"/>
          <p:nvPr/>
        </p:nvSpPr>
        <p:spPr>
          <a:xfrm>
            <a:off x="1119909" y="5287818"/>
            <a:ext cx="670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+mj-lt"/>
              </a:rPr>
              <a:t>Mg-</a:t>
            </a:r>
            <a:r>
              <a:rPr lang="en-US" dirty="0" err="1" smtClean="0">
                <a:solidFill>
                  <a:srgbClr val="7F7F7F"/>
                </a:solidFill>
                <a:latin typeface="+mj-lt"/>
              </a:rPr>
              <a:t>Pv</a:t>
            </a:r>
            <a:r>
              <a:rPr lang="en-US" dirty="0" smtClean="0">
                <a:solidFill>
                  <a:srgbClr val="7F7F7F"/>
                </a:solidFill>
                <a:latin typeface="+mj-lt"/>
              </a:rPr>
              <a:t> strongly retains Hf &amp; Zr, while Ca-</a:t>
            </a:r>
            <a:r>
              <a:rPr lang="en-US" dirty="0" err="1" smtClean="0">
                <a:solidFill>
                  <a:srgbClr val="7F7F7F"/>
                </a:solidFill>
                <a:latin typeface="+mj-lt"/>
              </a:rPr>
              <a:t>Pv</a:t>
            </a:r>
            <a:r>
              <a:rPr lang="en-US" dirty="0" smtClean="0">
                <a:solidFill>
                  <a:srgbClr val="7F7F7F"/>
                </a:solidFill>
                <a:latin typeface="+mj-lt"/>
              </a:rPr>
              <a:t> retains U, Th, &amp; REE while rejecting K, Pb, and Sr.</a:t>
            </a:r>
          </a:p>
          <a:p>
            <a:r>
              <a:rPr lang="en-US" dirty="0" smtClean="0">
                <a:solidFill>
                  <a:srgbClr val="7F7F7F"/>
                </a:solidFill>
                <a:latin typeface="+mj-lt"/>
              </a:rPr>
              <a:t>Patterns are quite different from an upper mantle melt of garnet peridotite.</a:t>
            </a:r>
            <a:endParaRPr lang="en-US" dirty="0">
              <a:solidFill>
                <a:srgbClr val="7F7F7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092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1454" y="5403273"/>
            <a:ext cx="670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Melts of either Mg-perovskite (MgSiO</a:t>
            </a:r>
            <a:r>
              <a:rPr lang="en-US" baseline="-25000" dirty="0">
                <a:solidFill>
                  <a:srgbClr val="7F7F7F"/>
                </a:solidFill>
              </a:rPr>
              <a:t>3</a:t>
            </a:r>
            <a:r>
              <a:rPr lang="en-US" dirty="0">
                <a:solidFill>
                  <a:srgbClr val="7F7F7F"/>
                </a:solidFill>
              </a:rPr>
              <a:t>) or Mg-perovskite plus Ca-perovskite produce fractionation patterns not observed in basalts.</a:t>
            </a:r>
          </a:p>
        </p:txBody>
      </p:sp>
      <p:pic>
        <p:nvPicPr>
          <p:cNvPr id="2" name="Picture 1" descr="Spiderdiagram Model w O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3" y="403410"/>
            <a:ext cx="6627090" cy="47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6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Mantle 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Mantle heterogeneity is a consequence of processes occurring in the upper mantle.</a:t>
            </a:r>
          </a:p>
          <a:p>
            <a:pPr lvl="1"/>
            <a:r>
              <a:rPr lang="en-US" dirty="0" smtClean="0"/>
              <a:t>Stable isotopes allow us to deduce involvement of material from the near surface.</a:t>
            </a:r>
          </a:p>
          <a:p>
            <a:r>
              <a:rPr lang="en-US" dirty="0" smtClean="0"/>
              <a:t>Although plumes rise from the deep mantle, rock in them acquired its chemical properties in the upper mantle.</a:t>
            </a:r>
          </a:p>
          <a:p>
            <a:r>
              <a:rPr lang="en-US" dirty="0" smtClean="0"/>
              <a:t>Three candidate processes:</a:t>
            </a:r>
          </a:p>
          <a:p>
            <a:pPr lvl="1"/>
            <a:r>
              <a:rPr lang="en-US" dirty="0" smtClean="0"/>
              <a:t>Subduction</a:t>
            </a:r>
          </a:p>
          <a:p>
            <a:pPr lvl="1"/>
            <a:r>
              <a:rPr lang="en-US" dirty="0" smtClean="0"/>
              <a:t>Subduction erosion</a:t>
            </a:r>
          </a:p>
          <a:p>
            <a:pPr lvl="1"/>
            <a:r>
              <a:rPr lang="en-US" dirty="0" smtClean="0"/>
              <a:t>Lower crustal floundering</a:t>
            </a:r>
            <a:endParaRPr lang="en-US" dirty="0"/>
          </a:p>
        </p:txBody>
      </p:sp>
      <p:pic>
        <p:nvPicPr>
          <p:cNvPr id="5" name="Content Placeholder 4" descr="Figure11.18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08" b="-27208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873946" y="5560214"/>
            <a:ext cx="3386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+mj-lt"/>
              </a:rPr>
              <a:t>Hofmann &amp; White ‘82</a:t>
            </a:r>
            <a:endParaRPr lang="en-US" sz="1600" dirty="0">
              <a:solidFill>
                <a:srgbClr val="7F7F7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064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Radiogenic Isotope Geochemistry</a:t>
            </a:r>
            <a:endParaRPr lang="en-US" sz="4000" dirty="0"/>
          </a:p>
        </p:txBody>
      </p:sp>
      <p:pic>
        <p:nvPicPr>
          <p:cNvPr id="4" name="Content Placeholder 3" descr="Figure2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r="-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388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649"/>
            <a:ext cx="8229600" cy="809625"/>
          </a:xfrm>
        </p:spPr>
        <p:txBody>
          <a:bodyPr/>
          <a:lstStyle/>
          <a:p>
            <a:r>
              <a:rPr lang="en-US" dirty="0" err="1" smtClean="0"/>
              <a:t>Isotopically</a:t>
            </a:r>
            <a:r>
              <a:rPr lang="en-US" dirty="0" smtClean="0"/>
              <a:t> Defined Mantle Reservoirs</a:t>
            </a:r>
            <a:endParaRPr lang="en-US" dirty="0"/>
          </a:p>
        </p:txBody>
      </p:sp>
      <p:pic>
        <p:nvPicPr>
          <p:cNvPr id="4" name="Content Placeholder 3" descr="Figure08 Sr-N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07" r="-13107"/>
          <a:stretch>
            <a:fillRect/>
          </a:stretch>
        </p:blipFill>
        <p:spPr>
          <a:xfrm>
            <a:off x="457200" y="1708826"/>
            <a:ext cx="8229600" cy="4776788"/>
          </a:xfrm>
        </p:spPr>
      </p:pic>
    </p:spTree>
    <p:extLst>
      <p:ext uri="{BB962C8B-B14F-4D97-AF65-F5344CB8AC3E}">
        <p14:creationId xmlns:p14="http://schemas.microsoft.com/office/powerpoint/2010/main" val="357647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0314"/>
            <a:ext cx="8229600" cy="809625"/>
          </a:xfrm>
        </p:spPr>
        <p:txBody>
          <a:bodyPr/>
          <a:lstStyle/>
          <a:p>
            <a:r>
              <a:rPr lang="en-US" dirty="0" smtClean="0"/>
              <a:t>Significance of Chondrites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410238"/>
            <a:ext cx="471405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Although variably metamorphosed and altered* on parent bodies, chondrites </a:t>
            </a:r>
            <a:r>
              <a:rPr lang="en-US" dirty="0" smtClean="0"/>
              <a:t>are </a:t>
            </a:r>
            <a:r>
              <a:rPr lang="en-US" dirty="0" smtClean="0"/>
              <a:t>composed of nebular dust from which the planets were built.</a:t>
            </a:r>
          </a:p>
          <a:p>
            <a:r>
              <a:rPr lang="en-US" dirty="0" smtClean="0"/>
              <a:t>Compositions vary mainly in:</a:t>
            </a:r>
          </a:p>
          <a:p>
            <a:pPr lvl="1"/>
            <a:r>
              <a:rPr lang="en-US" dirty="0" smtClean="0"/>
              <a:t>Ratio of volatile to refractory material</a:t>
            </a:r>
          </a:p>
          <a:p>
            <a:pPr lvl="1"/>
            <a:r>
              <a:rPr lang="en-US" dirty="0" smtClean="0"/>
              <a:t>Oxidation state</a:t>
            </a:r>
          </a:p>
          <a:p>
            <a:pPr lvl="1"/>
            <a:r>
              <a:rPr lang="en-US" dirty="0" smtClean="0"/>
              <a:t>Ratio of metal to silicate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5529" y="6126480"/>
            <a:ext cx="71844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entury"/>
              </a:rPr>
              <a:t>*denoted by petrologic grade: 1 &amp; 2: hydrous alteration; 3: least altered; 4-6 increasing thermal metamorphism.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entury"/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/>
          <a:srcRect l="15497" r="15497"/>
          <a:stretch>
            <a:fillRect/>
          </a:stretch>
        </p:blipFill>
        <p:spPr>
          <a:xfrm>
            <a:off x="5700860" y="1540539"/>
            <a:ext cx="2629129" cy="294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0860" y="4754932"/>
            <a:ext cx="204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+mj-lt"/>
              </a:rPr>
              <a:t>Murchison CM2</a:t>
            </a:r>
            <a:endParaRPr lang="en-US" dirty="0">
              <a:solidFill>
                <a:srgbClr val="7F7F7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864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Front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5361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0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562"/>
            <a:ext cx="8229600" cy="809625"/>
          </a:xfrm>
        </p:spPr>
        <p:txBody>
          <a:bodyPr/>
          <a:lstStyle/>
          <a:p>
            <a:r>
              <a:rPr lang="en-US" dirty="0" smtClean="0"/>
              <a:t>Chondrites: Model Solar System Composition</a:t>
            </a:r>
            <a:endParaRPr lang="en-US" dirty="0"/>
          </a:p>
        </p:txBody>
      </p:sp>
      <p:pic>
        <p:nvPicPr>
          <p:cNvPr id="4" name="Content Placeholder 3" descr="Figure10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07" r="-23307"/>
          <a:stretch>
            <a:fillRect/>
          </a:stretch>
        </p:blipFill>
        <p:spPr>
          <a:xfrm>
            <a:off x="1056124" y="2000192"/>
            <a:ext cx="6989011" cy="4056701"/>
          </a:xfrm>
        </p:spPr>
      </p:pic>
      <p:sp>
        <p:nvSpPr>
          <p:cNvPr id="3" name="TextBox 2"/>
          <p:cNvSpPr txBox="1"/>
          <p:nvPr/>
        </p:nvSpPr>
        <p:spPr>
          <a:xfrm>
            <a:off x="1084703" y="6126163"/>
            <a:ext cx="685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 CI group, which consists only of chondritic matrix, matches solar composition of condensable elements.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657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2144" y="539750"/>
            <a:ext cx="5014655" cy="809625"/>
          </a:xfrm>
        </p:spPr>
        <p:txBody>
          <a:bodyPr/>
          <a:lstStyle/>
          <a:p>
            <a:r>
              <a:rPr lang="en-US" dirty="0" smtClean="0"/>
              <a:t>Volatility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760" y="419101"/>
            <a:ext cx="3110029" cy="60779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Where elements are found in chondrites is governed by volatility:</a:t>
            </a:r>
          </a:p>
          <a:p>
            <a:pPr lvl="1"/>
            <a:r>
              <a:rPr lang="en-US" dirty="0" smtClean="0"/>
              <a:t>Volatile elements: Matrix</a:t>
            </a:r>
          </a:p>
          <a:p>
            <a:pPr lvl="1"/>
            <a:r>
              <a:rPr lang="en-US" dirty="0" smtClean="0"/>
              <a:t>Main Group: Chondrules</a:t>
            </a:r>
          </a:p>
          <a:p>
            <a:pPr lvl="1"/>
            <a:r>
              <a:rPr lang="en-US" dirty="0" smtClean="0"/>
              <a:t>Refractory elements: ‘CAI’s’</a:t>
            </a:r>
          </a:p>
          <a:p>
            <a:r>
              <a:rPr lang="en-US" dirty="0" smtClean="0"/>
              <a:t>Condensation temperatures are different than boiling point of elements because elements generally condense as compounds.</a:t>
            </a:r>
          </a:p>
          <a:p>
            <a:r>
              <a:rPr lang="en-US" dirty="0" smtClean="0"/>
              <a:t>The terrestrial planets are strongly depleted in volatile elements compared to the nebula from which the formed.</a:t>
            </a:r>
            <a:endParaRPr lang="en-US" dirty="0"/>
          </a:p>
        </p:txBody>
      </p:sp>
      <p:pic>
        <p:nvPicPr>
          <p:cNvPr id="10" name="Content Placeholder 9" descr="Figure10.12(Leoville)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4" b="-1655"/>
          <a:stretch/>
        </p:blipFill>
        <p:spPr>
          <a:xfrm>
            <a:off x="3672145" y="1957476"/>
            <a:ext cx="4815622" cy="2359192"/>
          </a:xfrm>
        </p:spPr>
      </p:pic>
      <p:cxnSp>
        <p:nvCxnSpPr>
          <p:cNvPr id="12" name="Straight Connector 11"/>
          <p:cNvCxnSpPr/>
          <p:nvPr/>
        </p:nvCxnSpPr>
        <p:spPr>
          <a:xfrm>
            <a:off x="2971800" y="2260600"/>
            <a:ext cx="1159042" cy="129473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65500" y="1957476"/>
            <a:ext cx="2316079" cy="99561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67362" y="1727200"/>
            <a:ext cx="2681585" cy="105209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30842" y="4584700"/>
            <a:ext cx="4162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7F7F7F"/>
                </a:solidFill>
                <a:latin typeface="+mj-lt"/>
              </a:rPr>
              <a:t>Leoville</a:t>
            </a:r>
            <a:r>
              <a:rPr lang="en-US" sz="1600" dirty="0" smtClean="0">
                <a:solidFill>
                  <a:srgbClr val="7F7F7F"/>
                </a:solidFill>
                <a:latin typeface="+mj-lt"/>
              </a:rPr>
              <a:t> CV3</a:t>
            </a:r>
            <a:endParaRPr lang="en-US" sz="1600" dirty="0">
              <a:solidFill>
                <a:srgbClr val="7F7F7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000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42950"/>
            <a:ext cx="8229600" cy="809625"/>
          </a:xfrm>
        </p:spPr>
        <p:txBody>
          <a:bodyPr/>
          <a:lstStyle/>
          <a:p>
            <a:r>
              <a:rPr lang="en-US"/>
              <a:t>Temperatures in Protoplanetary Disk</a:t>
            </a:r>
          </a:p>
        </p:txBody>
      </p:sp>
      <p:pic>
        <p:nvPicPr>
          <p:cNvPr id="5" name="Picture 4" descr="NebularTemp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DAE5FF"/>
              </a:clrFrom>
              <a:clrTo>
                <a:srgbClr val="DAE5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5685" y="1678823"/>
            <a:ext cx="4773582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1545" y="228600"/>
            <a:ext cx="6490855" cy="895350"/>
          </a:xfrm>
        </p:spPr>
        <p:txBody>
          <a:bodyPr/>
          <a:lstStyle/>
          <a:p>
            <a:r>
              <a:rPr lang="en-US" sz="3600" dirty="0" smtClean="0"/>
              <a:t>Volatility in the Solar Nebula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679576" y="5759687"/>
            <a:ext cx="5711824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50% Condensation temperatures of the elements from a low pressure nebula of solar composition.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3579" y="6320397"/>
            <a:ext cx="3208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7F7F7F"/>
                </a:solidFill>
                <a:latin typeface="+mj-lt"/>
              </a:rPr>
              <a:t>Data from </a:t>
            </a:r>
            <a:r>
              <a:rPr lang="en-US" sz="1400" i="1" dirty="0" err="1" smtClean="0">
                <a:solidFill>
                  <a:srgbClr val="7F7F7F"/>
                </a:solidFill>
                <a:latin typeface="+mj-lt"/>
              </a:rPr>
              <a:t>Lodders</a:t>
            </a:r>
            <a:r>
              <a:rPr lang="en-US" sz="1400" i="1" dirty="0" smtClean="0">
                <a:solidFill>
                  <a:srgbClr val="7F7F7F"/>
                </a:solidFill>
                <a:latin typeface="+mj-lt"/>
              </a:rPr>
              <a:t>, 2003</a:t>
            </a:r>
            <a:endParaRPr lang="en-US" sz="1400" i="1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7" name="Picture Placeholder 2" descr="50%CondensationT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73" b="875"/>
          <a:stretch/>
        </p:blipFill>
        <p:spPr>
          <a:xfrm>
            <a:off x="1508126" y="1246905"/>
            <a:ext cx="6054724" cy="4277595"/>
          </a:xfrm>
        </p:spPr>
      </p:pic>
    </p:spTree>
    <p:extLst>
      <p:ext uri="{BB962C8B-B14F-4D97-AF65-F5344CB8AC3E}">
        <p14:creationId xmlns:p14="http://schemas.microsoft.com/office/powerpoint/2010/main" val="56959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S4550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EAS4550.potx</Template>
  <TotalTime>14344</TotalTime>
  <Words>2881</Words>
  <Application>Microsoft Macintosh PowerPoint</Application>
  <PresentationFormat>On-screen Show (4:3)</PresentationFormat>
  <Paragraphs>434</Paragraphs>
  <Slides>50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EAS4550</vt:lpstr>
      <vt:lpstr>Microsoft Equation</vt:lpstr>
      <vt:lpstr>Equation</vt:lpstr>
      <vt:lpstr>Building Earth or  What we (think we) know about the composition and evolution of the Earth and how we know it.</vt:lpstr>
      <vt:lpstr>Outline</vt:lpstr>
      <vt:lpstr>Meteorites</vt:lpstr>
      <vt:lpstr>Chondrite Components</vt:lpstr>
      <vt:lpstr>Significance of Chondrites</vt:lpstr>
      <vt:lpstr>Chondrites: Model Solar System Composition</vt:lpstr>
      <vt:lpstr>Volatility</vt:lpstr>
      <vt:lpstr>Temperatures in Protoplanetary Disk</vt:lpstr>
      <vt:lpstr>Volatility in the Solar Nebula</vt:lpstr>
      <vt:lpstr>Oxidation State &amp; Fe/Si Ratios</vt:lpstr>
      <vt:lpstr>Building Terrestrial Planets</vt:lpstr>
      <vt:lpstr>Goldschmidt’s Classification</vt:lpstr>
      <vt:lpstr>Distribution of the Elements in Terrrestrial Planets</vt:lpstr>
      <vt:lpstr>Estimating the Silicate Earth’s Composition</vt:lpstr>
      <vt:lpstr>Assumptions about Silicate Earth Composition</vt:lpstr>
      <vt:lpstr>Refractory Lithophile Elements &amp; Earth Models</vt:lpstr>
      <vt:lpstr>Refractory Elements</vt:lpstr>
      <vt:lpstr>‘Geochemical Models’</vt:lpstr>
      <vt:lpstr>‘Canonical Ratios’ &amp; Estimating Volatile Element Abundances </vt:lpstr>
      <vt:lpstr>Silicate Earth Composition</vt:lpstr>
      <vt:lpstr>Competing Models</vt:lpstr>
      <vt:lpstr>Comparison of Silicate Earth Compositions</vt:lpstr>
      <vt:lpstr>Pros and Cons of an Enstatite Chondrite Earth</vt:lpstr>
      <vt:lpstr>Collisional Erosion</vt:lpstr>
      <vt:lpstr>Alternative EER Model</vt:lpstr>
      <vt:lpstr>Implications for Heat Production</vt:lpstr>
      <vt:lpstr>Differentiation of the Silicate Earth</vt:lpstr>
      <vt:lpstr>The Partition Coefficient</vt:lpstr>
      <vt:lpstr>Incompatible elements are those with Ds/l ≪ 1. Compatible elements are those with Ds/l  ≥  1. </vt:lpstr>
      <vt:lpstr>Importance of Ionic Size and Charge</vt:lpstr>
      <vt:lpstr>Bottom Line:</vt:lpstr>
      <vt:lpstr>Batch Melting Model</vt:lpstr>
      <vt:lpstr>The Rare Earth Elements</vt:lpstr>
      <vt:lpstr>The Rare Earth Elements</vt:lpstr>
      <vt:lpstr>Rare Earth Diagrams</vt:lpstr>
      <vt:lpstr>Rare Earth Partition Coefficients</vt:lpstr>
      <vt:lpstr>Rare Earths in Melts</vt:lpstr>
      <vt:lpstr>Rare Earths in the Mantle &amp; Crust</vt:lpstr>
      <vt:lpstr>‘Mobility’</vt:lpstr>
      <vt:lpstr>Incompatible elements in the Crust</vt:lpstr>
      <vt:lpstr>Island Arc Volcanics</vt:lpstr>
      <vt:lpstr>Mantle Reservoirs</vt:lpstr>
      <vt:lpstr>Mantle Reservoirs</vt:lpstr>
      <vt:lpstr>Mantle Mineralogy</vt:lpstr>
      <vt:lpstr>PowerPoint Presentation</vt:lpstr>
      <vt:lpstr>PowerPoint Presentation</vt:lpstr>
      <vt:lpstr>Mantle Evolution</vt:lpstr>
      <vt:lpstr>Radiogenic Isotope Geochemistry</vt:lpstr>
      <vt:lpstr>Isotopically Defined Mantle Reservoirs</vt:lpstr>
      <vt:lpstr>PowerPoint Presentation</vt:lpstr>
    </vt:vector>
  </TitlesOfParts>
  <Company>Cornell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Thermodynamics, Systems, Equilibrium &amp; Energy</dc:title>
  <dc:creator>William White</dc:creator>
  <cp:lastModifiedBy>William White</cp:lastModifiedBy>
  <cp:revision>161</cp:revision>
  <dcterms:created xsi:type="dcterms:W3CDTF">2013-08-31T11:38:28Z</dcterms:created>
  <dcterms:modified xsi:type="dcterms:W3CDTF">2014-07-07T23:37:05Z</dcterms:modified>
</cp:coreProperties>
</file>