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avi" ContentType="video/avi"/>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2" r:id="rId2"/>
  </p:sldMasterIdLst>
  <p:handoutMasterIdLst>
    <p:handoutMasterId r:id="rId60"/>
  </p:handoutMasterIdLst>
  <p:sldIdLst>
    <p:sldId id="516" r:id="rId3"/>
    <p:sldId id="470" r:id="rId4"/>
    <p:sldId id="534" r:id="rId5"/>
    <p:sldId id="517" r:id="rId6"/>
    <p:sldId id="518" r:id="rId7"/>
    <p:sldId id="499" r:id="rId8"/>
    <p:sldId id="500" r:id="rId9"/>
    <p:sldId id="548" r:id="rId10"/>
    <p:sldId id="471" r:id="rId11"/>
    <p:sldId id="574" r:id="rId12"/>
    <p:sldId id="501" r:id="rId13"/>
    <p:sldId id="519" r:id="rId14"/>
    <p:sldId id="523" r:id="rId15"/>
    <p:sldId id="520" r:id="rId16"/>
    <p:sldId id="521" r:id="rId17"/>
    <p:sldId id="524" r:id="rId18"/>
    <p:sldId id="477" r:id="rId19"/>
    <p:sldId id="546" r:id="rId20"/>
    <p:sldId id="502" r:id="rId21"/>
    <p:sldId id="503" r:id="rId22"/>
    <p:sldId id="504" r:id="rId23"/>
    <p:sldId id="505" r:id="rId24"/>
    <p:sldId id="550" r:id="rId25"/>
    <p:sldId id="506" r:id="rId26"/>
    <p:sldId id="475" r:id="rId27"/>
    <p:sldId id="575" r:id="rId28"/>
    <p:sldId id="566" r:id="rId29"/>
    <p:sldId id="540" r:id="rId30"/>
    <p:sldId id="568" r:id="rId31"/>
    <p:sldId id="509" r:id="rId32"/>
    <p:sldId id="569" r:id="rId33"/>
    <p:sldId id="542" r:id="rId34"/>
    <p:sldId id="484" r:id="rId35"/>
    <p:sldId id="543" r:id="rId36"/>
    <p:sldId id="485" r:id="rId37"/>
    <p:sldId id="544" r:id="rId38"/>
    <p:sldId id="486" r:id="rId39"/>
    <p:sldId id="570" r:id="rId40"/>
    <p:sldId id="487" r:id="rId41"/>
    <p:sldId id="511" r:id="rId42"/>
    <p:sldId id="488" r:id="rId43"/>
    <p:sldId id="547" r:id="rId44"/>
    <p:sldId id="545" r:id="rId45"/>
    <p:sldId id="571" r:id="rId46"/>
    <p:sldId id="572" r:id="rId47"/>
    <p:sldId id="551" r:id="rId48"/>
    <p:sldId id="552" r:id="rId49"/>
    <p:sldId id="553" r:id="rId50"/>
    <p:sldId id="554" r:id="rId51"/>
    <p:sldId id="555" r:id="rId52"/>
    <p:sldId id="576" r:id="rId53"/>
    <p:sldId id="556" r:id="rId54"/>
    <p:sldId id="557" r:id="rId55"/>
    <p:sldId id="558" r:id="rId56"/>
    <p:sldId id="563" r:id="rId57"/>
    <p:sldId id="564" r:id="rId58"/>
    <p:sldId id="491" r:id="rId5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charset="0"/>
      </a:defRPr>
    </a:lvl1pPr>
    <a:lvl2pPr marL="457200" algn="l" rtl="0" fontAlgn="base">
      <a:spcBef>
        <a:spcPct val="0"/>
      </a:spcBef>
      <a:spcAft>
        <a:spcPct val="0"/>
      </a:spcAft>
      <a:defRPr kern="1200">
        <a:solidFill>
          <a:schemeClr val="tx1"/>
        </a:solidFill>
        <a:latin typeface="Times New Roman" pitchFamily="18" charset="0"/>
        <a:ea typeface="+mn-ea"/>
        <a:cs typeface="Arial" charset="0"/>
      </a:defRPr>
    </a:lvl2pPr>
    <a:lvl3pPr marL="914400" algn="l" rtl="0" fontAlgn="base">
      <a:spcBef>
        <a:spcPct val="0"/>
      </a:spcBef>
      <a:spcAft>
        <a:spcPct val="0"/>
      </a:spcAft>
      <a:defRPr kern="1200">
        <a:solidFill>
          <a:schemeClr val="tx1"/>
        </a:solidFill>
        <a:latin typeface="Times New Roman" pitchFamily="18" charset="0"/>
        <a:ea typeface="+mn-ea"/>
        <a:cs typeface="Arial" charset="0"/>
      </a:defRPr>
    </a:lvl3pPr>
    <a:lvl4pPr marL="1371600" algn="l" rtl="0" fontAlgn="base">
      <a:spcBef>
        <a:spcPct val="0"/>
      </a:spcBef>
      <a:spcAft>
        <a:spcPct val="0"/>
      </a:spcAft>
      <a:defRPr kern="1200">
        <a:solidFill>
          <a:schemeClr val="tx1"/>
        </a:solidFill>
        <a:latin typeface="Times New Roman" pitchFamily="18" charset="0"/>
        <a:ea typeface="+mn-ea"/>
        <a:cs typeface="Arial" charset="0"/>
      </a:defRPr>
    </a:lvl4pPr>
    <a:lvl5pPr marL="1828800" algn="l" rtl="0" fontAlgn="base">
      <a:spcBef>
        <a:spcPct val="0"/>
      </a:spcBef>
      <a:spcAft>
        <a:spcPct val="0"/>
      </a:spcAft>
      <a:defRPr kern="1200">
        <a:solidFill>
          <a:schemeClr val="tx1"/>
        </a:solidFill>
        <a:latin typeface="Times New Roman" pitchFamily="18" charset="0"/>
        <a:ea typeface="+mn-ea"/>
        <a:cs typeface="Arial" charset="0"/>
      </a:defRPr>
    </a:lvl5pPr>
    <a:lvl6pPr marL="2286000" algn="l" defTabSz="914400" rtl="0" eaLnBrk="1" latinLnBrk="0" hangingPunct="1">
      <a:defRPr kern="1200">
        <a:solidFill>
          <a:schemeClr val="tx1"/>
        </a:solidFill>
        <a:latin typeface="Times New Roman" pitchFamily="18" charset="0"/>
        <a:ea typeface="+mn-ea"/>
        <a:cs typeface="Arial" charset="0"/>
      </a:defRPr>
    </a:lvl6pPr>
    <a:lvl7pPr marL="2743200" algn="l" defTabSz="914400" rtl="0" eaLnBrk="1" latinLnBrk="0" hangingPunct="1">
      <a:defRPr kern="1200">
        <a:solidFill>
          <a:schemeClr val="tx1"/>
        </a:solidFill>
        <a:latin typeface="Times New Roman" pitchFamily="18" charset="0"/>
        <a:ea typeface="+mn-ea"/>
        <a:cs typeface="Arial" charset="0"/>
      </a:defRPr>
    </a:lvl7pPr>
    <a:lvl8pPr marL="3200400" algn="l" defTabSz="914400" rtl="0" eaLnBrk="1" latinLnBrk="0" hangingPunct="1">
      <a:defRPr kern="1200">
        <a:solidFill>
          <a:schemeClr val="tx1"/>
        </a:solidFill>
        <a:latin typeface="Times New Roman" pitchFamily="18" charset="0"/>
        <a:ea typeface="+mn-ea"/>
        <a:cs typeface="Arial" charset="0"/>
      </a:defRPr>
    </a:lvl8pPr>
    <a:lvl9pPr marL="3657600" algn="l" defTabSz="914400" rtl="0" eaLnBrk="1" latinLnBrk="0" hangingPunct="1">
      <a:defRPr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22" autoAdjust="0"/>
    <p:restoredTop sz="94676" autoAdjust="0"/>
  </p:normalViewPr>
  <p:slideViewPr>
    <p:cSldViewPr>
      <p:cViewPr>
        <p:scale>
          <a:sx n="80" d="100"/>
          <a:sy n="80" d="100"/>
        </p:scale>
        <p:origin x="-1746" y="-1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image" Target="../media/image4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973" cy="479895"/>
          </a:xfrm>
          <a:prstGeom prst="rect">
            <a:avLst/>
          </a:prstGeom>
        </p:spPr>
        <p:txBody>
          <a:bodyPr vert="horz" lIns="94849" tIns="47425" rIns="94849" bIns="47425"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sz="quarter" idx="1"/>
          </p:nvPr>
        </p:nvSpPr>
        <p:spPr>
          <a:xfrm>
            <a:off x="4142563" y="0"/>
            <a:ext cx="3170973" cy="479895"/>
          </a:xfrm>
          <a:prstGeom prst="rect">
            <a:avLst/>
          </a:prstGeom>
        </p:spPr>
        <p:txBody>
          <a:bodyPr vert="horz" lIns="94849" tIns="47425" rIns="94849" bIns="47425" rtlCol="0"/>
          <a:lstStyle>
            <a:lvl1pPr algn="r" fontAlgn="auto">
              <a:spcBef>
                <a:spcPts val="0"/>
              </a:spcBef>
              <a:spcAft>
                <a:spcPts val="0"/>
              </a:spcAft>
              <a:defRPr sz="1300" smtClean="0">
                <a:latin typeface="+mn-lt"/>
                <a:cs typeface="+mn-cs"/>
              </a:defRPr>
            </a:lvl1pPr>
          </a:lstStyle>
          <a:p>
            <a:pPr>
              <a:defRPr/>
            </a:pPr>
            <a:fld id="{03B5B7A2-4770-4795-B655-274B527CEB65}" type="datetimeFigureOut">
              <a:rPr lang="en-US"/>
              <a:pPr>
                <a:defRPr/>
              </a:pPr>
              <a:t>7/4/2014</a:t>
            </a:fld>
            <a:endParaRPr lang="en-US"/>
          </a:p>
        </p:txBody>
      </p:sp>
      <p:sp>
        <p:nvSpPr>
          <p:cNvPr id="4" name="Footer Placeholder 3"/>
          <p:cNvSpPr>
            <a:spLocks noGrp="1"/>
          </p:cNvSpPr>
          <p:nvPr>
            <p:ph type="ftr" sz="quarter" idx="2"/>
          </p:nvPr>
        </p:nvSpPr>
        <p:spPr>
          <a:xfrm>
            <a:off x="1" y="9119651"/>
            <a:ext cx="3170973" cy="479895"/>
          </a:xfrm>
          <a:prstGeom prst="rect">
            <a:avLst/>
          </a:prstGeom>
        </p:spPr>
        <p:txBody>
          <a:bodyPr vert="horz" lIns="94849" tIns="47425" rIns="94849" bIns="47425" rtlCol="0" anchor="b"/>
          <a:lstStyle>
            <a:lvl1pPr algn="l" fontAlgn="auto">
              <a:spcBef>
                <a:spcPts val="0"/>
              </a:spcBef>
              <a:spcAft>
                <a:spcPts val="0"/>
              </a:spcAft>
              <a:defRPr sz="13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142563" y="9119651"/>
            <a:ext cx="3170973" cy="479895"/>
          </a:xfrm>
          <a:prstGeom prst="rect">
            <a:avLst/>
          </a:prstGeom>
        </p:spPr>
        <p:txBody>
          <a:bodyPr vert="horz" lIns="94849" tIns="47425" rIns="94849" bIns="47425" rtlCol="0" anchor="b"/>
          <a:lstStyle>
            <a:lvl1pPr algn="r" fontAlgn="auto">
              <a:spcBef>
                <a:spcPts val="0"/>
              </a:spcBef>
              <a:spcAft>
                <a:spcPts val="0"/>
              </a:spcAft>
              <a:defRPr sz="1300" smtClean="0">
                <a:latin typeface="+mn-lt"/>
                <a:cs typeface="+mn-cs"/>
              </a:defRPr>
            </a:lvl1pPr>
          </a:lstStyle>
          <a:p>
            <a:pPr>
              <a:defRPr/>
            </a:pPr>
            <a:fld id="{263C5110-062D-4AEF-86CE-D57445FAAB0E}" type="slidenum">
              <a:rPr lang="en-US"/>
              <a:pPr>
                <a:defRPr/>
              </a:pPr>
              <a:t>‹#›</a:t>
            </a:fld>
            <a:endParaRPr lang="en-US"/>
          </a:p>
        </p:txBody>
      </p:sp>
    </p:spTree>
    <p:extLst>
      <p:ext uri="{BB962C8B-B14F-4D97-AF65-F5344CB8AC3E}">
        <p14:creationId xmlns:p14="http://schemas.microsoft.com/office/powerpoint/2010/main" val="171376483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73919DE-C091-45C7-93C4-C5999313F6DF}" type="slidenum">
              <a:rPr lang="en-US"/>
              <a:pPr>
                <a:defRPr/>
              </a:pPr>
              <a:t>‹#›</a:t>
            </a:fld>
            <a:endParaRPr lang="en-US"/>
          </a:p>
        </p:txBody>
      </p:sp>
    </p:spTree>
    <p:extLst>
      <p:ext uri="{BB962C8B-B14F-4D97-AF65-F5344CB8AC3E}">
        <p14:creationId xmlns:p14="http://schemas.microsoft.com/office/powerpoint/2010/main" val="87225936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A81197D-17BE-4996-9355-3036B5F90B42}" type="slidenum">
              <a:rPr lang="en-US"/>
              <a:pPr>
                <a:defRPr/>
              </a:pPr>
              <a:t>‹#›</a:t>
            </a:fld>
            <a:endParaRPr lang="en-US"/>
          </a:p>
        </p:txBody>
      </p:sp>
    </p:spTree>
    <p:extLst>
      <p:ext uri="{BB962C8B-B14F-4D97-AF65-F5344CB8AC3E}">
        <p14:creationId xmlns:p14="http://schemas.microsoft.com/office/powerpoint/2010/main" val="365121625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934FFD1-8C04-4FF3-B214-90E0E96FED32}" type="slidenum">
              <a:rPr lang="en-US"/>
              <a:pPr>
                <a:defRPr/>
              </a:pPr>
              <a:t>‹#›</a:t>
            </a:fld>
            <a:endParaRPr lang="en-US"/>
          </a:p>
        </p:txBody>
      </p:sp>
    </p:spTree>
    <p:extLst>
      <p:ext uri="{BB962C8B-B14F-4D97-AF65-F5344CB8AC3E}">
        <p14:creationId xmlns:p14="http://schemas.microsoft.com/office/powerpoint/2010/main" val="6785897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DC39DC-9D9E-4CC0-8CAF-D3966A9356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99480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9AFAB9-D4C7-43A9-84BD-A2A5AEEB45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621366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B061E6-672B-4C24-9AE1-1AD0E51A90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671440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28CE67-FC29-4CAE-89AD-0FE6C3B274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55606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7BF6F0F-9F35-40CB-B82A-5CA0CC1736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138418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2ABAF2-9318-4D38-B065-3BAC925677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992977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95AEB4D-6500-43AA-8D6D-1CB5E46B81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232267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C14969-2AE4-42C7-B4D3-D797C8E138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34595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E2E80B7-F80A-405F-9F60-9610C6646DA0}" type="slidenum">
              <a:rPr lang="en-US"/>
              <a:pPr>
                <a:defRPr/>
              </a:pPr>
              <a:t>‹#›</a:t>
            </a:fld>
            <a:endParaRPr lang="en-US"/>
          </a:p>
        </p:txBody>
      </p:sp>
    </p:spTree>
    <p:extLst>
      <p:ext uri="{BB962C8B-B14F-4D97-AF65-F5344CB8AC3E}">
        <p14:creationId xmlns:p14="http://schemas.microsoft.com/office/powerpoint/2010/main" val="210145175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BF022A-A82A-414C-A511-38169C6AFE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829168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F333D-5A4E-4DA9-84CF-2ECE3596C0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46126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E80AE8-4318-4D77-AC1D-8E87132AE1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926088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FB6F885-F187-4CC3-B651-DB3DDBA092F5}" type="slidenum">
              <a:rPr lang="en-US"/>
              <a:pPr>
                <a:defRPr/>
              </a:pPr>
              <a:t>‹#›</a:t>
            </a:fld>
            <a:endParaRPr lang="en-US"/>
          </a:p>
        </p:txBody>
      </p:sp>
    </p:spTree>
    <p:extLst>
      <p:ext uri="{BB962C8B-B14F-4D97-AF65-F5344CB8AC3E}">
        <p14:creationId xmlns:p14="http://schemas.microsoft.com/office/powerpoint/2010/main" val="36808912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477878B-AA48-4C53-BAAA-33E8DA4ECA70}" type="slidenum">
              <a:rPr lang="en-US"/>
              <a:pPr>
                <a:defRPr/>
              </a:pPr>
              <a:t>‹#›</a:t>
            </a:fld>
            <a:endParaRPr lang="en-US"/>
          </a:p>
        </p:txBody>
      </p:sp>
    </p:spTree>
    <p:extLst>
      <p:ext uri="{BB962C8B-B14F-4D97-AF65-F5344CB8AC3E}">
        <p14:creationId xmlns:p14="http://schemas.microsoft.com/office/powerpoint/2010/main" val="23065680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12A9E22-839C-4BE3-B601-9417223DD994}" type="slidenum">
              <a:rPr lang="en-US"/>
              <a:pPr>
                <a:defRPr/>
              </a:pPr>
              <a:t>‹#›</a:t>
            </a:fld>
            <a:endParaRPr lang="en-US"/>
          </a:p>
        </p:txBody>
      </p:sp>
    </p:spTree>
    <p:extLst>
      <p:ext uri="{BB962C8B-B14F-4D97-AF65-F5344CB8AC3E}">
        <p14:creationId xmlns:p14="http://schemas.microsoft.com/office/powerpoint/2010/main" val="2330956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54F48AC-33DC-4267-A0DE-FF9943349FB9}" type="slidenum">
              <a:rPr lang="en-US"/>
              <a:pPr>
                <a:defRPr/>
              </a:pPr>
              <a:t>‹#›</a:t>
            </a:fld>
            <a:endParaRPr lang="en-US"/>
          </a:p>
        </p:txBody>
      </p:sp>
    </p:spTree>
    <p:extLst>
      <p:ext uri="{BB962C8B-B14F-4D97-AF65-F5344CB8AC3E}">
        <p14:creationId xmlns:p14="http://schemas.microsoft.com/office/powerpoint/2010/main" val="422301040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FE0542E-5584-466C-AE99-E5E791D21DD4}" type="slidenum">
              <a:rPr lang="en-US"/>
              <a:pPr>
                <a:defRPr/>
              </a:pPr>
              <a:t>‹#›</a:t>
            </a:fld>
            <a:endParaRPr lang="en-US"/>
          </a:p>
        </p:txBody>
      </p:sp>
    </p:spTree>
    <p:extLst>
      <p:ext uri="{BB962C8B-B14F-4D97-AF65-F5344CB8AC3E}">
        <p14:creationId xmlns:p14="http://schemas.microsoft.com/office/powerpoint/2010/main" val="19990357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1C6E122-74CA-42D7-BA69-5D142F91CC27}" type="slidenum">
              <a:rPr lang="en-US"/>
              <a:pPr>
                <a:defRPr/>
              </a:pPr>
              <a:t>‹#›</a:t>
            </a:fld>
            <a:endParaRPr lang="en-US"/>
          </a:p>
        </p:txBody>
      </p:sp>
    </p:spTree>
    <p:extLst>
      <p:ext uri="{BB962C8B-B14F-4D97-AF65-F5344CB8AC3E}">
        <p14:creationId xmlns:p14="http://schemas.microsoft.com/office/powerpoint/2010/main" val="26951260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7ACE4A8-42CA-497D-B86D-F2C6901CBD3B}" type="slidenum">
              <a:rPr lang="en-US"/>
              <a:pPr>
                <a:defRPr/>
              </a:pPr>
              <a:t>‹#›</a:t>
            </a:fld>
            <a:endParaRPr lang="en-US"/>
          </a:p>
        </p:txBody>
      </p:sp>
    </p:spTree>
    <p:extLst>
      <p:ext uri="{BB962C8B-B14F-4D97-AF65-F5344CB8AC3E}">
        <p14:creationId xmlns:p14="http://schemas.microsoft.com/office/powerpoint/2010/main" val="61035542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FFFFFF"/>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FFFFFF"/>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a:defRPr/>
            </a:pPr>
            <a:fld id="{12D0C516-37F5-4FDF-A2CC-8B6BBE10DEC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solidFill>
                <a:srgbClr val="FFFFFF"/>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pPr>
              <a:defRPr/>
            </a:pPr>
            <a:endParaRPr lang="en-US">
              <a:solidFill>
                <a:srgbClr val="FFFFFF"/>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6DFB8C2E-6C04-4F54-90DA-88D228D37AC8}" type="slidenum">
              <a:rPr lang="en-US">
                <a:solidFill>
                  <a:srgbClr val="FFFFFF"/>
                </a:solidFill>
                <a:cs typeface="+mn-cs"/>
              </a:rPr>
              <a:pPr>
                <a:defRPr/>
              </a:pPr>
              <a:t>‹#›</a:t>
            </a:fld>
            <a:endParaRPr lang="en-US">
              <a:solidFill>
                <a:srgbClr val="FFFFFF"/>
              </a:solidFill>
              <a:cs typeface="+mn-cs"/>
            </a:endParaRPr>
          </a:p>
        </p:txBody>
      </p:sp>
    </p:spTree>
    <p:extLst>
      <p:ext uri="{BB962C8B-B14F-4D97-AF65-F5344CB8AC3E}">
        <p14:creationId xmlns:p14="http://schemas.microsoft.com/office/powerpoint/2010/main" val="2282699003"/>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w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hyperlink" Target="http://www.google.com/url?sa=i&amp;rct=j&amp;q=&amp;esrc=s&amp;frm=1&amp;source=images&amp;cd=&amp;cad=rja&amp;docid=Scl2NzXPrk2lfM&amp;tbnid=CjIbOu1A4R0cVM:&amp;ved=0CAUQjRw&amp;url=http://www.frenchlawoffice.org/small-disputes-with-a-professional-in-france-id151.php&amp;ei=eRsqUuf_NPej4APV0oCABQ&amp;bvm=bv.51773540,d.dmg&amp;psig=AFQjCNHFlHAi6WDTeIJ_NqaR5xiyt2YyVQ&amp;ust=1378577654692705"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google.com/url?sa=i&amp;rct=j&amp;q=&amp;esrc=s&amp;source=images&amp;cd=&amp;cad=rja&amp;uact=8&amp;docid=vQbwGx5KdXYnIM&amp;tbnid=TMu7OIMfkzfm2M:&amp;ved=0CAUQjRw&amp;url=http://www.astrobio.net/pressrelease/5096/a-new-spin-on-the-origin-of-the-earth-and-moon&amp;ei=NC56U6PvOvSvsQTl8YDwCg&amp;bvm=bv.66917471,d.b2k&amp;psig=AFQjCNFwKA-lPakz5qLvEjgQD9rCH7ecAA&amp;ust=1400602531418793" TargetMode="Externa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m/url?sa=i&amp;rct=j&amp;q=&amp;esrc=s&amp;source=images&amp;cd=&amp;cad=rja&amp;uact=8&amp;docid=uvLmYSWoegICOM&amp;tbnid=J40st1tG10OGPM:&amp;ved=0CAUQjRw&amp;url=http://www.tadtraining.co.uk/nutrition/you-are-what-you-eat/&amp;ei=plKsU5jAKfOlsASPtIGQCg&amp;bvm=bv.69837884,d.cWc&amp;psig=AFQjCNHLoya83Gcf-RlYe7cqRrnhuhmp-w&amp;ust=1403888667025995" TargetMode="Externa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_Ql90aQKUk13nM&amp;tbnid=I6mUIX2BemSxbM:&amp;ved=0CAUQjRw&amp;url=http://www.universetoday.com/14491/why-does-the-earth-rotate/&amp;ei=hKo5UuWOIMHD4AOFvIHIDQ&amp;bvm=bv.52288139,d.dmg&amp;psig=AFQjCNGDaXQWNpbRdkqJ4_JCSccbNM4kiw&amp;ust=1379597307935643" TargetMode="External"/><Relationship Id="rId2" Type="http://schemas.openxmlformats.org/officeDocument/2006/relationships/image" Target="../media/image38.jpe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7.jp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Microsoft_Office_Excel_Worksheet1.xls"/><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49.emf"/><Relationship Id="rId5" Type="http://schemas.openxmlformats.org/officeDocument/2006/relationships/oleObject" Target="../embeddings/Microsoft_Office_Excel_Worksheet2.xls"/><Relationship Id="rId4" Type="http://schemas.openxmlformats.org/officeDocument/2006/relationships/image" Target="../media/image48.emf"/></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hyperlink" Target="http://www.google.com/url?sa=i&amp;rct=j&amp;q=&amp;esrc=s&amp;source=images&amp;cd=&amp;cad=rja&amp;uact=8&amp;docid=Y5Vb-2wVAQRUfM&amp;tbnid=cr1EKfYIPLv9JM:&amp;ved=0CAUQjRw&amp;url=http://freebooted.blogspot.com/2013/01/summary-of-blog-banter-41-directors-cut.html&amp;ei=R32sU-j0DM-UqAb0kICwCA&amp;bvm=bv.69837884,d.cWc&amp;psig=AFQjCNGuKvmuRMOTt6yqgAOJPNq_TwYN8A&amp;ust=1403899583399092" TargetMode="Externa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55.wmf"/><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62.emf"/><Relationship Id="rId5" Type="http://schemas.openxmlformats.org/officeDocument/2006/relationships/oleObject" Target="../embeddings/oleObject5.bin"/><Relationship Id="rId4" Type="http://schemas.openxmlformats.org/officeDocument/2006/relationships/image" Target="../media/image61.emf"/></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google.com/url?sa=i&amp;rct=j&amp;q=&amp;esrc=s&amp;frm=1&amp;source=images&amp;cd=&amp;cad=rja&amp;docid=9jKzfDdTXW8ucM&amp;tbnid=Vkkdvxw1VK4CbM:&amp;ved=0CAUQjRw&amp;url=http://geneticexpressions.wordpress.com/2010/11/14/please-stay-tuned/&amp;ei=z6s5UtGYIfHd4AOH0YCACw&amp;bvm=bv.52288139,d.dmg&amp;psig=AFQjCNGHS80rTcI8I3XByvSvt78d3c6hnw&amp;ust=1379597643510619"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m/url?sa=i&amp;rct=j&amp;q=&amp;esrc=s&amp;source=images&amp;cd=&amp;cad=rja&amp;uact=8&amp;docid=i7y5A3p9lWLcoM&amp;tbnid=XdfMe5uJoD2rGM:&amp;ved=0CAUQjRw&amp;url=http://environment-clean-generations.blogspot.com/2011/08/key-to-early-life.html&amp;ei=I12sU-_PGIelsATV_oHwCw&amp;bvm=bv.69837884,d.cWc&amp;psig=AFQjCNFQkeg0doQuIvEOAOYFihhFAj97Eg&amp;ust=1403891352613264"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539750" y="3754472"/>
            <a:ext cx="8153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sz="2800" b="1" dirty="0">
              <a:solidFill>
                <a:srgbClr val="FFFF00"/>
              </a:solidFill>
            </a:endParaRPr>
          </a:p>
          <a:p>
            <a:pPr algn="ctr"/>
            <a:r>
              <a:rPr lang="en-US" sz="2800" dirty="0" smtClean="0">
                <a:solidFill>
                  <a:srgbClr val="FFFF00"/>
                </a:solidFill>
              </a:rPr>
              <a:t>Richard </a:t>
            </a:r>
            <a:r>
              <a:rPr lang="en-US" sz="2800" dirty="0">
                <a:solidFill>
                  <a:srgbClr val="FFFF00"/>
                </a:solidFill>
              </a:rPr>
              <a:t>J. </a:t>
            </a:r>
            <a:r>
              <a:rPr lang="en-US" sz="2800" dirty="0" smtClean="0">
                <a:solidFill>
                  <a:srgbClr val="FFFF00"/>
                </a:solidFill>
              </a:rPr>
              <a:t>Walker </a:t>
            </a:r>
          </a:p>
          <a:p>
            <a:pPr algn="ctr"/>
            <a:endParaRPr lang="en-US" sz="2800" dirty="0" smtClean="0">
              <a:solidFill>
                <a:srgbClr val="FFFF00"/>
              </a:solidFill>
            </a:endParaRPr>
          </a:p>
          <a:p>
            <a:pPr algn="ctr"/>
            <a:r>
              <a:rPr lang="en-US" sz="2400" i="1" dirty="0" smtClean="0">
                <a:solidFill>
                  <a:srgbClr val="FFFF00"/>
                </a:solidFill>
              </a:rPr>
              <a:t>Isotope </a:t>
            </a:r>
            <a:r>
              <a:rPr lang="en-US" sz="2400" i="1" dirty="0">
                <a:solidFill>
                  <a:srgbClr val="FFFF00"/>
                </a:solidFill>
              </a:rPr>
              <a:t>Geochemistry Laboratory</a:t>
            </a:r>
          </a:p>
          <a:p>
            <a:pPr algn="ctr"/>
            <a:r>
              <a:rPr lang="en-US" sz="2400" dirty="0">
                <a:solidFill>
                  <a:srgbClr val="FFFF00"/>
                </a:solidFill>
              </a:rPr>
              <a:t>Department of Geology</a:t>
            </a:r>
          </a:p>
          <a:p>
            <a:pPr algn="ctr"/>
            <a:r>
              <a:rPr lang="en-US" sz="2400" dirty="0">
                <a:solidFill>
                  <a:srgbClr val="FFFF00"/>
                </a:solidFill>
              </a:rPr>
              <a:t>University of Maryland</a:t>
            </a:r>
          </a:p>
          <a:p>
            <a:pPr algn="ctr"/>
            <a:r>
              <a:rPr lang="en-US" sz="2400" dirty="0">
                <a:solidFill>
                  <a:srgbClr val="FFFF00"/>
                </a:solidFill>
              </a:rPr>
              <a:t>College Park, MD 20742 USA</a:t>
            </a:r>
          </a:p>
        </p:txBody>
      </p:sp>
      <p:sp>
        <p:nvSpPr>
          <p:cNvPr id="13315" name="Rectangle 2"/>
          <p:cNvSpPr>
            <a:spLocks noChangeArrowheads="1"/>
          </p:cNvSpPr>
          <p:nvPr/>
        </p:nvSpPr>
        <p:spPr bwMode="auto">
          <a:xfrm>
            <a:off x="539750" y="266700"/>
            <a:ext cx="8077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dirty="0" smtClean="0">
                <a:solidFill>
                  <a:srgbClr val="FFFF00"/>
                </a:solidFill>
              </a:rPr>
              <a:t>Early </a:t>
            </a:r>
            <a:r>
              <a:rPr lang="en-US" sz="3600" b="1" dirty="0">
                <a:solidFill>
                  <a:srgbClr val="FFFF00"/>
                </a:solidFill>
              </a:rPr>
              <a:t>History of Mantle </a:t>
            </a:r>
            <a:r>
              <a:rPr lang="en-US" sz="3600" b="1" dirty="0" smtClean="0">
                <a:solidFill>
                  <a:srgbClr val="FFFF00"/>
                </a:solidFill>
              </a:rPr>
              <a:t>Mixing &amp; the Search for </a:t>
            </a:r>
            <a:r>
              <a:rPr lang="en-US" sz="3600" b="1" dirty="0">
                <a:solidFill>
                  <a:srgbClr val="FFFF00"/>
                </a:solidFill>
              </a:rPr>
              <a:t>Earth’s Building </a:t>
            </a:r>
            <a:r>
              <a:rPr lang="en-US" sz="3600" b="1" dirty="0" smtClean="0">
                <a:solidFill>
                  <a:srgbClr val="FFFF00"/>
                </a:solidFill>
              </a:rPr>
              <a:t>Blocks </a:t>
            </a:r>
            <a:endParaRPr lang="en-US" sz="3600" b="1" dirty="0">
              <a:solidFill>
                <a:srgbClr val="FFFF00"/>
              </a:solidFill>
            </a:endParaRPr>
          </a:p>
        </p:txBody>
      </p:sp>
      <p:pic>
        <p:nvPicPr>
          <p:cNvPr id="1331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325" y="5185633"/>
            <a:ext cx="1031875" cy="101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Pixel_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75" y="1600200"/>
            <a:ext cx="3486150" cy="261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66408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ChangeArrowheads="1"/>
          </p:cNvSpPr>
          <p:nvPr/>
        </p:nvSpPr>
        <p:spPr bwMode="auto">
          <a:xfrm>
            <a:off x="666874" y="914400"/>
            <a:ext cx="807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dirty="0" smtClean="0">
                <a:solidFill>
                  <a:srgbClr val="FFFF00"/>
                </a:solidFill>
              </a:rPr>
              <a:t>First, a bit </a:t>
            </a:r>
            <a:r>
              <a:rPr lang="en-US" sz="3600" b="1" smtClean="0">
                <a:solidFill>
                  <a:srgbClr val="FFFF00"/>
                </a:solidFill>
              </a:rPr>
              <a:t>of </a:t>
            </a:r>
            <a:r>
              <a:rPr lang="en-US" sz="3600" b="1" smtClean="0">
                <a:solidFill>
                  <a:srgbClr val="FFFF00"/>
                </a:solidFill>
              </a:rPr>
              <a:t>terminology…</a:t>
            </a:r>
            <a:endParaRPr lang="en-US" sz="3600" b="1" dirty="0">
              <a:solidFill>
                <a:srgbClr val="FFFF00"/>
              </a:solidFill>
            </a:endParaRPr>
          </a:p>
        </p:txBody>
      </p:sp>
    </p:spTree>
    <p:extLst>
      <p:ext uri="{BB962C8B-B14F-4D97-AF65-F5344CB8AC3E}">
        <p14:creationId xmlns:p14="http://schemas.microsoft.com/office/powerpoint/2010/main" val="259879548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771363" y="739324"/>
            <a:ext cx="744855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2800" dirty="0" smtClean="0">
                <a:solidFill>
                  <a:srgbClr val="FFFF00"/>
                </a:solidFill>
              </a:rPr>
              <a:t>Term coined by Claude </a:t>
            </a:r>
            <a:r>
              <a:rPr lang="en-US" sz="2800" dirty="0" err="1" smtClean="0">
                <a:solidFill>
                  <a:srgbClr val="FFFF00"/>
                </a:solidFill>
              </a:rPr>
              <a:t>Allegre</a:t>
            </a:r>
            <a:r>
              <a:rPr lang="en-US" sz="2800" dirty="0" smtClean="0">
                <a:solidFill>
                  <a:srgbClr val="FFFF00"/>
                </a:solidFill>
              </a:rPr>
              <a:t> (1982) describing the “linkage of </a:t>
            </a:r>
            <a:r>
              <a:rPr lang="en-US" sz="2800" dirty="0">
                <a:solidFill>
                  <a:srgbClr val="FFFF00"/>
                </a:solidFill>
              </a:rPr>
              <a:t>geodynamics phenomena to major </a:t>
            </a:r>
            <a:r>
              <a:rPr lang="en-US" sz="2800" dirty="0" smtClean="0">
                <a:solidFill>
                  <a:srgbClr val="FFFF00"/>
                </a:solidFill>
              </a:rPr>
              <a:t>chemical fractionations”. Formalized by </a:t>
            </a:r>
            <a:r>
              <a:rPr lang="en-US" sz="2800" dirty="0" err="1" smtClean="0">
                <a:solidFill>
                  <a:srgbClr val="FFFF00"/>
                </a:solidFill>
              </a:rPr>
              <a:t>Zindler</a:t>
            </a:r>
            <a:r>
              <a:rPr lang="en-US" sz="2800" dirty="0" smtClean="0">
                <a:solidFill>
                  <a:srgbClr val="FFFF00"/>
                </a:solidFill>
              </a:rPr>
              <a:t> &amp; Hart.</a:t>
            </a:r>
          </a:p>
          <a:p>
            <a:pPr marL="457200" indent="-457200">
              <a:buFont typeface="Wingdings" panose="05000000000000000000" pitchFamily="2" charset="2"/>
              <a:buChar char="Ø"/>
            </a:pPr>
            <a:endParaRPr lang="en-US" sz="2800" dirty="0">
              <a:solidFill>
                <a:srgbClr val="FFFF00"/>
              </a:solidFill>
            </a:endParaRPr>
          </a:p>
          <a:p>
            <a:r>
              <a:rPr lang="en-US" sz="2800" dirty="0" smtClean="0">
                <a:solidFill>
                  <a:srgbClr val="FFFF00"/>
                </a:solidFill>
              </a:rPr>
              <a:t>Chemical Geodynamics has mainly taken isotopic and chemical data from modern rocks and projected backwards in time.</a:t>
            </a:r>
          </a:p>
          <a:p>
            <a:pPr marL="457200" indent="-457200">
              <a:buFont typeface="Wingdings" panose="05000000000000000000" pitchFamily="2" charset="2"/>
              <a:buChar char="Ø"/>
            </a:pPr>
            <a:endParaRPr lang="en-US" sz="2800" dirty="0">
              <a:solidFill>
                <a:srgbClr val="FFFF00"/>
              </a:solidFill>
            </a:endParaRPr>
          </a:p>
        </p:txBody>
      </p:sp>
      <p:sp>
        <p:nvSpPr>
          <p:cNvPr id="14339" name="Rectangle 2"/>
          <p:cNvSpPr>
            <a:spLocks noChangeArrowheads="1"/>
          </p:cNvSpPr>
          <p:nvPr/>
        </p:nvSpPr>
        <p:spPr bwMode="auto">
          <a:xfrm>
            <a:off x="638175" y="135868"/>
            <a:ext cx="807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dirty="0" smtClean="0">
                <a:solidFill>
                  <a:srgbClr val="FFFF00"/>
                </a:solidFill>
              </a:rPr>
              <a:t>Chemical Geodynamics</a:t>
            </a:r>
            <a:endParaRPr lang="en-US" sz="3600" b="1" dirty="0">
              <a:solidFill>
                <a:srgbClr val="FFFF00"/>
              </a:solidFill>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9460" y="4324990"/>
            <a:ext cx="1905000" cy="232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4321159"/>
            <a:ext cx="1492424" cy="2302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042663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85800" y="4387334"/>
            <a:ext cx="7848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2400" dirty="0" smtClean="0">
                <a:solidFill>
                  <a:srgbClr val="FFFF00"/>
                </a:solidFill>
              </a:rPr>
              <a:t>One contemporary view (ok, 15 year old view) of complexities in the operation and structure of the present mantle is based on chemical/isotopic data from (mostly) young rocks, coupled with geophysical data (classic figure from L. Kellogg). </a:t>
            </a:r>
          </a:p>
        </p:txBody>
      </p:sp>
      <p:pic>
        <p:nvPicPr>
          <p:cNvPr id="4" name="Picture 3" descr="Mantl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14400"/>
            <a:ext cx="563785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24614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762000" y="2453045"/>
            <a:ext cx="74485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3200" dirty="0" smtClean="0">
                <a:solidFill>
                  <a:srgbClr val="FFFF00"/>
                </a:solidFill>
              </a:rPr>
              <a:t>But what was the chemical structure of the early mantle and how did it operate?</a:t>
            </a:r>
            <a:endParaRPr lang="en-US" sz="3200" dirty="0">
              <a:solidFill>
                <a:srgbClr val="FFFF00"/>
              </a:solidFill>
            </a:endParaRPr>
          </a:p>
        </p:txBody>
      </p:sp>
      <p:sp>
        <p:nvSpPr>
          <p:cNvPr id="14339" name="Rectangle 2"/>
          <p:cNvSpPr>
            <a:spLocks noChangeArrowheads="1"/>
          </p:cNvSpPr>
          <p:nvPr/>
        </p:nvSpPr>
        <p:spPr bwMode="auto">
          <a:xfrm>
            <a:off x="619125" y="627965"/>
            <a:ext cx="807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dirty="0" smtClean="0">
                <a:solidFill>
                  <a:srgbClr val="FFFF00"/>
                </a:solidFill>
              </a:rPr>
              <a:t>Primordial Chemical Geodynamics</a:t>
            </a:r>
            <a:endParaRPr lang="en-US" sz="3600" b="1" dirty="0">
              <a:solidFill>
                <a:srgbClr val="FFFF00"/>
              </a:solidFill>
            </a:endParaRPr>
          </a:p>
        </p:txBody>
      </p:sp>
    </p:spTree>
    <p:extLst>
      <p:ext uri="{BB962C8B-B14F-4D97-AF65-F5344CB8AC3E}">
        <p14:creationId xmlns:p14="http://schemas.microsoft.com/office/powerpoint/2010/main" val="35024725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143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742950" y="4724400"/>
            <a:ext cx="7848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2800" dirty="0" smtClean="0">
                <a:solidFill>
                  <a:srgbClr val="FFFF00"/>
                </a:solidFill>
              </a:rPr>
              <a:t>Was the mantle much less complex in its operation and structure &gt;4 billion years ago? </a:t>
            </a:r>
          </a:p>
          <a:p>
            <a:r>
              <a:rPr lang="en-US" sz="2800" dirty="0" smtClean="0">
                <a:solidFill>
                  <a:srgbClr val="FFFF00"/>
                </a:solidFill>
              </a:rPr>
              <a:t>(old = black and white)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762000"/>
            <a:ext cx="3813262" cy="3773474"/>
          </a:xfrm>
          <a:prstGeom prst="rect">
            <a:avLst/>
          </a:prstGeom>
        </p:spPr>
      </p:pic>
    </p:spTree>
    <p:extLst>
      <p:ext uri="{BB962C8B-B14F-4D97-AF65-F5344CB8AC3E}">
        <p14:creationId xmlns:p14="http://schemas.microsoft.com/office/powerpoint/2010/main" val="90125807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533400" y="546556"/>
            <a:ext cx="7848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2800" dirty="0" smtClean="0">
                <a:solidFill>
                  <a:srgbClr val="FFFF00"/>
                </a:solidFill>
              </a:rPr>
              <a:t>To consider this, we have to use tools that allow us go back in time to examine the final stages of Earth’s construction and primary differentiation…..</a:t>
            </a:r>
          </a:p>
        </p:txBody>
      </p:sp>
      <p:pic>
        <p:nvPicPr>
          <p:cNvPr id="90114" name="Picture 2" descr="A Hollywood time mach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94997"/>
            <a:ext cx="5505450" cy="4124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63618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85800" y="1295400"/>
            <a:ext cx="8062414" cy="5632311"/>
          </a:xfrm>
          <a:prstGeom prst="rect">
            <a:avLst/>
          </a:prstGeom>
          <a:noFill/>
          <a:ln w="9525">
            <a:noFill/>
            <a:miter lim="800000"/>
            <a:headEnd/>
            <a:tailEnd/>
          </a:ln>
        </p:spPr>
        <p:txBody>
          <a:bodyPr wrap="square" anchor="ctr">
            <a:spAutoFit/>
          </a:bodyPr>
          <a:lstStyle/>
          <a:p>
            <a:r>
              <a:rPr lang="en-US" sz="2800" dirty="0" smtClean="0">
                <a:solidFill>
                  <a:srgbClr val="FFFF00"/>
                </a:solidFill>
              </a:rPr>
              <a:t>Elements strongly affected by core formation and post core formation processes.</a:t>
            </a:r>
          </a:p>
          <a:p>
            <a:endParaRPr lang="en-US" sz="2800" i="1" dirty="0">
              <a:solidFill>
                <a:srgbClr val="FFFF00"/>
              </a:solidFill>
            </a:endParaRPr>
          </a:p>
          <a:p>
            <a:r>
              <a:rPr lang="en-US" sz="2800" i="1" dirty="0" smtClean="0">
                <a:solidFill>
                  <a:srgbClr val="FFFF00"/>
                </a:solidFill>
              </a:rPr>
              <a:t>Moderately Siderophile Elements </a:t>
            </a:r>
            <a:r>
              <a:rPr lang="en-US" sz="2800" dirty="0" smtClean="0">
                <a:solidFill>
                  <a:srgbClr val="FFFF00"/>
                </a:solidFill>
              </a:rPr>
              <a:t>(MSE) </a:t>
            </a:r>
          </a:p>
          <a:p>
            <a:endParaRPr lang="en-US" sz="2800" dirty="0">
              <a:solidFill>
                <a:srgbClr val="FFFF00"/>
              </a:solidFill>
            </a:endParaRPr>
          </a:p>
          <a:p>
            <a:r>
              <a:rPr lang="en-US" sz="2800" dirty="0" smtClean="0">
                <a:solidFill>
                  <a:srgbClr val="FFFF00"/>
                </a:solidFill>
              </a:rPr>
              <a:t>Low P-T metal/silicate D values of 10-1000</a:t>
            </a:r>
          </a:p>
          <a:p>
            <a:r>
              <a:rPr lang="en-US" sz="2800" dirty="0" smtClean="0"/>
              <a:t>Co, W, Ni, Ag, Ge and Mo</a:t>
            </a:r>
          </a:p>
          <a:p>
            <a:endParaRPr lang="en-US" sz="2800" dirty="0">
              <a:solidFill>
                <a:srgbClr val="FFFF00"/>
              </a:solidFill>
            </a:endParaRPr>
          </a:p>
          <a:p>
            <a:r>
              <a:rPr lang="en-US" sz="2800" i="1" dirty="0" smtClean="0">
                <a:solidFill>
                  <a:srgbClr val="FFFF00"/>
                </a:solidFill>
              </a:rPr>
              <a:t>Highly Siderophile Elements </a:t>
            </a:r>
            <a:r>
              <a:rPr lang="en-US" sz="2800" dirty="0" smtClean="0">
                <a:solidFill>
                  <a:srgbClr val="FFFF00"/>
                </a:solidFill>
              </a:rPr>
              <a:t>(HSE) </a:t>
            </a:r>
          </a:p>
          <a:p>
            <a:endParaRPr lang="en-US" sz="2800" dirty="0" smtClean="0">
              <a:solidFill>
                <a:srgbClr val="FFFF00"/>
              </a:solidFill>
            </a:endParaRPr>
          </a:p>
          <a:p>
            <a:r>
              <a:rPr lang="en-US" sz="2800" dirty="0">
                <a:solidFill>
                  <a:srgbClr val="FFFF00"/>
                </a:solidFill>
              </a:rPr>
              <a:t>Low P-T </a:t>
            </a:r>
            <a:r>
              <a:rPr lang="en-US" sz="2800" dirty="0" smtClean="0">
                <a:solidFill>
                  <a:srgbClr val="FFFF00"/>
                </a:solidFill>
              </a:rPr>
              <a:t>metal/</a:t>
            </a:r>
            <a:r>
              <a:rPr lang="en-US" sz="2800" dirty="0">
                <a:solidFill>
                  <a:srgbClr val="FFFF00"/>
                </a:solidFill>
              </a:rPr>
              <a:t>s</a:t>
            </a:r>
            <a:r>
              <a:rPr lang="en-US" sz="2800" dirty="0" smtClean="0">
                <a:solidFill>
                  <a:srgbClr val="FFFF00"/>
                </a:solidFill>
              </a:rPr>
              <a:t>ilicate D values &gt;10,000 </a:t>
            </a:r>
          </a:p>
          <a:p>
            <a:r>
              <a:rPr lang="en-US" sz="2800" dirty="0" smtClean="0"/>
              <a:t>Re</a:t>
            </a:r>
            <a:r>
              <a:rPr lang="en-US" sz="2800" dirty="0"/>
              <a:t>, Os, Ir, Ru, Pt, Pd and </a:t>
            </a:r>
            <a:r>
              <a:rPr lang="en-US" sz="2800" dirty="0" smtClean="0"/>
              <a:t>Au</a:t>
            </a:r>
            <a:endParaRPr lang="en-US" sz="2800" dirty="0"/>
          </a:p>
          <a:p>
            <a:endParaRPr lang="en-US" sz="2400" dirty="0">
              <a:solidFill>
                <a:srgbClr val="FFFF00"/>
              </a:solidFill>
            </a:endParaRPr>
          </a:p>
        </p:txBody>
      </p:sp>
      <p:sp>
        <p:nvSpPr>
          <p:cNvPr id="3" name="Rectangle 2"/>
          <p:cNvSpPr/>
          <p:nvPr/>
        </p:nvSpPr>
        <p:spPr>
          <a:xfrm>
            <a:off x="566382" y="95071"/>
            <a:ext cx="8077200" cy="1200329"/>
          </a:xfrm>
          <a:prstGeom prst="rect">
            <a:avLst/>
          </a:prstGeom>
        </p:spPr>
        <p:txBody>
          <a:bodyPr wrap="square">
            <a:spAutoFit/>
          </a:bodyPr>
          <a:lstStyle/>
          <a:p>
            <a:pPr algn="ctr"/>
            <a:r>
              <a:rPr lang="en-US" sz="3600" b="1" dirty="0" smtClean="0">
                <a:solidFill>
                  <a:srgbClr val="FFFF00"/>
                </a:solidFill>
              </a:rPr>
              <a:t>Introduction to Tools: </a:t>
            </a:r>
          </a:p>
          <a:p>
            <a:pPr algn="ctr"/>
            <a:r>
              <a:rPr lang="en-US" sz="3600" b="1" dirty="0" err="1" smtClean="0">
                <a:solidFill>
                  <a:srgbClr val="FFFF00"/>
                </a:solidFill>
              </a:rPr>
              <a:t>Siderophile</a:t>
            </a:r>
            <a:r>
              <a:rPr lang="en-US" sz="3600" b="1" dirty="0" smtClean="0">
                <a:solidFill>
                  <a:srgbClr val="FFFF00"/>
                </a:solidFill>
              </a:rPr>
              <a:t> Elements</a:t>
            </a:r>
          </a:p>
        </p:txBody>
      </p:sp>
    </p:spTree>
    <p:extLst>
      <p:ext uri="{BB962C8B-B14F-4D97-AF65-F5344CB8AC3E}">
        <p14:creationId xmlns:p14="http://schemas.microsoft.com/office/powerpoint/2010/main" val="192076369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636196" y="2312314"/>
            <a:ext cx="8001000" cy="3539430"/>
          </a:xfrm>
          <a:prstGeom prst="rect">
            <a:avLst/>
          </a:prstGeom>
          <a:noFill/>
          <a:ln w="9525">
            <a:noFill/>
            <a:miter lim="800000"/>
            <a:headEnd/>
            <a:tailEnd/>
          </a:ln>
        </p:spPr>
        <p:txBody>
          <a:bodyPr wrap="square" anchor="ctr">
            <a:spAutoFit/>
          </a:bodyPr>
          <a:lstStyle/>
          <a:p>
            <a:pPr marL="457200" indent="-457200">
              <a:buFont typeface="Wingdings" panose="05000000000000000000" pitchFamily="2" charset="2"/>
              <a:buChar char="Ø"/>
            </a:pPr>
            <a:r>
              <a:rPr lang="en-US" sz="2800" dirty="0" smtClean="0">
                <a:solidFill>
                  <a:srgbClr val="FFFF00"/>
                </a:solidFill>
              </a:rPr>
              <a:t>High abundances in </a:t>
            </a:r>
            <a:r>
              <a:rPr lang="en-US" sz="2800" dirty="0" err="1" smtClean="0">
                <a:solidFill>
                  <a:srgbClr val="FFFF00"/>
                </a:solidFill>
              </a:rPr>
              <a:t>impactors</a:t>
            </a:r>
            <a:r>
              <a:rPr lang="en-US" sz="2800" dirty="0" smtClean="0">
                <a:solidFill>
                  <a:srgbClr val="FFFF00"/>
                </a:solidFill>
              </a:rPr>
              <a:t> with </a:t>
            </a:r>
            <a:r>
              <a:rPr lang="en-US" sz="2800" dirty="0" err="1" smtClean="0">
                <a:solidFill>
                  <a:srgbClr val="FFFF00"/>
                </a:solidFill>
              </a:rPr>
              <a:t>chondritic</a:t>
            </a:r>
            <a:r>
              <a:rPr lang="en-US" sz="2800" dirty="0" smtClean="0">
                <a:solidFill>
                  <a:srgbClr val="FFFF00"/>
                </a:solidFill>
              </a:rPr>
              <a:t> bulk compositions. Relatively low abundances in mantles because they are extracted into cores.</a:t>
            </a:r>
            <a:endParaRPr lang="en-US" sz="2800" dirty="0">
              <a:solidFill>
                <a:srgbClr val="FFFF00"/>
              </a:solidFill>
            </a:endParaRPr>
          </a:p>
          <a:p>
            <a:pPr marL="457200" indent="-457200">
              <a:buFont typeface="Wingdings" panose="05000000000000000000" pitchFamily="2" charset="2"/>
              <a:buChar char="Ø"/>
            </a:pPr>
            <a:endParaRPr lang="en-US" sz="2800" dirty="0" smtClean="0">
              <a:solidFill>
                <a:srgbClr val="FFFF00"/>
              </a:solidFill>
            </a:endParaRPr>
          </a:p>
          <a:p>
            <a:pPr marL="457200" indent="-457200">
              <a:buFont typeface="Wingdings" panose="05000000000000000000" pitchFamily="2" charset="2"/>
              <a:buChar char="Ø"/>
            </a:pPr>
            <a:r>
              <a:rPr lang="en-US" sz="2800" dirty="0" smtClean="0">
                <a:solidFill>
                  <a:srgbClr val="FFFF00"/>
                </a:solidFill>
              </a:rPr>
              <a:t>Bonus! Some siderophile elements involve short-lived radiogenic isotope systems and some show large isotopic heterogeneities among early solar system bodies. </a:t>
            </a:r>
            <a:endParaRPr lang="en-US" sz="2800" dirty="0">
              <a:solidFill>
                <a:srgbClr val="FFFF00"/>
              </a:solidFill>
            </a:endParaRPr>
          </a:p>
        </p:txBody>
      </p:sp>
      <p:sp>
        <p:nvSpPr>
          <p:cNvPr id="3" name="Rectangle 2"/>
          <p:cNvSpPr/>
          <p:nvPr/>
        </p:nvSpPr>
        <p:spPr>
          <a:xfrm>
            <a:off x="561975" y="449014"/>
            <a:ext cx="8077200" cy="1569660"/>
          </a:xfrm>
          <a:prstGeom prst="rect">
            <a:avLst/>
          </a:prstGeom>
        </p:spPr>
        <p:txBody>
          <a:bodyPr wrap="square">
            <a:spAutoFit/>
          </a:bodyPr>
          <a:lstStyle/>
          <a:p>
            <a:pPr algn="ctr"/>
            <a:r>
              <a:rPr lang="en-US" sz="3200" b="1" dirty="0" smtClean="0">
                <a:solidFill>
                  <a:srgbClr val="FFFF00"/>
                </a:solidFill>
              </a:rPr>
              <a:t>Why are siderophile elements ideal for studying late stages of planetary accretion and early mantle mixing?</a:t>
            </a:r>
          </a:p>
        </p:txBody>
      </p:sp>
    </p:spTree>
    <p:extLst>
      <p:ext uri="{BB962C8B-B14F-4D97-AF65-F5344CB8AC3E}">
        <p14:creationId xmlns:p14="http://schemas.microsoft.com/office/powerpoint/2010/main" val="415408634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1066800"/>
            <a:ext cx="8404225" cy="392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4" name="Rectangle 4"/>
          <p:cNvSpPr>
            <a:spLocks noChangeArrowheads="1"/>
          </p:cNvSpPr>
          <p:nvPr/>
        </p:nvSpPr>
        <p:spPr bwMode="auto">
          <a:xfrm>
            <a:off x="2781300" y="3352800"/>
            <a:ext cx="2781300" cy="10668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Rectangle 4"/>
          <p:cNvSpPr>
            <a:spLocks noChangeArrowheads="1"/>
          </p:cNvSpPr>
          <p:nvPr/>
        </p:nvSpPr>
        <p:spPr bwMode="auto">
          <a:xfrm>
            <a:off x="4171950" y="2847975"/>
            <a:ext cx="933450" cy="533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Rectangle 4"/>
          <p:cNvSpPr>
            <a:spLocks noChangeArrowheads="1"/>
          </p:cNvSpPr>
          <p:nvPr/>
        </p:nvSpPr>
        <p:spPr bwMode="auto">
          <a:xfrm>
            <a:off x="5943600" y="2847975"/>
            <a:ext cx="1447800" cy="533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369035412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81000" y="1754918"/>
            <a:ext cx="4495800" cy="3970318"/>
          </a:xfrm>
          <a:prstGeom prst="rect">
            <a:avLst/>
          </a:prstGeom>
          <a:noFill/>
          <a:ln w="9525">
            <a:noFill/>
            <a:miter lim="800000"/>
            <a:headEnd/>
            <a:tailEnd/>
          </a:ln>
        </p:spPr>
        <p:txBody>
          <a:bodyPr wrap="square" anchor="ctr">
            <a:spAutoFit/>
          </a:bodyPr>
          <a:lstStyle/>
          <a:p>
            <a:endParaRPr lang="en-US" sz="2800" dirty="0">
              <a:solidFill>
                <a:srgbClr val="FFFF00"/>
              </a:solidFill>
            </a:endParaRPr>
          </a:p>
          <a:p>
            <a:r>
              <a:rPr lang="en-US" sz="2800" dirty="0" smtClean="0">
                <a:solidFill>
                  <a:srgbClr val="FFFF00"/>
                </a:solidFill>
              </a:rPr>
              <a:t>Typical 1 bar metal-silicate D values of 1-1000.</a:t>
            </a:r>
          </a:p>
          <a:p>
            <a:endParaRPr lang="en-US" sz="2800" dirty="0">
              <a:solidFill>
                <a:srgbClr val="FFFF00"/>
              </a:solidFill>
            </a:endParaRPr>
          </a:p>
          <a:p>
            <a:r>
              <a:rPr lang="en-US" sz="2800" dirty="0" smtClean="0">
                <a:solidFill>
                  <a:srgbClr val="FFFF00"/>
                </a:solidFill>
              </a:rPr>
              <a:t>Abundances of MSE in mantle are both higher and lower than predicted by metal-silicate partitioning at 1 bar. </a:t>
            </a:r>
            <a:endParaRPr lang="en-US" sz="2800" dirty="0">
              <a:solidFill>
                <a:srgbClr val="FFFF00"/>
              </a:solidFill>
            </a:endParaRPr>
          </a:p>
        </p:txBody>
      </p:sp>
      <p:sp>
        <p:nvSpPr>
          <p:cNvPr id="3" name="Rectangle 2"/>
          <p:cNvSpPr/>
          <p:nvPr/>
        </p:nvSpPr>
        <p:spPr>
          <a:xfrm>
            <a:off x="609600" y="156627"/>
            <a:ext cx="8077200" cy="584775"/>
          </a:xfrm>
          <a:prstGeom prst="rect">
            <a:avLst/>
          </a:prstGeom>
        </p:spPr>
        <p:txBody>
          <a:bodyPr wrap="square">
            <a:spAutoFit/>
          </a:bodyPr>
          <a:lstStyle/>
          <a:p>
            <a:pPr algn="ctr"/>
            <a:r>
              <a:rPr lang="en-US" sz="3200" b="1" dirty="0" smtClean="0">
                <a:solidFill>
                  <a:srgbClr val="FFFF00"/>
                </a:solidFill>
              </a:rPr>
              <a:t>Moderately Siderophile Elements (MSE)</a:t>
            </a:r>
          </a:p>
        </p:txBody>
      </p:sp>
      <p:graphicFrame>
        <p:nvGraphicFramePr>
          <p:cNvPr id="2" name="Object 1"/>
          <p:cNvGraphicFramePr>
            <a:graphicFrameLocks noChangeAspect="1"/>
          </p:cNvGraphicFramePr>
          <p:nvPr>
            <p:extLst>
              <p:ext uri="{D42A27DB-BD31-4B8C-83A1-F6EECF244321}">
                <p14:modId xmlns:p14="http://schemas.microsoft.com/office/powerpoint/2010/main" val="3775532075"/>
              </p:ext>
            </p:extLst>
          </p:nvPr>
        </p:nvGraphicFramePr>
        <p:xfrm>
          <a:off x="4887036" y="2031150"/>
          <a:ext cx="4114800" cy="3461657"/>
        </p:xfrm>
        <a:graphic>
          <a:graphicData uri="http://schemas.openxmlformats.org/presentationml/2006/ole">
            <mc:AlternateContent xmlns:mc="http://schemas.openxmlformats.org/markup-compatibility/2006">
              <mc:Choice xmlns:v="urn:schemas-microsoft-com:vml" Requires="v">
                <p:oleObj spid="_x0000_s75835" name="Photo Editor Photo" r:id="rId3" imgW="8097380" imgH="6811326" progId="MSPhotoEd.3">
                  <p:embed/>
                </p:oleObj>
              </mc:Choice>
              <mc:Fallback>
                <p:oleObj name="Photo Editor Photo" r:id="rId3" imgW="8097380" imgH="681132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036" y="2031150"/>
                        <a:ext cx="4114800" cy="3461657"/>
                      </a:xfrm>
                      <a:prstGeom prst="rect">
                        <a:avLst/>
                      </a:prstGeom>
                      <a:noFill/>
                      <a:ln>
                        <a:noFill/>
                      </a:ln>
                      <a:effectLst/>
                    </p:spPr>
                  </p:pic>
                </p:oleObj>
              </mc:Fallback>
            </mc:AlternateContent>
          </a:graphicData>
        </a:graphic>
      </p:graphicFrame>
      <p:sp>
        <p:nvSpPr>
          <p:cNvPr id="5" name="Oval 4"/>
          <p:cNvSpPr/>
          <p:nvPr/>
        </p:nvSpPr>
        <p:spPr bwMode="auto">
          <a:xfrm>
            <a:off x="6629400" y="2743200"/>
            <a:ext cx="1447800" cy="762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2"/>
              </a:solidFill>
              <a:effectLst/>
              <a:latin typeface="Times New Roman" pitchFamily="18" charset="0"/>
            </a:endParaRPr>
          </a:p>
        </p:txBody>
      </p:sp>
      <p:sp>
        <p:nvSpPr>
          <p:cNvPr id="6" name="Rectangle 5"/>
          <p:cNvSpPr/>
          <p:nvPr/>
        </p:nvSpPr>
        <p:spPr>
          <a:xfrm>
            <a:off x="6858427" y="5540570"/>
            <a:ext cx="2056973" cy="369332"/>
          </a:xfrm>
          <a:prstGeom prst="rect">
            <a:avLst/>
          </a:prstGeom>
        </p:spPr>
        <p:txBody>
          <a:bodyPr wrap="none">
            <a:spAutoFit/>
          </a:bodyPr>
          <a:lstStyle/>
          <a:p>
            <a:r>
              <a:rPr lang="en-US" dirty="0" smtClean="0">
                <a:solidFill>
                  <a:srgbClr val="FFFF00"/>
                </a:solidFill>
              </a:rPr>
              <a:t>Figure from Cottrell</a:t>
            </a:r>
            <a:endParaRPr lang="en-US" dirty="0"/>
          </a:p>
        </p:txBody>
      </p:sp>
    </p:spTree>
    <p:extLst>
      <p:ext uri="{BB962C8B-B14F-4D97-AF65-F5344CB8AC3E}">
        <p14:creationId xmlns:p14="http://schemas.microsoft.com/office/powerpoint/2010/main" val="149436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914400" y="1857345"/>
            <a:ext cx="713422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457200" indent="-457200">
              <a:buFont typeface="Wingdings" panose="05000000000000000000" pitchFamily="2" charset="2"/>
              <a:buChar char="Ø"/>
            </a:pPr>
            <a:r>
              <a:rPr lang="en-US" sz="2600" dirty="0" smtClean="0">
                <a:solidFill>
                  <a:srgbClr val="FFFF00"/>
                </a:solidFill>
              </a:rPr>
              <a:t>Review promising tools.</a:t>
            </a:r>
          </a:p>
          <a:p>
            <a:pPr marL="457200" indent="-457200">
              <a:buFont typeface="Wingdings" panose="05000000000000000000" pitchFamily="2" charset="2"/>
              <a:buChar char="Ø"/>
            </a:pPr>
            <a:endParaRPr lang="en-US" sz="2600" dirty="0">
              <a:solidFill>
                <a:srgbClr val="FFFF00"/>
              </a:solidFill>
            </a:endParaRPr>
          </a:p>
          <a:p>
            <a:pPr marL="457200" indent="-457200">
              <a:buFont typeface="Wingdings" panose="05000000000000000000" pitchFamily="2" charset="2"/>
              <a:buChar char="Ø"/>
            </a:pPr>
            <a:r>
              <a:rPr lang="en-US" sz="2600" dirty="0" smtClean="0">
                <a:solidFill>
                  <a:srgbClr val="FFFF00"/>
                </a:solidFill>
              </a:rPr>
              <a:t>Identify types of primordial heterogeneities that are/might be identifiable in the terrestrial rock record.</a:t>
            </a:r>
          </a:p>
          <a:p>
            <a:pPr marL="457200" indent="-457200">
              <a:buFont typeface="Wingdings" panose="05000000000000000000" pitchFamily="2" charset="2"/>
              <a:buChar char="Ø"/>
            </a:pPr>
            <a:endParaRPr lang="en-US" sz="2600" dirty="0" smtClean="0">
              <a:solidFill>
                <a:srgbClr val="FFFF00"/>
              </a:solidFill>
            </a:endParaRPr>
          </a:p>
          <a:p>
            <a:pPr marL="457200" indent="-457200">
              <a:buFont typeface="Wingdings" panose="05000000000000000000" pitchFamily="2" charset="2"/>
              <a:buChar char="Ø"/>
            </a:pPr>
            <a:r>
              <a:rPr lang="en-US" sz="2600" dirty="0" smtClean="0">
                <a:solidFill>
                  <a:srgbClr val="FFFF00"/>
                </a:solidFill>
              </a:rPr>
              <a:t>Discuss why the time may now be ripe for advancing this type of study.</a:t>
            </a:r>
            <a:endParaRPr lang="en-US" sz="2600" dirty="0">
              <a:solidFill>
                <a:srgbClr val="FFFF00"/>
              </a:solidFill>
            </a:endParaRPr>
          </a:p>
          <a:p>
            <a:endParaRPr lang="en-US" sz="2600" dirty="0">
              <a:solidFill>
                <a:srgbClr val="FFFF00"/>
              </a:solidFill>
            </a:endParaRPr>
          </a:p>
        </p:txBody>
      </p:sp>
      <p:sp>
        <p:nvSpPr>
          <p:cNvPr id="14339" name="Rectangle 2"/>
          <p:cNvSpPr>
            <a:spLocks noChangeArrowheads="1"/>
          </p:cNvSpPr>
          <p:nvPr/>
        </p:nvSpPr>
        <p:spPr bwMode="auto">
          <a:xfrm>
            <a:off x="423862" y="533400"/>
            <a:ext cx="83105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b="1" dirty="0" smtClean="0">
                <a:solidFill>
                  <a:srgbClr val="FFFF00"/>
                </a:solidFill>
              </a:rPr>
              <a:t>Roadmap for Exploring Early Mantle Mixing and for Identifying </a:t>
            </a:r>
            <a:r>
              <a:rPr lang="en-US" sz="2800" b="1" dirty="0">
                <a:solidFill>
                  <a:srgbClr val="FFFF00"/>
                </a:solidFill>
              </a:rPr>
              <a:t>Primordial </a:t>
            </a:r>
            <a:r>
              <a:rPr lang="en-US" sz="2800" b="1" dirty="0" smtClean="0">
                <a:solidFill>
                  <a:srgbClr val="FFFF00"/>
                </a:solidFill>
              </a:rPr>
              <a:t>Heterogeneities</a:t>
            </a:r>
            <a:endParaRPr lang="en-US" sz="2800" b="1" dirty="0">
              <a:solidFill>
                <a:srgbClr val="FFFF00"/>
              </a:solidFill>
            </a:endParaRPr>
          </a:p>
        </p:txBody>
      </p:sp>
    </p:spTree>
    <p:extLst>
      <p:ext uri="{BB962C8B-B14F-4D97-AF65-F5344CB8AC3E}">
        <p14:creationId xmlns:p14="http://schemas.microsoft.com/office/powerpoint/2010/main" val="367828573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1" y="304800"/>
            <a:ext cx="8077200" cy="954107"/>
          </a:xfrm>
          <a:prstGeom prst="rect">
            <a:avLst/>
          </a:prstGeom>
        </p:spPr>
        <p:txBody>
          <a:bodyPr wrap="square">
            <a:spAutoFit/>
          </a:bodyPr>
          <a:lstStyle/>
          <a:p>
            <a:r>
              <a:rPr lang="en-US" sz="2800" dirty="0" smtClean="0">
                <a:solidFill>
                  <a:srgbClr val="FFFF00"/>
                </a:solidFill>
              </a:rPr>
              <a:t>Most modern interpretations of MSE invoke high pressure/temperature, metal-silicate partitioning.</a:t>
            </a:r>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676400"/>
            <a:ext cx="4191000" cy="2066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76400"/>
            <a:ext cx="4267200" cy="1846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59143"/>
            <a:ext cx="3048000" cy="257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1" y="3788510"/>
            <a:ext cx="4190999" cy="290193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99" y="3943306"/>
            <a:ext cx="3038475" cy="2821148"/>
          </a:xfrm>
          <a:prstGeom prst="rect">
            <a:avLst/>
          </a:prstGeom>
        </p:spPr>
      </p:pic>
    </p:spTree>
    <p:extLst>
      <p:ext uri="{BB962C8B-B14F-4D97-AF65-F5344CB8AC3E}">
        <p14:creationId xmlns:p14="http://schemas.microsoft.com/office/powerpoint/2010/main" val="269257255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24400" y="314325"/>
            <a:ext cx="4191000" cy="6155531"/>
          </a:xfrm>
          <a:prstGeom prst="rect">
            <a:avLst/>
          </a:prstGeom>
        </p:spPr>
        <p:txBody>
          <a:bodyPr wrap="square">
            <a:spAutoFit/>
          </a:bodyPr>
          <a:lstStyle/>
          <a:p>
            <a:r>
              <a:rPr lang="en-US" sz="2800" b="1" dirty="0" smtClean="0">
                <a:solidFill>
                  <a:srgbClr val="FFFF00"/>
                </a:solidFill>
              </a:rPr>
              <a:t>Issues remain. </a:t>
            </a:r>
          </a:p>
          <a:p>
            <a:endParaRPr lang="en-US" sz="2800" dirty="0">
              <a:solidFill>
                <a:srgbClr val="FFFF00"/>
              </a:solidFill>
            </a:endParaRPr>
          </a:p>
          <a:p>
            <a:r>
              <a:rPr lang="en-US" sz="2600" dirty="0" smtClean="0">
                <a:solidFill>
                  <a:srgbClr val="FFFF00"/>
                </a:solidFill>
              </a:rPr>
              <a:t>Did metal-silicate equilibration occur between metal droplets and magma ocean?</a:t>
            </a:r>
          </a:p>
          <a:p>
            <a:endParaRPr lang="en-US" sz="2600" dirty="0">
              <a:solidFill>
                <a:srgbClr val="FFFF00"/>
              </a:solidFill>
            </a:endParaRPr>
          </a:p>
          <a:p>
            <a:r>
              <a:rPr lang="en-US" sz="2600" dirty="0" smtClean="0">
                <a:solidFill>
                  <a:srgbClr val="FFFF00"/>
                </a:solidFill>
              </a:rPr>
              <a:t>Did metal-silicate equilibrium occur at the base of a magma ocean in a ponded metal layer?</a:t>
            </a:r>
          </a:p>
          <a:p>
            <a:endParaRPr lang="en-US" sz="2600" dirty="0">
              <a:solidFill>
                <a:srgbClr val="FFFF00"/>
              </a:solidFill>
            </a:endParaRPr>
          </a:p>
          <a:p>
            <a:r>
              <a:rPr lang="en-US" sz="2600" dirty="0" smtClean="0">
                <a:solidFill>
                  <a:srgbClr val="FFFF00"/>
                </a:solidFill>
              </a:rPr>
              <a:t>How many magma ocean events?</a:t>
            </a:r>
          </a:p>
          <a:p>
            <a:endParaRPr lang="en-US" sz="2600" dirty="0">
              <a:solidFill>
                <a:srgbClr val="FFFF00"/>
              </a:solidFill>
            </a:endParaRPr>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259447"/>
            <a:ext cx="3532025" cy="436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04800"/>
            <a:ext cx="4429700" cy="193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222416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905000" y="3276600"/>
            <a:ext cx="4648200" cy="2819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2"/>
              </a:solidFill>
              <a:effectLst/>
              <a:latin typeface="Times New Roman" pitchFamily="18" charset="0"/>
            </a:endParaRPr>
          </a:p>
        </p:txBody>
      </p:sp>
      <p:sp>
        <p:nvSpPr>
          <p:cNvPr id="34818" name="Rectangle 3"/>
          <p:cNvSpPr>
            <a:spLocks noChangeArrowheads="1"/>
          </p:cNvSpPr>
          <p:nvPr/>
        </p:nvSpPr>
        <p:spPr bwMode="auto">
          <a:xfrm>
            <a:off x="1600200" y="2405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4819" name="Rectangle 9"/>
          <p:cNvSpPr>
            <a:spLocks noChangeArrowheads="1"/>
          </p:cNvSpPr>
          <p:nvPr/>
        </p:nvSpPr>
        <p:spPr bwMode="auto">
          <a:xfrm>
            <a:off x="0" y="68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 name="Rectangle 2"/>
          <p:cNvSpPr/>
          <p:nvPr/>
        </p:nvSpPr>
        <p:spPr>
          <a:xfrm>
            <a:off x="762000" y="990600"/>
            <a:ext cx="7772400" cy="1384995"/>
          </a:xfrm>
          <a:prstGeom prst="rect">
            <a:avLst/>
          </a:prstGeom>
        </p:spPr>
        <p:txBody>
          <a:bodyPr wrap="square">
            <a:spAutoFit/>
          </a:bodyPr>
          <a:lstStyle/>
          <a:p>
            <a:r>
              <a:rPr lang="en-US" sz="2800" dirty="0" smtClean="0">
                <a:solidFill>
                  <a:srgbClr val="FFFF00"/>
                </a:solidFill>
              </a:rPr>
              <a:t>Despite these controversies, most seem to accept the magma ocean(s) model to explain MSE abundances in mantle.</a:t>
            </a:r>
            <a:endParaRPr lang="en-US" sz="2800" dirty="0"/>
          </a:p>
        </p:txBody>
      </p:sp>
      <p:pic>
        <p:nvPicPr>
          <p:cNvPr id="24578" name="Picture 2" descr="http://www.frenchlawoffice.org/upload/image/librairie/arbitration.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429000"/>
            <a:ext cx="3810000" cy="244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7490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990600" y="470357"/>
            <a:ext cx="7162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2800" dirty="0" smtClean="0">
                <a:solidFill>
                  <a:srgbClr val="FFFF00"/>
                </a:solidFill>
              </a:rPr>
              <a:t>So, final ~10% mass addition to Earth, such as by a giant impact, likely strongly affected the abundances of the moderately siderophile elements in the mantle, such as W and Mo.</a:t>
            </a:r>
            <a:endParaRPr lang="en-US" sz="2800" dirty="0">
              <a:solidFill>
                <a:srgbClr val="FFFF00"/>
              </a:solidFill>
            </a:endParaRPr>
          </a:p>
        </p:txBody>
      </p:sp>
      <p:pic>
        <p:nvPicPr>
          <p:cNvPr id="96258" name="Picture 2" descr="http://astrobio.net/albums/lunarmoon/abp.siz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667000"/>
            <a:ext cx="510540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08769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75146" y="1776230"/>
            <a:ext cx="4599296" cy="3970318"/>
          </a:xfrm>
          <a:prstGeom prst="rect">
            <a:avLst/>
          </a:prstGeom>
          <a:noFill/>
          <a:ln w="9525">
            <a:noFill/>
            <a:miter lim="800000"/>
            <a:headEnd/>
            <a:tailEnd/>
          </a:ln>
        </p:spPr>
        <p:txBody>
          <a:bodyPr wrap="square" anchor="ctr">
            <a:spAutoFit/>
          </a:bodyPr>
          <a:lstStyle/>
          <a:p>
            <a:endParaRPr lang="en-US" sz="2800" dirty="0">
              <a:solidFill>
                <a:srgbClr val="FFFF00"/>
              </a:solidFill>
            </a:endParaRPr>
          </a:p>
          <a:p>
            <a:r>
              <a:rPr lang="en-US" sz="2800" dirty="0">
                <a:solidFill>
                  <a:srgbClr val="FFFF00"/>
                </a:solidFill>
              </a:rPr>
              <a:t>Typical </a:t>
            </a:r>
            <a:r>
              <a:rPr lang="en-US" sz="2800" dirty="0" smtClean="0">
                <a:solidFill>
                  <a:srgbClr val="FFFF00"/>
                </a:solidFill>
              </a:rPr>
              <a:t>1 bar metal-silicate </a:t>
            </a:r>
            <a:r>
              <a:rPr lang="en-US" sz="2800" dirty="0">
                <a:solidFill>
                  <a:srgbClr val="FFFF00"/>
                </a:solidFill>
              </a:rPr>
              <a:t>D values of </a:t>
            </a:r>
            <a:r>
              <a:rPr lang="en-US" sz="2800" dirty="0" smtClean="0">
                <a:solidFill>
                  <a:srgbClr val="FFFF00"/>
                </a:solidFill>
              </a:rPr>
              <a:t>&gt;10,000.</a:t>
            </a:r>
            <a:endParaRPr lang="en-US" sz="2800" dirty="0">
              <a:solidFill>
                <a:srgbClr val="FFFF00"/>
              </a:solidFill>
            </a:endParaRPr>
          </a:p>
          <a:p>
            <a:endParaRPr lang="en-US" sz="2800" dirty="0">
              <a:solidFill>
                <a:srgbClr val="FFFF00"/>
              </a:solidFill>
            </a:endParaRPr>
          </a:p>
          <a:p>
            <a:r>
              <a:rPr lang="en-US" sz="2800" dirty="0">
                <a:solidFill>
                  <a:srgbClr val="FFFF00"/>
                </a:solidFill>
              </a:rPr>
              <a:t>Abundances of </a:t>
            </a:r>
            <a:r>
              <a:rPr lang="en-US" sz="2800" dirty="0" smtClean="0">
                <a:solidFill>
                  <a:srgbClr val="FFFF00"/>
                </a:solidFill>
              </a:rPr>
              <a:t>HSE in mantle are only ~200 lower than </a:t>
            </a:r>
            <a:r>
              <a:rPr lang="en-US" sz="2800" dirty="0" err="1" smtClean="0">
                <a:solidFill>
                  <a:srgbClr val="FFFF00"/>
                </a:solidFill>
              </a:rPr>
              <a:t>chondritic</a:t>
            </a:r>
            <a:r>
              <a:rPr lang="en-US" sz="2800" dirty="0" smtClean="0">
                <a:solidFill>
                  <a:srgbClr val="FFFF00"/>
                </a:solidFill>
              </a:rPr>
              <a:t>, and occur in approximately </a:t>
            </a:r>
            <a:r>
              <a:rPr lang="en-US" sz="2800" dirty="0" err="1" smtClean="0">
                <a:solidFill>
                  <a:srgbClr val="FFFF00"/>
                </a:solidFill>
              </a:rPr>
              <a:t>chondritic</a:t>
            </a:r>
            <a:r>
              <a:rPr lang="en-US" sz="2800" dirty="0" smtClean="0">
                <a:solidFill>
                  <a:srgbClr val="FFFF00"/>
                </a:solidFill>
              </a:rPr>
              <a:t> relative abundances.</a:t>
            </a:r>
            <a:endParaRPr lang="en-US" sz="2800" dirty="0">
              <a:solidFill>
                <a:srgbClr val="FFFF00"/>
              </a:solidFill>
            </a:endParaRPr>
          </a:p>
        </p:txBody>
      </p:sp>
      <p:sp>
        <p:nvSpPr>
          <p:cNvPr id="3" name="Rectangle 2"/>
          <p:cNvSpPr/>
          <p:nvPr/>
        </p:nvSpPr>
        <p:spPr>
          <a:xfrm>
            <a:off x="609600" y="152400"/>
            <a:ext cx="8077200" cy="1077218"/>
          </a:xfrm>
          <a:prstGeom prst="rect">
            <a:avLst/>
          </a:prstGeom>
        </p:spPr>
        <p:txBody>
          <a:bodyPr wrap="square">
            <a:spAutoFit/>
          </a:bodyPr>
          <a:lstStyle/>
          <a:p>
            <a:pPr algn="ctr"/>
            <a:r>
              <a:rPr lang="en-US" sz="3200" b="1" dirty="0">
                <a:solidFill>
                  <a:srgbClr val="FFFF00"/>
                </a:solidFill>
              </a:rPr>
              <a:t>Overview of </a:t>
            </a:r>
            <a:r>
              <a:rPr lang="en-US" sz="3200" b="1" dirty="0" smtClean="0">
                <a:solidFill>
                  <a:srgbClr val="FFFF00"/>
                </a:solidFill>
              </a:rPr>
              <a:t>Highly </a:t>
            </a:r>
            <a:r>
              <a:rPr lang="en-US" sz="3200" b="1" dirty="0" err="1">
                <a:solidFill>
                  <a:srgbClr val="FFFF00"/>
                </a:solidFill>
              </a:rPr>
              <a:t>Siderophile</a:t>
            </a:r>
            <a:r>
              <a:rPr lang="en-US" sz="3200" b="1" dirty="0">
                <a:solidFill>
                  <a:srgbClr val="FFFF00"/>
                </a:solidFill>
              </a:rPr>
              <a:t> Elements </a:t>
            </a:r>
            <a:r>
              <a:rPr lang="en-US" sz="3200" b="1" dirty="0" smtClean="0">
                <a:solidFill>
                  <a:srgbClr val="FFFF00"/>
                </a:solidFill>
              </a:rPr>
              <a:t>(HSE</a:t>
            </a:r>
            <a:r>
              <a:rPr lang="en-US" sz="3200" b="1" dirty="0">
                <a:solidFill>
                  <a:srgbClr val="FFFF00"/>
                </a:solidFill>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2516540243"/>
              </p:ext>
            </p:extLst>
          </p:nvPr>
        </p:nvGraphicFramePr>
        <p:xfrm>
          <a:off x="4800600" y="2056817"/>
          <a:ext cx="4114800" cy="3461657"/>
        </p:xfrm>
        <a:graphic>
          <a:graphicData uri="http://schemas.openxmlformats.org/presentationml/2006/ole">
            <mc:AlternateContent xmlns:mc="http://schemas.openxmlformats.org/markup-compatibility/2006">
              <mc:Choice xmlns:v="urn:schemas-microsoft-com:vml" Requires="v">
                <p:oleObj spid="_x0000_s76859" name="Photo Editor Photo" r:id="rId3" imgW="8097380" imgH="6811326" progId="MSPhotoEd.3">
                  <p:embed/>
                </p:oleObj>
              </mc:Choice>
              <mc:Fallback>
                <p:oleObj name="Photo Editor Photo" r:id="rId3" imgW="8097380" imgH="681132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056817"/>
                        <a:ext cx="4114800" cy="3461657"/>
                      </a:xfrm>
                      <a:prstGeom prst="rect">
                        <a:avLst/>
                      </a:prstGeom>
                      <a:noFill/>
                      <a:ln>
                        <a:noFill/>
                      </a:ln>
                      <a:effectLst/>
                    </p:spPr>
                  </p:pic>
                </p:oleObj>
              </mc:Fallback>
            </mc:AlternateContent>
          </a:graphicData>
        </a:graphic>
      </p:graphicFrame>
      <p:sp>
        <p:nvSpPr>
          <p:cNvPr id="4" name="Oval 3"/>
          <p:cNvSpPr/>
          <p:nvPr/>
        </p:nvSpPr>
        <p:spPr bwMode="auto">
          <a:xfrm>
            <a:off x="7696200" y="3355467"/>
            <a:ext cx="1219200" cy="457200"/>
          </a:xfrm>
          <a:prstGeom prst="ellipse">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2"/>
              </a:solidFill>
              <a:effectLst/>
              <a:latin typeface="Times New Roman" pitchFamily="18" charset="0"/>
            </a:endParaRPr>
          </a:p>
        </p:txBody>
      </p:sp>
      <p:sp>
        <p:nvSpPr>
          <p:cNvPr id="5" name="Rectangle 4"/>
          <p:cNvSpPr/>
          <p:nvPr/>
        </p:nvSpPr>
        <p:spPr>
          <a:xfrm>
            <a:off x="6858427" y="5540570"/>
            <a:ext cx="2056973" cy="369332"/>
          </a:xfrm>
          <a:prstGeom prst="rect">
            <a:avLst/>
          </a:prstGeom>
        </p:spPr>
        <p:txBody>
          <a:bodyPr wrap="none">
            <a:spAutoFit/>
          </a:bodyPr>
          <a:lstStyle/>
          <a:p>
            <a:r>
              <a:rPr lang="en-US" dirty="0" smtClean="0">
                <a:solidFill>
                  <a:srgbClr val="FFFF00"/>
                </a:solidFill>
              </a:rPr>
              <a:t>Figure from Cottrell</a:t>
            </a:r>
            <a:endParaRPr lang="en-US" dirty="0"/>
          </a:p>
        </p:txBody>
      </p:sp>
    </p:spTree>
    <p:extLst>
      <p:ext uri="{BB962C8B-B14F-4D97-AF65-F5344CB8AC3E}">
        <p14:creationId xmlns:p14="http://schemas.microsoft.com/office/powerpoint/2010/main" val="12011975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357655" y="920976"/>
            <a:ext cx="8458200" cy="2609052"/>
          </a:xfrm>
        </p:spPr>
        <p:txBody>
          <a:bodyPr/>
          <a:lstStyle/>
          <a:p>
            <a:pPr algn="l" eaLnBrk="1" hangingPunct="1"/>
            <a:r>
              <a:rPr lang="en-US" sz="2600" dirty="0" smtClean="0">
                <a:solidFill>
                  <a:srgbClr val="FFFF00"/>
                </a:solidFill>
              </a:rPr>
              <a:t>In contrast to MSE, </a:t>
            </a:r>
            <a:r>
              <a:rPr lang="en-US" sz="2600" dirty="0">
                <a:solidFill>
                  <a:srgbClr val="FFFF00"/>
                </a:solidFill>
              </a:rPr>
              <a:t>the HSE were likely added after cessation of core segregation by a process commonly termed </a:t>
            </a:r>
            <a:r>
              <a:rPr lang="en-US" sz="2600" i="1" dirty="0">
                <a:solidFill>
                  <a:srgbClr val="FFFF00"/>
                </a:solidFill>
              </a:rPr>
              <a:t>late accretion</a:t>
            </a:r>
            <a:r>
              <a:rPr lang="en-US" sz="2600" dirty="0">
                <a:solidFill>
                  <a:srgbClr val="FFFF00"/>
                </a:solidFill>
              </a:rPr>
              <a:t>. </a:t>
            </a:r>
            <a:r>
              <a:rPr lang="en-US" sz="2600" dirty="0" smtClean="0">
                <a:solidFill>
                  <a:srgbClr val="FFFF00"/>
                </a:solidFill>
              </a:rPr>
              <a:t> </a:t>
            </a:r>
            <a:r>
              <a:rPr lang="en-US" sz="2600" dirty="0" smtClean="0">
                <a:cs typeface="Times New Roman" pitchFamily="18" charset="0"/>
              </a:rPr>
              <a:t>Final addition of ~0.5 </a:t>
            </a:r>
            <a:r>
              <a:rPr lang="en-US" sz="2600" dirty="0" err="1" smtClean="0">
                <a:cs typeface="Times New Roman" pitchFamily="18" charset="0"/>
              </a:rPr>
              <a:t>wt</a:t>
            </a:r>
            <a:r>
              <a:rPr lang="en-US" sz="2600" dirty="0" smtClean="0">
                <a:cs typeface="Times New Roman" pitchFamily="18" charset="0"/>
              </a:rPr>
              <a:t>% of “chondritic” material to the Earth’s mantle. Sometimes referred to as a “late veneer”.</a:t>
            </a:r>
            <a:endParaRPr lang="en-US" sz="3600" b="1" dirty="0" smtClean="0">
              <a:cs typeface="Times New Roman" pitchFamily="18" charset="0"/>
            </a:endParaRPr>
          </a:p>
        </p:txBody>
      </p:sp>
      <p:sp>
        <p:nvSpPr>
          <p:cNvPr id="12291" name="Rectangle 3"/>
          <p:cNvSpPr>
            <a:spLocks noChangeArrowheads="1"/>
          </p:cNvSpPr>
          <p:nvPr/>
        </p:nvSpPr>
        <p:spPr bwMode="auto">
          <a:xfrm>
            <a:off x="1600200" y="2405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12292" name="Rectangle 4"/>
          <p:cNvSpPr>
            <a:spLocks noChangeArrowheads="1"/>
          </p:cNvSpPr>
          <p:nvPr/>
        </p:nvSpPr>
        <p:spPr bwMode="auto">
          <a:xfrm>
            <a:off x="1604963" y="1066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12293" name="Picture 13" descr="Figure3 (revised)"/>
          <p:cNvPicPr preferRelativeResize="0">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72200" y="4459284"/>
            <a:ext cx="2133600" cy="21701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294" name="Picture 14" descr="Figure7"/>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214" y="3671010"/>
            <a:ext cx="247615" cy="2516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295" name="Picture 15" descr="Figure4 (revised)"/>
          <p:cNvPicPr preferRelativeResize="0">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63816" y="4320654"/>
            <a:ext cx="990600" cy="99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296" name="Line 23"/>
          <p:cNvSpPr>
            <a:spLocks noChangeShapeType="1"/>
          </p:cNvSpPr>
          <p:nvPr/>
        </p:nvSpPr>
        <p:spPr bwMode="auto">
          <a:xfrm>
            <a:off x="2784143" y="4000500"/>
            <a:ext cx="762000" cy="3429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297" name="Line 23"/>
          <p:cNvSpPr>
            <a:spLocks noChangeShapeType="1"/>
          </p:cNvSpPr>
          <p:nvPr/>
        </p:nvSpPr>
        <p:spPr bwMode="auto">
          <a:xfrm>
            <a:off x="5257800" y="5105400"/>
            <a:ext cx="7620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Rectangle 3"/>
          <p:cNvSpPr/>
          <p:nvPr/>
        </p:nvSpPr>
        <p:spPr>
          <a:xfrm>
            <a:off x="1604963" y="336201"/>
            <a:ext cx="5734262" cy="584775"/>
          </a:xfrm>
          <a:prstGeom prst="rect">
            <a:avLst/>
          </a:prstGeom>
        </p:spPr>
        <p:txBody>
          <a:bodyPr wrap="none">
            <a:spAutoFit/>
          </a:bodyPr>
          <a:lstStyle/>
          <a:p>
            <a:pPr algn="ctr"/>
            <a:r>
              <a:rPr lang="en-US" sz="3200" b="1" dirty="0">
                <a:solidFill>
                  <a:srgbClr val="FFFF00"/>
                </a:solidFill>
              </a:rPr>
              <a:t>Origin of </a:t>
            </a:r>
            <a:r>
              <a:rPr lang="en-US" sz="3200" b="1" dirty="0" smtClean="0">
                <a:solidFill>
                  <a:srgbClr val="FFFF00"/>
                </a:solidFill>
              </a:rPr>
              <a:t>HSE </a:t>
            </a:r>
            <a:r>
              <a:rPr lang="en-US" sz="3200" b="1" dirty="0">
                <a:solidFill>
                  <a:srgbClr val="FFFF00"/>
                </a:solidFill>
              </a:rPr>
              <a:t>to Silicate Earth</a:t>
            </a:r>
          </a:p>
        </p:txBody>
      </p:sp>
      <p:pic>
        <p:nvPicPr>
          <p:cNvPr id="23554" name="Picture 2" descr="C:\Users\Geology\Documents\ChemiedeErde\Figure2.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1214" y="4097849"/>
            <a:ext cx="247615" cy="245552"/>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555" y="4953000"/>
            <a:ext cx="3245638" cy="1385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555" y="6338836"/>
            <a:ext cx="3245638" cy="351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descr="Figure7"/>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4690107"/>
            <a:ext cx="247615" cy="2516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Geology\Documents\ChemiedeErde\Figure2.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8581" y="4789510"/>
            <a:ext cx="247615" cy="24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66290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990600" y="470357"/>
            <a:ext cx="7162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2800" dirty="0" smtClean="0">
                <a:solidFill>
                  <a:srgbClr val="FFFF00"/>
                </a:solidFill>
              </a:rPr>
              <a:t>So, final ~0.5% mass addition to Earth, such as by a late accretion, likely strongly affected the abundances of the highly siderophile elements in the mantle, such as Os and Ru.</a:t>
            </a:r>
            <a:endParaRPr lang="en-US" sz="2800" dirty="0">
              <a:solidFill>
                <a:srgbClr val="FFFF00"/>
              </a:solidFill>
            </a:endParaRPr>
          </a:p>
        </p:txBody>
      </p:sp>
      <p:pic>
        <p:nvPicPr>
          <p:cNvPr id="4" name="Picture 1" descr="http://www.desktopnexus.com/dl/inline/173291/1280x1024/ending-of-earth.jpg?nocache=20156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2438400"/>
            <a:ext cx="43815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25921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ChangeArrowheads="1"/>
          </p:cNvSpPr>
          <p:nvPr/>
        </p:nvSpPr>
        <p:spPr bwMode="auto">
          <a:xfrm>
            <a:off x="1600200" y="2405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4819" name="Rectangle 9"/>
          <p:cNvSpPr>
            <a:spLocks noChangeArrowheads="1"/>
          </p:cNvSpPr>
          <p:nvPr/>
        </p:nvSpPr>
        <p:spPr bwMode="auto">
          <a:xfrm>
            <a:off x="0" y="68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 name="Rectangle 2"/>
          <p:cNvSpPr/>
          <p:nvPr/>
        </p:nvSpPr>
        <p:spPr>
          <a:xfrm>
            <a:off x="762000" y="990600"/>
            <a:ext cx="7772400" cy="1200329"/>
          </a:xfrm>
          <a:prstGeom prst="rect">
            <a:avLst/>
          </a:prstGeom>
        </p:spPr>
        <p:txBody>
          <a:bodyPr wrap="square">
            <a:spAutoFit/>
          </a:bodyPr>
          <a:lstStyle/>
          <a:p>
            <a:r>
              <a:rPr lang="en-US" sz="3600" dirty="0" smtClean="0">
                <a:solidFill>
                  <a:srgbClr val="FFFF00"/>
                </a:solidFill>
              </a:rPr>
              <a:t>What does all this have to do with early mantle mixing!?</a:t>
            </a:r>
            <a:endParaRPr lang="en-US" sz="3600" dirty="0"/>
          </a:p>
        </p:txBody>
      </p:sp>
      <p:pic>
        <p:nvPicPr>
          <p:cNvPr id="7" name="Picture 2" descr="concer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440276"/>
            <a:ext cx="3703197" cy="2821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9683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ChangeArrowheads="1"/>
          </p:cNvSpPr>
          <p:nvPr/>
        </p:nvSpPr>
        <p:spPr bwMode="auto">
          <a:xfrm>
            <a:off x="1600200" y="2405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2228" name="Rectangle 4"/>
          <p:cNvSpPr>
            <a:spLocks noChangeArrowheads="1"/>
          </p:cNvSpPr>
          <p:nvPr/>
        </p:nvSpPr>
        <p:spPr bwMode="auto">
          <a:xfrm>
            <a:off x="1604963" y="1066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52229" name="Rectangle 10"/>
          <p:cNvSpPr>
            <a:spLocks noChangeArrowheads="1"/>
          </p:cNvSpPr>
          <p:nvPr/>
        </p:nvSpPr>
        <p:spPr bwMode="auto">
          <a:xfrm>
            <a:off x="434439" y="3342891"/>
            <a:ext cx="8229600" cy="303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rIns="0"/>
          <a:lstStyle/>
          <a:p>
            <a:r>
              <a:rPr lang="en-US" sz="2800" dirty="0" smtClean="0">
                <a:solidFill>
                  <a:srgbClr val="FFFF00"/>
                </a:solidFill>
              </a:rPr>
              <a:t>Like </a:t>
            </a:r>
            <a:r>
              <a:rPr lang="en-US" sz="2800" dirty="0">
                <a:solidFill>
                  <a:srgbClr val="FFFF00"/>
                </a:solidFill>
              </a:rPr>
              <a:t>the </a:t>
            </a:r>
            <a:r>
              <a:rPr lang="en-US" sz="2800" dirty="0" smtClean="0">
                <a:solidFill>
                  <a:srgbClr val="FFFF00"/>
                </a:solidFill>
              </a:rPr>
              <a:t>“silly </a:t>
            </a:r>
            <a:r>
              <a:rPr lang="en-US" sz="2800" dirty="0">
                <a:solidFill>
                  <a:srgbClr val="FFFF00"/>
                </a:solidFill>
              </a:rPr>
              <a:t>little mm </a:t>
            </a:r>
            <a:r>
              <a:rPr lang="en-US" sz="2800" dirty="0" smtClean="0">
                <a:solidFill>
                  <a:srgbClr val="FFFF00"/>
                </a:solidFill>
              </a:rPr>
              <a:t>longer” </a:t>
            </a:r>
            <a:r>
              <a:rPr lang="en-US" sz="2800" dirty="0">
                <a:solidFill>
                  <a:srgbClr val="FFFF00"/>
                </a:solidFill>
              </a:rPr>
              <a:t>cigarette ads of the </a:t>
            </a:r>
            <a:r>
              <a:rPr lang="en-US" sz="2800" dirty="0" smtClean="0">
                <a:solidFill>
                  <a:srgbClr val="FFFF00"/>
                </a:solidFill>
              </a:rPr>
              <a:t>1960’s (that attached great importance to the additional mm), recent advances in mass spectrometry allow us to resolve very small differences in </a:t>
            </a:r>
            <a:r>
              <a:rPr lang="en-US" sz="2800" dirty="0">
                <a:solidFill>
                  <a:srgbClr val="FFFF00"/>
                </a:solidFill>
              </a:rPr>
              <a:t>isotopic </a:t>
            </a:r>
            <a:r>
              <a:rPr lang="en-US" sz="2800" dirty="0" smtClean="0">
                <a:solidFill>
                  <a:srgbClr val="FFFF00"/>
                </a:solidFill>
              </a:rPr>
              <a:t>composition between rocks (those silly </a:t>
            </a:r>
            <a:r>
              <a:rPr lang="en-US" sz="2800" dirty="0">
                <a:solidFill>
                  <a:srgbClr val="FFFF00"/>
                </a:solidFill>
              </a:rPr>
              <a:t>little </a:t>
            </a:r>
            <a:r>
              <a:rPr lang="en-US" sz="2800" dirty="0" smtClean="0">
                <a:solidFill>
                  <a:srgbClr val="FFFF00"/>
                </a:solidFill>
              </a:rPr>
              <a:t>ppm!). Although tiny, knowledge of the differences have had a huge impact on our understanding of the early Earth. </a:t>
            </a:r>
            <a:endParaRPr lang="en-US" sz="2800" dirty="0">
              <a:solidFill>
                <a:srgbClr val="FFFF00"/>
              </a:solidFill>
            </a:endParaRPr>
          </a:p>
        </p:txBody>
      </p:sp>
      <p:pic>
        <p:nvPicPr>
          <p:cNvPr id="522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9" y="457200"/>
            <a:ext cx="2667001" cy="287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99124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ChangeArrowheads="1"/>
          </p:cNvSpPr>
          <p:nvPr/>
        </p:nvSpPr>
        <p:spPr bwMode="auto">
          <a:xfrm>
            <a:off x="1600200" y="2405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4819" name="Rectangle 9"/>
          <p:cNvSpPr>
            <a:spLocks noChangeArrowheads="1"/>
          </p:cNvSpPr>
          <p:nvPr/>
        </p:nvSpPr>
        <p:spPr bwMode="auto">
          <a:xfrm>
            <a:off x="0" y="68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 name="Rectangle 2"/>
          <p:cNvSpPr/>
          <p:nvPr/>
        </p:nvSpPr>
        <p:spPr>
          <a:xfrm>
            <a:off x="762000" y="990600"/>
            <a:ext cx="7772400" cy="1754326"/>
          </a:xfrm>
          <a:prstGeom prst="rect">
            <a:avLst/>
          </a:prstGeom>
        </p:spPr>
        <p:txBody>
          <a:bodyPr wrap="square">
            <a:spAutoFit/>
          </a:bodyPr>
          <a:lstStyle/>
          <a:p>
            <a:r>
              <a:rPr lang="en-US" sz="3600" dirty="0" smtClean="0">
                <a:solidFill>
                  <a:srgbClr val="FFFF00"/>
                </a:solidFill>
              </a:rPr>
              <a:t>Let’s start off with an example of an isotopic system that does not consist of siderophile elements.</a:t>
            </a:r>
            <a:endParaRPr lang="en-US" sz="3600" dirty="0"/>
          </a:p>
        </p:txBody>
      </p:sp>
    </p:spTree>
    <p:extLst>
      <p:ext uri="{BB962C8B-B14F-4D97-AF65-F5344CB8AC3E}">
        <p14:creationId xmlns:p14="http://schemas.microsoft.com/office/powerpoint/2010/main" val="167927109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ChangeArrowheads="1"/>
          </p:cNvSpPr>
          <p:nvPr/>
        </p:nvSpPr>
        <p:spPr bwMode="auto">
          <a:xfrm>
            <a:off x="514350" y="320446"/>
            <a:ext cx="80772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dirty="0" smtClean="0">
                <a:solidFill>
                  <a:srgbClr val="FFFF00"/>
                </a:solidFill>
              </a:rPr>
              <a:t>Basics of Planetary Formation</a:t>
            </a:r>
          </a:p>
          <a:p>
            <a:pPr algn="ctr"/>
            <a:endParaRPr lang="en-US" sz="2800" dirty="0" smtClean="0">
              <a:solidFill>
                <a:srgbClr val="FFFF00"/>
              </a:solidFill>
            </a:endParaRPr>
          </a:p>
          <a:p>
            <a:pPr algn="ctr"/>
            <a:r>
              <a:rPr lang="en-US" sz="2800" dirty="0" smtClean="0">
                <a:solidFill>
                  <a:srgbClr val="FFFF00"/>
                </a:solidFill>
              </a:rPr>
              <a:t>You Are What You Accrete</a:t>
            </a:r>
            <a:endParaRPr lang="en-US" sz="2800" dirty="0">
              <a:solidFill>
                <a:srgbClr val="FFFF00"/>
              </a:solidFill>
            </a:endParaRPr>
          </a:p>
        </p:txBody>
      </p:sp>
      <p:pic>
        <p:nvPicPr>
          <p:cNvPr id="108546" name="Picture 2" descr="http://www.tadtraining.co.uk/wp-content/uploads/2012/05/mac-copy.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2725" y="2657474"/>
            <a:ext cx="3810000" cy="3810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4552950" y="2752725"/>
            <a:ext cx="1485900" cy="304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2"/>
              </a:solidFill>
              <a:effectLst/>
              <a:latin typeface="Times New Roman" pitchFamily="18" charset="0"/>
            </a:endParaRPr>
          </a:p>
        </p:txBody>
      </p:sp>
      <p:sp>
        <p:nvSpPr>
          <p:cNvPr id="3" name="Rectangle 2"/>
          <p:cNvSpPr/>
          <p:nvPr/>
        </p:nvSpPr>
        <p:spPr bwMode="auto">
          <a:xfrm>
            <a:off x="5067300" y="3057524"/>
            <a:ext cx="76200" cy="6667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2"/>
              </a:solidFill>
              <a:effectLst/>
              <a:latin typeface="Times New Roman" pitchFamily="18" charset="0"/>
            </a:endParaRPr>
          </a:p>
        </p:txBody>
      </p:sp>
    </p:spTree>
    <p:extLst>
      <p:ext uri="{BB962C8B-B14F-4D97-AF65-F5344CB8AC3E}">
        <p14:creationId xmlns:p14="http://schemas.microsoft.com/office/powerpoint/2010/main" val="16509158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ChangeArrowheads="1"/>
          </p:cNvSpPr>
          <p:nvPr/>
        </p:nvSpPr>
        <p:spPr bwMode="auto">
          <a:xfrm>
            <a:off x="1600200" y="2405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2400" b="1">
              <a:solidFill>
                <a:srgbClr val="FFFF00"/>
              </a:solidFill>
              <a:cs typeface="+mn-cs"/>
            </a:endParaRPr>
          </a:p>
        </p:txBody>
      </p:sp>
      <p:sp>
        <p:nvSpPr>
          <p:cNvPr id="48131" name="Rectangle 4"/>
          <p:cNvSpPr>
            <a:spLocks noChangeArrowheads="1"/>
          </p:cNvSpPr>
          <p:nvPr/>
        </p:nvSpPr>
        <p:spPr bwMode="auto">
          <a:xfrm>
            <a:off x="571500" y="533400"/>
            <a:ext cx="797626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4171950" algn="l"/>
              </a:tabLst>
            </a:pPr>
            <a:r>
              <a:rPr lang="en-US" sz="2800" baseline="30000" dirty="0" smtClean="0">
                <a:solidFill>
                  <a:srgbClr val="FFFF00"/>
                </a:solidFill>
                <a:cs typeface="Times New Roman" pitchFamily="18" charset="0"/>
              </a:rPr>
              <a:t>146</a:t>
            </a:r>
            <a:r>
              <a:rPr lang="en-US" sz="2800" dirty="0" smtClean="0">
                <a:solidFill>
                  <a:srgbClr val="FFFF00"/>
                </a:solidFill>
                <a:cs typeface="Times New Roman" pitchFamily="18" charset="0"/>
              </a:rPr>
              <a:t>Sm→</a:t>
            </a:r>
            <a:r>
              <a:rPr lang="en-US" sz="2800" baseline="30000" dirty="0" smtClean="0">
                <a:solidFill>
                  <a:srgbClr val="FFFF00"/>
                </a:solidFill>
                <a:cs typeface="Times New Roman" pitchFamily="18" charset="0"/>
              </a:rPr>
              <a:t>142</a:t>
            </a:r>
            <a:r>
              <a:rPr lang="en-US" sz="2800" dirty="0" smtClean="0">
                <a:solidFill>
                  <a:srgbClr val="FFFF00"/>
                </a:solidFill>
                <a:cs typeface="Times New Roman" pitchFamily="18" charset="0"/>
              </a:rPr>
              <a:t>Nd + </a:t>
            </a:r>
            <a:r>
              <a:rPr lang="en-US" sz="2800" dirty="0" smtClean="0">
                <a:solidFill>
                  <a:srgbClr val="FFFF00"/>
                </a:solidFill>
                <a:latin typeface="Symbol" panose="05050102010706020507" pitchFamily="18" charset="2"/>
                <a:cs typeface="Times New Roman" pitchFamily="18" charset="0"/>
              </a:rPr>
              <a:t>a</a:t>
            </a:r>
            <a:r>
              <a:rPr lang="en-US" sz="2800" dirty="0" smtClean="0">
                <a:solidFill>
                  <a:srgbClr val="FFFF00"/>
                </a:solidFill>
                <a:cs typeface="Times New Roman" pitchFamily="18" charset="0"/>
              </a:rPr>
              <a:t> </a:t>
            </a:r>
            <a:r>
              <a:rPr lang="en-US" sz="2800" dirty="0">
                <a:solidFill>
                  <a:srgbClr val="FFFF00"/>
                </a:solidFill>
                <a:cs typeface="Times New Roman" pitchFamily="18" charset="0"/>
              </a:rPr>
              <a:t>(t</a:t>
            </a:r>
            <a:r>
              <a:rPr lang="en-US" sz="2800" baseline="-25000" dirty="0">
                <a:solidFill>
                  <a:srgbClr val="FFFF00"/>
                </a:solidFill>
                <a:cs typeface="Times New Roman" pitchFamily="18" charset="0"/>
              </a:rPr>
              <a:t>½</a:t>
            </a:r>
            <a:r>
              <a:rPr lang="en-US" sz="2800" dirty="0">
                <a:solidFill>
                  <a:srgbClr val="FFFF00"/>
                </a:solidFill>
                <a:cs typeface="Times New Roman" pitchFamily="18" charset="0"/>
              </a:rPr>
              <a:t>= 68 Myr)</a:t>
            </a:r>
          </a:p>
          <a:p>
            <a:pPr>
              <a:tabLst>
                <a:tab pos="4171950" algn="l"/>
              </a:tabLst>
            </a:pPr>
            <a:endParaRPr lang="en-US" sz="2800" dirty="0" smtClean="0">
              <a:solidFill>
                <a:srgbClr val="FFFF00"/>
              </a:solidFill>
              <a:cs typeface="Times New Roman" pitchFamily="18" charset="0"/>
            </a:endParaRPr>
          </a:p>
          <a:p>
            <a:pPr>
              <a:tabLst>
                <a:tab pos="4171950" algn="l"/>
              </a:tabLst>
            </a:pPr>
            <a:r>
              <a:rPr lang="en-US" sz="2800" baseline="30000" dirty="0" smtClean="0">
                <a:solidFill>
                  <a:srgbClr val="FFFF00"/>
                </a:solidFill>
                <a:cs typeface="Times New Roman" pitchFamily="18" charset="0"/>
              </a:rPr>
              <a:t>142</a:t>
            </a:r>
            <a:r>
              <a:rPr lang="en-US" sz="2800" dirty="0" smtClean="0">
                <a:solidFill>
                  <a:srgbClr val="FFFF00"/>
                </a:solidFill>
                <a:cs typeface="Times New Roman" pitchFamily="18" charset="0"/>
              </a:rPr>
              <a:t>Nd isotopic heterogeneities in early Earth rocks (</a:t>
            </a:r>
            <a:r>
              <a:rPr lang="en-US" sz="2800" dirty="0" err="1" smtClean="0">
                <a:solidFill>
                  <a:srgbClr val="FFFF00"/>
                </a:solidFill>
                <a:cs typeface="Times New Roman" pitchFamily="18" charset="0"/>
              </a:rPr>
              <a:t>Isua</a:t>
            </a:r>
            <a:r>
              <a:rPr lang="en-US" sz="2800" dirty="0" smtClean="0">
                <a:solidFill>
                  <a:srgbClr val="FFFF00"/>
                </a:solidFill>
                <a:cs typeface="Times New Roman" pitchFamily="18" charset="0"/>
              </a:rPr>
              <a:t>, Greenland) were created in mantle domains with fractionated Sm/Nd very early in Earth history. “Anomalies” mixed away by the end of the Archean.</a:t>
            </a:r>
          </a:p>
          <a:p>
            <a:pPr>
              <a:tabLst>
                <a:tab pos="4171950" algn="l"/>
              </a:tabLst>
            </a:pPr>
            <a:endParaRPr lang="en-US" sz="2800" dirty="0">
              <a:solidFill>
                <a:srgbClr val="FFFF00"/>
              </a:solidFill>
              <a:cs typeface="Times New Roman" pitchFamily="18" charset="0"/>
            </a:endParaRPr>
          </a:p>
        </p:txBody>
      </p:sp>
      <p:sp>
        <p:nvSpPr>
          <p:cNvPr id="4" name="Rectangle 3"/>
          <p:cNvSpPr/>
          <p:nvPr/>
        </p:nvSpPr>
        <p:spPr>
          <a:xfrm>
            <a:off x="5530306" y="6096000"/>
            <a:ext cx="2422458" cy="369332"/>
          </a:xfrm>
          <a:prstGeom prst="rect">
            <a:avLst/>
          </a:prstGeom>
        </p:spPr>
        <p:txBody>
          <a:bodyPr wrap="none">
            <a:spAutoFit/>
          </a:bodyPr>
          <a:lstStyle/>
          <a:p>
            <a:r>
              <a:rPr lang="en-US" dirty="0" smtClean="0">
                <a:solidFill>
                  <a:srgbClr val="FFFF00"/>
                </a:solidFill>
                <a:cs typeface="Times New Roman" pitchFamily="18" charset="0"/>
              </a:rPr>
              <a:t>From: </a:t>
            </a:r>
            <a:r>
              <a:rPr lang="en-US" dirty="0" err="1" smtClean="0">
                <a:solidFill>
                  <a:srgbClr val="FFFF00"/>
                </a:solidFill>
                <a:cs typeface="Times New Roman" pitchFamily="18" charset="0"/>
              </a:rPr>
              <a:t>Rizo</a:t>
            </a:r>
            <a:r>
              <a:rPr lang="en-US" dirty="0" smtClean="0">
                <a:solidFill>
                  <a:srgbClr val="FFFF00"/>
                </a:solidFill>
                <a:cs typeface="Times New Roman" pitchFamily="18" charset="0"/>
              </a:rPr>
              <a:t> et al. (2012)</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326851"/>
            <a:ext cx="7747660" cy="2769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5029200" y="4800600"/>
            <a:ext cx="501106" cy="762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2"/>
              </a:solidFill>
              <a:effectLst/>
              <a:latin typeface="Times New Roman" pitchFamily="18" charset="0"/>
            </a:endParaRPr>
          </a:p>
        </p:txBody>
      </p:sp>
    </p:spTree>
    <p:extLst>
      <p:ext uri="{BB962C8B-B14F-4D97-AF65-F5344CB8AC3E}">
        <p14:creationId xmlns:p14="http://schemas.microsoft.com/office/powerpoint/2010/main" val="312127889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ChangeArrowheads="1"/>
          </p:cNvSpPr>
          <p:nvPr/>
        </p:nvSpPr>
        <p:spPr bwMode="auto">
          <a:xfrm>
            <a:off x="1600200" y="2405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4819" name="Rectangle 9"/>
          <p:cNvSpPr>
            <a:spLocks noChangeArrowheads="1"/>
          </p:cNvSpPr>
          <p:nvPr/>
        </p:nvSpPr>
        <p:spPr bwMode="auto">
          <a:xfrm>
            <a:off x="0" y="685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 name="Rectangle 2"/>
          <p:cNvSpPr/>
          <p:nvPr/>
        </p:nvSpPr>
        <p:spPr>
          <a:xfrm>
            <a:off x="762000" y="990600"/>
            <a:ext cx="7772400" cy="1754326"/>
          </a:xfrm>
          <a:prstGeom prst="rect">
            <a:avLst/>
          </a:prstGeom>
        </p:spPr>
        <p:txBody>
          <a:bodyPr wrap="square">
            <a:spAutoFit/>
          </a:bodyPr>
          <a:lstStyle/>
          <a:p>
            <a:r>
              <a:rPr lang="en-US" sz="3600" dirty="0" smtClean="0">
                <a:solidFill>
                  <a:srgbClr val="FFFF00"/>
                </a:solidFill>
              </a:rPr>
              <a:t>Now consider some examples of the application of siderophile elements to the mixing history of the early mantle.</a:t>
            </a:r>
            <a:endParaRPr lang="en-US" sz="3600" dirty="0"/>
          </a:p>
        </p:txBody>
      </p:sp>
    </p:spTree>
    <p:extLst>
      <p:ext uri="{BB962C8B-B14F-4D97-AF65-F5344CB8AC3E}">
        <p14:creationId xmlns:p14="http://schemas.microsoft.com/office/powerpoint/2010/main" val="245408033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5486400" y="2852755"/>
            <a:ext cx="3352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2800" dirty="0" smtClean="0">
                <a:solidFill>
                  <a:srgbClr val="FFFF00"/>
                </a:solidFill>
              </a:rPr>
              <a:t>Maier </a:t>
            </a:r>
            <a:r>
              <a:rPr lang="en-US" sz="2800" dirty="0">
                <a:solidFill>
                  <a:srgbClr val="FFFF00"/>
                </a:solidFill>
              </a:rPr>
              <a:t>et al. (2009</a:t>
            </a:r>
            <a:r>
              <a:rPr lang="en-US" sz="2800" dirty="0" smtClean="0">
                <a:solidFill>
                  <a:srgbClr val="FFFF00"/>
                </a:solidFill>
              </a:rPr>
              <a:t>), argued </a:t>
            </a:r>
            <a:r>
              <a:rPr lang="en-US" sz="2800" dirty="0">
                <a:solidFill>
                  <a:srgbClr val="FFFF00"/>
                </a:solidFill>
              </a:rPr>
              <a:t>for slow, </a:t>
            </a:r>
            <a:r>
              <a:rPr lang="en-US" sz="2800" dirty="0" smtClean="0">
                <a:solidFill>
                  <a:srgbClr val="FFFF00"/>
                </a:solidFill>
              </a:rPr>
              <a:t>progressive </a:t>
            </a:r>
            <a:r>
              <a:rPr lang="en-US" sz="2800" dirty="0">
                <a:solidFill>
                  <a:srgbClr val="FFFF00"/>
                </a:solidFill>
              </a:rPr>
              <a:t>downward mixing of a late veneer rich in HSE.</a:t>
            </a:r>
            <a:endParaRPr lang="en-US" sz="3200" dirty="0">
              <a:solidFill>
                <a:srgbClr val="FFFF00"/>
              </a:solidFill>
            </a:endParaRPr>
          </a:p>
        </p:txBody>
      </p:sp>
      <p:pic>
        <p:nvPicPr>
          <p:cNvPr id="317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961" y="2667000"/>
            <a:ext cx="4275139" cy="384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823000"/>
            <a:ext cx="3775432" cy="1145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9" name="Rectangle 1"/>
          <p:cNvSpPr>
            <a:spLocks noChangeArrowheads="1"/>
          </p:cNvSpPr>
          <p:nvPr/>
        </p:nvSpPr>
        <p:spPr bwMode="auto">
          <a:xfrm>
            <a:off x="381000" y="228600"/>
            <a:ext cx="845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dirty="0" smtClean="0">
                <a:solidFill>
                  <a:srgbClr val="FFFF00"/>
                </a:solidFill>
              </a:rPr>
              <a:t>Poorly mixed state of late accreted materials suggested by HSE abundances in </a:t>
            </a:r>
            <a:r>
              <a:rPr lang="en-US" sz="3200" dirty="0" err="1" smtClean="0">
                <a:solidFill>
                  <a:srgbClr val="FFFF00"/>
                </a:solidFill>
              </a:rPr>
              <a:t>komatiite</a:t>
            </a:r>
            <a:r>
              <a:rPr lang="en-US" sz="3200" dirty="0" smtClean="0">
                <a:solidFill>
                  <a:srgbClr val="FFFF00"/>
                </a:solidFill>
              </a:rPr>
              <a:t> sources.</a:t>
            </a:r>
            <a:endParaRPr lang="en-US" sz="3200" dirty="0"/>
          </a:p>
        </p:txBody>
      </p:sp>
    </p:spTree>
    <p:extLst>
      <p:ext uri="{BB962C8B-B14F-4D97-AF65-F5344CB8AC3E}">
        <p14:creationId xmlns:p14="http://schemas.microsoft.com/office/powerpoint/2010/main" val="130577721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ChangeArrowheads="1"/>
          </p:cNvSpPr>
          <p:nvPr/>
        </p:nvSpPr>
        <p:spPr bwMode="auto">
          <a:xfrm>
            <a:off x="573974" y="381000"/>
            <a:ext cx="800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lgn="ctr"/>
            <a:r>
              <a:rPr lang="en-US" sz="3200" dirty="0" smtClean="0">
                <a:solidFill>
                  <a:srgbClr val="FFFF00"/>
                </a:solidFill>
                <a:cs typeface="Times New Roman" pitchFamily="18" charset="0"/>
              </a:rPr>
              <a:t>Two Flavors of </a:t>
            </a:r>
            <a:r>
              <a:rPr lang="en-US" sz="3200" baseline="30000" dirty="0" smtClean="0">
                <a:solidFill>
                  <a:srgbClr val="FFFF00"/>
                </a:solidFill>
                <a:cs typeface="Times New Roman" pitchFamily="18" charset="0"/>
              </a:rPr>
              <a:t>182</a:t>
            </a:r>
            <a:r>
              <a:rPr lang="en-US" sz="3200" dirty="0" smtClean="0">
                <a:solidFill>
                  <a:srgbClr val="FFFF00"/>
                </a:solidFill>
                <a:cs typeface="Times New Roman" pitchFamily="18" charset="0"/>
              </a:rPr>
              <a:t>W Isotopic Anomalies also Consistent with Sluggish Mantle Mixing</a:t>
            </a:r>
            <a:endParaRPr lang="en-US" sz="3200" dirty="0">
              <a:solidFill>
                <a:srgbClr val="FFFF0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315" y="1828800"/>
            <a:ext cx="6263569" cy="181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886200"/>
            <a:ext cx="4379274"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253051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61950" y="3200400"/>
            <a:ext cx="8458200" cy="210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endParaRPr lang="en-US" sz="2800" baseline="30000" dirty="0">
              <a:solidFill>
                <a:srgbClr val="FFFF00"/>
              </a:solidFill>
            </a:endParaRPr>
          </a:p>
          <a:p>
            <a:pPr algn="ctr"/>
            <a:r>
              <a:rPr lang="en-US" sz="2800" dirty="0">
                <a:solidFill>
                  <a:srgbClr val="FFFF00"/>
                </a:solidFill>
              </a:rPr>
              <a:t>		</a:t>
            </a:r>
            <a:r>
              <a:rPr lang="en-US" sz="2800" dirty="0" err="1">
                <a:solidFill>
                  <a:srgbClr val="FFFF00"/>
                </a:solidFill>
              </a:rPr>
              <a:t>Hf</a:t>
            </a:r>
            <a:r>
              <a:rPr lang="en-US" sz="2800" dirty="0">
                <a:solidFill>
                  <a:srgbClr val="FFFF00"/>
                </a:solidFill>
              </a:rPr>
              <a:t> (ppb)	W (ppb)	</a:t>
            </a:r>
            <a:r>
              <a:rPr lang="en-US" sz="2800" dirty="0" err="1">
                <a:solidFill>
                  <a:srgbClr val="FFFF00"/>
                </a:solidFill>
              </a:rPr>
              <a:t>Hf</a:t>
            </a:r>
            <a:r>
              <a:rPr lang="en-US" sz="2800" dirty="0">
                <a:solidFill>
                  <a:srgbClr val="FFFF00"/>
                </a:solidFill>
              </a:rPr>
              <a:t>/W		</a:t>
            </a:r>
            <a:r>
              <a:rPr lang="en-US" sz="2800" dirty="0" smtClean="0">
                <a:solidFill>
                  <a:srgbClr val="FFFF00"/>
                </a:solidFill>
                <a:latin typeface="Symbol" pitchFamily="18" charset="2"/>
              </a:rPr>
              <a:t>m</a:t>
            </a:r>
            <a:r>
              <a:rPr lang="en-US" sz="2800" baseline="30000" dirty="0" smtClean="0">
                <a:solidFill>
                  <a:srgbClr val="FFFF00"/>
                </a:solidFill>
              </a:rPr>
              <a:t>182</a:t>
            </a:r>
            <a:r>
              <a:rPr lang="en-US" sz="2800" dirty="0" smtClean="0">
                <a:solidFill>
                  <a:srgbClr val="FFFF00"/>
                </a:solidFill>
              </a:rPr>
              <a:t>W</a:t>
            </a:r>
            <a:endParaRPr lang="en-US" sz="2800" dirty="0">
              <a:solidFill>
                <a:srgbClr val="FFFF00"/>
              </a:solidFill>
            </a:endParaRPr>
          </a:p>
          <a:p>
            <a:r>
              <a:rPr lang="en-US" sz="2800" dirty="0">
                <a:solidFill>
                  <a:srgbClr val="FFFF00"/>
                </a:solidFill>
              </a:rPr>
              <a:t>    Chondrites   200              180                1.2            </a:t>
            </a:r>
            <a:r>
              <a:rPr lang="en-US" sz="2800" dirty="0" smtClean="0">
                <a:solidFill>
                  <a:srgbClr val="FFFF00"/>
                </a:solidFill>
              </a:rPr>
              <a:t>-200</a:t>
            </a:r>
          </a:p>
          <a:p>
            <a:pPr algn="ctr"/>
            <a:r>
              <a:rPr lang="en-US" sz="2800" dirty="0" smtClean="0">
                <a:solidFill>
                  <a:srgbClr val="FFFF00"/>
                </a:solidFill>
              </a:rPr>
              <a:t>Mantle	280	 	 15		19		0</a:t>
            </a:r>
          </a:p>
          <a:p>
            <a:pPr algn="ctr"/>
            <a:r>
              <a:rPr lang="en-US" sz="2800" dirty="0" smtClean="0">
                <a:solidFill>
                  <a:srgbClr val="FFFF00"/>
                </a:solidFill>
              </a:rPr>
              <a:t>  Core</a:t>
            </a:r>
            <a:r>
              <a:rPr lang="en-US" sz="2800" dirty="0">
                <a:solidFill>
                  <a:srgbClr val="FFFF00"/>
                </a:solidFill>
              </a:rPr>
              <a:t>	                </a:t>
            </a:r>
            <a:r>
              <a:rPr lang="en-US" sz="2800" dirty="0" smtClean="0">
                <a:solidFill>
                  <a:srgbClr val="FFFF00"/>
                </a:solidFill>
              </a:rPr>
              <a:t> 0</a:t>
            </a:r>
            <a:r>
              <a:rPr lang="en-US" sz="2800" dirty="0">
                <a:solidFill>
                  <a:srgbClr val="FFFF00"/>
                </a:solidFill>
              </a:rPr>
              <a:t>		 </a:t>
            </a:r>
            <a:r>
              <a:rPr lang="en-US" sz="2800" dirty="0" smtClean="0">
                <a:solidFill>
                  <a:srgbClr val="FFFF00"/>
                </a:solidFill>
              </a:rPr>
              <a:t> 470</a:t>
            </a:r>
            <a:r>
              <a:rPr lang="en-US" sz="2800" dirty="0">
                <a:solidFill>
                  <a:srgbClr val="FFFF00"/>
                </a:solidFill>
              </a:rPr>
              <a:t>		    </a:t>
            </a:r>
            <a:r>
              <a:rPr lang="en-US" sz="2800" dirty="0" smtClean="0">
                <a:solidFill>
                  <a:srgbClr val="FFFF00"/>
                </a:solidFill>
              </a:rPr>
              <a:t> 0</a:t>
            </a:r>
            <a:r>
              <a:rPr lang="en-US" sz="2800" dirty="0">
                <a:solidFill>
                  <a:srgbClr val="FFFF00"/>
                </a:solidFill>
              </a:rPr>
              <a:t>		-</a:t>
            </a:r>
            <a:r>
              <a:rPr lang="en-US" sz="2800" dirty="0" smtClean="0">
                <a:solidFill>
                  <a:srgbClr val="FFFF00"/>
                </a:solidFill>
              </a:rPr>
              <a:t>220</a:t>
            </a:r>
            <a:endParaRPr lang="en-US" sz="2800" dirty="0">
              <a:solidFill>
                <a:srgbClr val="FFFF00"/>
              </a:solidFill>
            </a:endParaRPr>
          </a:p>
        </p:txBody>
      </p:sp>
      <p:sp>
        <p:nvSpPr>
          <p:cNvPr id="19459" name="Rectangle 4"/>
          <p:cNvSpPr>
            <a:spLocks noChangeArrowheads="1"/>
          </p:cNvSpPr>
          <p:nvPr/>
        </p:nvSpPr>
        <p:spPr bwMode="auto">
          <a:xfrm>
            <a:off x="609600" y="366425"/>
            <a:ext cx="800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42900" indent="-342900" algn="ctr"/>
            <a:r>
              <a:rPr lang="en-US" sz="3200" b="1" dirty="0" err="1">
                <a:solidFill>
                  <a:srgbClr val="FFFF00"/>
                </a:solidFill>
                <a:cs typeface="Times New Roman" pitchFamily="18" charset="0"/>
              </a:rPr>
              <a:t>Lithophile</a:t>
            </a:r>
            <a:r>
              <a:rPr lang="en-US" sz="3200" b="1" dirty="0">
                <a:solidFill>
                  <a:srgbClr val="FFFF00"/>
                </a:solidFill>
                <a:cs typeface="Times New Roman" pitchFamily="18" charset="0"/>
              </a:rPr>
              <a:t> (</a:t>
            </a:r>
            <a:r>
              <a:rPr lang="en-US" sz="3200" b="1" dirty="0" err="1">
                <a:solidFill>
                  <a:srgbClr val="FFFF00"/>
                </a:solidFill>
                <a:cs typeface="Times New Roman" pitchFamily="18" charset="0"/>
              </a:rPr>
              <a:t>Hf</a:t>
            </a:r>
            <a:r>
              <a:rPr lang="en-US" sz="3200" b="1" dirty="0">
                <a:solidFill>
                  <a:srgbClr val="FFFF00"/>
                </a:solidFill>
                <a:cs typeface="Times New Roman" pitchFamily="18" charset="0"/>
              </a:rPr>
              <a:t>) –</a:t>
            </a:r>
            <a:r>
              <a:rPr lang="en-US" sz="3200" b="1" dirty="0" err="1">
                <a:solidFill>
                  <a:srgbClr val="FFFF00"/>
                </a:solidFill>
                <a:cs typeface="Times New Roman" pitchFamily="18" charset="0"/>
              </a:rPr>
              <a:t>Siderophile</a:t>
            </a:r>
            <a:r>
              <a:rPr lang="en-US" sz="3200" b="1" dirty="0">
                <a:solidFill>
                  <a:srgbClr val="FFFF00"/>
                </a:solidFill>
                <a:cs typeface="Times New Roman" pitchFamily="18" charset="0"/>
              </a:rPr>
              <a:t> (W) System</a:t>
            </a:r>
            <a:endParaRPr lang="en-US" sz="3200" b="1" dirty="0">
              <a:solidFill>
                <a:srgbClr val="FFFF00"/>
              </a:solidFill>
            </a:endParaRPr>
          </a:p>
        </p:txBody>
      </p:sp>
      <p:sp>
        <p:nvSpPr>
          <p:cNvPr id="3" name="Rectangle 2"/>
          <p:cNvSpPr/>
          <p:nvPr/>
        </p:nvSpPr>
        <p:spPr>
          <a:xfrm>
            <a:off x="441568" y="5410200"/>
            <a:ext cx="8448137" cy="954107"/>
          </a:xfrm>
          <a:prstGeom prst="rect">
            <a:avLst/>
          </a:prstGeom>
        </p:spPr>
        <p:txBody>
          <a:bodyPr wrap="square">
            <a:spAutoFit/>
          </a:bodyPr>
          <a:lstStyle/>
          <a:p>
            <a:pPr algn="ctr"/>
            <a:r>
              <a:rPr lang="en-US" sz="2800" dirty="0" smtClean="0">
                <a:solidFill>
                  <a:srgbClr val="FFFF00"/>
                </a:solidFill>
                <a:latin typeface="Symbol" pitchFamily="18" charset="2"/>
              </a:rPr>
              <a:t>m</a:t>
            </a:r>
            <a:r>
              <a:rPr lang="en-US" sz="2800" baseline="30000" dirty="0" smtClean="0">
                <a:solidFill>
                  <a:srgbClr val="FFFF00"/>
                </a:solidFill>
              </a:rPr>
              <a:t>182</a:t>
            </a:r>
            <a:r>
              <a:rPr lang="en-US" sz="2800" dirty="0" smtClean="0">
                <a:solidFill>
                  <a:srgbClr val="FFFF00"/>
                </a:solidFill>
              </a:rPr>
              <a:t>W is the deviation in parts per million of </a:t>
            </a:r>
            <a:r>
              <a:rPr lang="en-US" sz="2800" baseline="30000" dirty="0" smtClean="0">
                <a:solidFill>
                  <a:srgbClr val="FFFF00"/>
                </a:solidFill>
              </a:rPr>
              <a:t>182</a:t>
            </a:r>
            <a:r>
              <a:rPr lang="en-US" sz="2800" dirty="0" smtClean="0">
                <a:solidFill>
                  <a:srgbClr val="FFFF00"/>
                </a:solidFill>
              </a:rPr>
              <a:t>W/</a:t>
            </a:r>
            <a:r>
              <a:rPr lang="en-US" sz="2800" baseline="30000" dirty="0" smtClean="0">
                <a:solidFill>
                  <a:srgbClr val="FFFF00"/>
                </a:solidFill>
              </a:rPr>
              <a:t>184</a:t>
            </a:r>
            <a:r>
              <a:rPr lang="en-US" sz="2800" dirty="0" smtClean="0">
                <a:solidFill>
                  <a:srgbClr val="FFFF00"/>
                </a:solidFill>
              </a:rPr>
              <a:t>W ratio from standards.</a:t>
            </a:r>
            <a:endParaRPr lang="en-US" sz="2800" dirty="0">
              <a:solidFill>
                <a:srgbClr val="FFFF00"/>
              </a:solidFill>
            </a:endParaRPr>
          </a:p>
        </p:txBody>
      </p:sp>
      <p:sp>
        <p:nvSpPr>
          <p:cNvPr id="2" name="Rectangle 1"/>
          <p:cNvSpPr/>
          <p:nvPr/>
        </p:nvSpPr>
        <p:spPr>
          <a:xfrm>
            <a:off x="2341536" y="1628596"/>
            <a:ext cx="4572000" cy="1077218"/>
          </a:xfrm>
          <a:prstGeom prst="rect">
            <a:avLst/>
          </a:prstGeom>
        </p:spPr>
        <p:txBody>
          <a:bodyPr>
            <a:spAutoFit/>
          </a:bodyPr>
          <a:lstStyle/>
          <a:p>
            <a:pPr algn="ctr" fontAlgn="base">
              <a:spcBef>
                <a:spcPct val="0"/>
              </a:spcBef>
              <a:spcAft>
                <a:spcPct val="0"/>
              </a:spcAft>
            </a:pPr>
            <a:r>
              <a:rPr lang="en-US" sz="3200" b="1" baseline="30000" dirty="0">
                <a:solidFill>
                  <a:srgbClr val="FFFF00"/>
                </a:solidFill>
              </a:rPr>
              <a:t>182</a:t>
            </a:r>
            <a:r>
              <a:rPr lang="en-US" sz="3200" b="1" dirty="0">
                <a:solidFill>
                  <a:srgbClr val="FFFF00"/>
                </a:solidFill>
              </a:rPr>
              <a:t>Hf </a:t>
            </a:r>
            <a:r>
              <a:rPr lang="en-US" sz="3200" b="1" dirty="0">
                <a:solidFill>
                  <a:srgbClr val="FFFF00"/>
                </a:solidFill>
                <a:sym typeface="Symbol" pitchFamily="18" charset="2"/>
              </a:rPr>
              <a:t></a:t>
            </a:r>
            <a:r>
              <a:rPr lang="en-US" sz="3200" b="1" dirty="0">
                <a:solidFill>
                  <a:srgbClr val="FFFF00"/>
                </a:solidFill>
              </a:rPr>
              <a:t> </a:t>
            </a:r>
            <a:r>
              <a:rPr lang="en-US" sz="3200" b="1" baseline="30000" dirty="0">
                <a:solidFill>
                  <a:srgbClr val="FFFF00"/>
                </a:solidFill>
              </a:rPr>
              <a:t>182</a:t>
            </a:r>
            <a:r>
              <a:rPr lang="en-US" sz="3200" b="1" dirty="0">
                <a:solidFill>
                  <a:srgbClr val="FFFF00"/>
                </a:solidFill>
              </a:rPr>
              <a:t>W </a:t>
            </a:r>
            <a:endParaRPr lang="en-US" sz="3200" b="1" dirty="0" smtClean="0">
              <a:solidFill>
                <a:srgbClr val="FFFF00"/>
              </a:solidFill>
            </a:endParaRPr>
          </a:p>
          <a:p>
            <a:pPr algn="ctr" fontAlgn="base">
              <a:spcBef>
                <a:spcPct val="0"/>
              </a:spcBef>
              <a:spcAft>
                <a:spcPct val="0"/>
              </a:spcAft>
            </a:pPr>
            <a:r>
              <a:rPr lang="en-US" sz="3200" b="1" dirty="0" smtClean="0">
                <a:solidFill>
                  <a:srgbClr val="FFFF00"/>
                </a:solidFill>
              </a:rPr>
              <a:t>t</a:t>
            </a:r>
            <a:r>
              <a:rPr lang="en-US" sz="3200" b="1" baseline="-25000" dirty="0">
                <a:solidFill>
                  <a:srgbClr val="FFFF00"/>
                </a:solidFill>
              </a:rPr>
              <a:t>½</a:t>
            </a:r>
            <a:r>
              <a:rPr lang="en-US" sz="3200" b="1" dirty="0">
                <a:solidFill>
                  <a:srgbClr val="FFFF00"/>
                </a:solidFill>
              </a:rPr>
              <a:t> = 8.9 x 10</a:t>
            </a:r>
            <a:r>
              <a:rPr lang="en-US" sz="3200" b="1" baseline="30000" dirty="0">
                <a:solidFill>
                  <a:srgbClr val="FFFF00"/>
                </a:solidFill>
              </a:rPr>
              <a:t>6</a:t>
            </a:r>
            <a:r>
              <a:rPr lang="en-US" sz="3200" b="1" dirty="0">
                <a:solidFill>
                  <a:srgbClr val="FFFF00"/>
                </a:solidFill>
              </a:rPr>
              <a:t> </a:t>
            </a:r>
            <a:r>
              <a:rPr lang="en-US" sz="3200" b="1" dirty="0" err="1">
                <a:solidFill>
                  <a:srgbClr val="FFFF00"/>
                </a:solidFill>
              </a:rPr>
              <a:t>yr</a:t>
            </a:r>
            <a:endParaRPr lang="en-US" sz="3200" b="1" dirty="0">
              <a:solidFill>
                <a:srgbClr val="FFFF00"/>
              </a:solidFill>
            </a:endParaRPr>
          </a:p>
        </p:txBody>
      </p:sp>
      <p:sp>
        <p:nvSpPr>
          <p:cNvPr id="4" name="Rectangle 3"/>
          <p:cNvSpPr/>
          <p:nvPr/>
        </p:nvSpPr>
        <p:spPr bwMode="auto">
          <a:xfrm>
            <a:off x="609600" y="3505200"/>
            <a:ext cx="8210550" cy="1905000"/>
          </a:xfrm>
          <a:prstGeom prst="rect">
            <a:avLst/>
          </a:prstGeom>
          <a:noFill/>
          <a:ln w="25400"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2"/>
              </a:solidFill>
              <a:effectLst/>
              <a:latin typeface="Times New Roman" pitchFamily="18" charset="0"/>
            </a:endParaRPr>
          </a:p>
        </p:txBody>
      </p:sp>
    </p:spTree>
    <p:extLst>
      <p:ext uri="{BB962C8B-B14F-4D97-AF65-F5344CB8AC3E}">
        <p14:creationId xmlns:p14="http://schemas.microsoft.com/office/powerpoint/2010/main" val="76798617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19966" y="1276292"/>
            <a:ext cx="460923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2800" b="1" dirty="0" smtClean="0">
                <a:solidFill>
                  <a:srgbClr val="FFFF00"/>
                </a:solidFill>
              </a:rPr>
              <a:t>Example 1:</a:t>
            </a:r>
          </a:p>
          <a:p>
            <a:endParaRPr lang="en-US" sz="2800" dirty="0">
              <a:solidFill>
                <a:srgbClr val="FFFF00"/>
              </a:solidFill>
            </a:endParaRPr>
          </a:p>
          <a:p>
            <a:r>
              <a:rPr lang="en-US" sz="2800" dirty="0" smtClean="0">
                <a:solidFill>
                  <a:srgbClr val="FFFF00"/>
                </a:solidFill>
              </a:rPr>
              <a:t>Willbold </a:t>
            </a:r>
            <a:r>
              <a:rPr lang="en-US" sz="2800" dirty="0">
                <a:solidFill>
                  <a:srgbClr val="FFFF00"/>
                </a:solidFill>
              </a:rPr>
              <a:t>et al. (2011) reported ~13 ppm </a:t>
            </a:r>
            <a:r>
              <a:rPr lang="en-US" sz="2800" i="1" dirty="0">
                <a:solidFill>
                  <a:srgbClr val="FFFF00"/>
                </a:solidFill>
              </a:rPr>
              <a:t>positive</a:t>
            </a:r>
            <a:r>
              <a:rPr lang="en-US" sz="2800" dirty="0">
                <a:solidFill>
                  <a:srgbClr val="FFFF00"/>
                </a:solidFill>
              </a:rPr>
              <a:t> </a:t>
            </a:r>
            <a:r>
              <a:rPr lang="en-US" sz="2800" baseline="30000" dirty="0">
                <a:solidFill>
                  <a:srgbClr val="FFFF00"/>
                </a:solidFill>
              </a:rPr>
              <a:t>182</a:t>
            </a:r>
            <a:r>
              <a:rPr lang="en-US" sz="2800" dirty="0">
                <a:solidFill>
                  <a:srgbClr val="FFFF00"/>
                </a:solidFill>
              </a:rPr>
              <a:t>W anomalies in </a:t>
            </a:r>
            <a:r>
              <a:rPr lang="en-US" sz="2800" dirty="0" smtClean="0">
                <a:solidFill>
                  <a:srgbClr val="FFFF00"/>
                </a:solidFill>
              </a:rPr>
              <a:t>~3.8 </a:t>
            </a:r>
            <a:r>
              <a:rPr lang="en-US" sz="2800" dirty="0">
                <a:solidFill>
                  <a:srgbClr val="FFFF00"/>
                </a:solidFill>
              </a:rPr>
              <a:t>Ga </a:t>
            </a:r>
            <a:r>
              <a:rPr lang="en-US" sz="2800" dirty="0" err="1" smtClean="0">
                <a:solidFill>
                  <a:srgbClr val="FFFF00"/>
                </a:solidFill>
              </a:rPr>
              <a:t>supracrustal</a:t>
            </a:r>
            <a:r>
              <a:rPr lang="en-US" sz="2800" dirty="0" smtClean="0">
                <a:solidFill>
                  <a:srgbClr val="FFFF00"/>
                </a:solidFill>
              </a:rPr>
              <a:t> </a:t>
            </a:r>
            <a:r>
              <a:rPr lang="en-US" sz="2800" dirty="0">
                <a:solidFill>
                  <a:srgbClr val="FFFF00"/>
                </a:solidFill>
              </a:rPr>
              <a:t>rocks from </a:t>
            </a:r>
            <a:r>
              <a:rPr lang="en-US" sz="2800" dirty="0" err="1">
                <a:solidFill>
                  <a:srgbClr val="FFFF00"/>
                </a:solidFill>
              </a:rPr>
              <a:t>Isua</a:t>
            </a:r>
            <a:r>
              <a:rPr lang="en-US" sz="2800" dirty="0">
                <a:solidFill>
                  <a:srgbClr val="FFFF00"/>
                </a:solidFill>
              </a:rPr>
              <a:t>, </a:t>
            </a:r>
            <a:r>
              <a:rPr lang="en-US" sz="2800" dirty="0" smtClean="0">
                <a:solidFill>
                  <a:srgbClr val="FFFF00"/>
                </a:solidFill>
              </a:rPr>
              <a:t>Greenland (which also show variable </a:t>
            </a:r>
            <a:r>
              <a:rPr lang="en-US" sz="2800" baseline="30000" dirty="0" smtClean="0">
                <a:solidFill>
                  <a:srgbClr val="FFFF00"/>
                </a:solidFill>
              </a:rPr>
              <a:t>142</a:t>
            </a:r>
            <a:r>
              <a:rPr lang="en-US" sz="2800" dirty="0" smtClean="0">
                <a:solidFill>
                  <a:srgbClr val="FFFF00"/>
                </a:solidFill>
              </a:rPr>
              <a:t>Nd enrichments).</a:t>
            </a:r>
          </a:p>
          <a:p>
            <a:endParaRPr lang="en-US" sz="2800" dirty="0">
              <a:solidFill>
                <a:srgbClr val="FFFF00"/>
              </a:solidFill>
            </a:endParaRPr>
          </a:p>
        </p:txBody>
      </p:sp>
      <p:pic>
        <p:nvPicPr>
          <p:cNvPr id="6" name="Picture 10" descr="Willbold data"/>
          <p:cNvPicPr>
            <a:picLocks noChangeAspect="1" noChangeArrowheads="1"/>
          </p:cNvPicPr>
          <p:nvPr/>
        </p:nvPicPr>
        <p:blipFill>
          <a:blip r:embed="rId2">
            <a:extLst>
              <a:ext uri="{28A0092B-C50C-407E-A947-70E740481C1C}">
                <a14:useLocalDpi xmlns:a14="http://schemas.microsoft.com/office/drawing/2010/main" val="0"/>
              </a:ext>
            </a:extLst>
          </a:blip>
          <a:srcRect t="5202" r="14018" b="-2081"/>
          <a:stretch>
            <a:fillRect/>
          </a:stretch>
        </p:blipFill>
        <p:spPr bwMode="auto">
          <a:xfrm>
            <a:off x="5181600" y="485775"/>
            <a:ext cx="3589338" cy="5943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46012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381000" y="219692"/>
            <a:ext cx="8305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2800" dirty="0" err="1">
                <a:solidFill>
                  <a:srgbClr val="FFFF00"/>
                </a:solidFill>
              </a:rPr>
              <a:t>Willbold</a:t>
            </a:r>
            <a:r>
              <a:rPr lang="en-US" sz="2800" dirty="0">
                <a:solidFill>
                  <a:srgbClr val="FFFF00"/>
                </a:solidFill>
              </a:rPr>
              <a:t> et al. concluded that the </a:t>
            </a:r>
            <a:r>
              <a:rPr lang="en-US" sz="2800" dirty="0" err="1">
                <a:solidFill>
                  <a:srgbClr val="FFFF00"/>
                </a:solidFill>
              </a:rPr>
              <a:t>Isua</a:t>
            </a:r>
            <a:r>
              <a:rPr lang="en-US" sz="2800" dirty="0">
                <a:solidFill>
                  <a:srgbClr val="FFFF00"/>
                </a:solidFill>
              </a:rPr>
              <a:t> rocks were derived from mantle that formed prior to, and remained isolated from late accretion. </a:t>
            </a:r>
          </a:p>
          <a:p>
            <a:pPr marL="457200" indent="-457200">
              <a:buFont typeface="Wingdings" pitchFamily="2" charset="2"/>
              <a:buChar char="Ø"/>
            </a:pPr>
            <a:endParaRPr lang="en-US" sz="2800" dirty="0">
              <a:solidFill>
                <a:srgbClr val="FFFF00"/>
              </a:solidFill>
            </a:endParaRPr>
          </a:p>
          <a:p>
            <a:r>
              <a:rPr lang="en-US" sz="2800" dirty="0">
                <a:solidFill>
                  <a:srgbClr val="FFFF00"/>
                </a:solidFill>
              </a:rPr>
              <a:t>They speculated that most HSE and </a:t>
            </a:r>
            <a:r>
              <a:rPr lang="en-US" sz="2800" dirty="0" smtClean="0">
                <a:solidFill>
                  <a:srgbClr val="FFFF00"/>
                </a:solidFill>
              </a:rPr>
              <a:t>a modest proportion of </a:t>
            </a:r>
            <a:r>
              <a:rPr lang="en-US" sz="2800" dirty="0">
                <a:solidFill>
                  <a:srgbClr val="FFFF00"/>
                </a:solidFill>
              </a:rPr>
              <a:t>the MSE (including W) were added to the mantle </a:t>
            </a:r>
            <a:r>
              <a:rPr lang="en-US" sz="2800" i="1" dirty="0">
                <a:solidFill>
                  <a:srgbClr val="FFFF00"/>
                </a:solidFill>
              </a:rPr>
              <a:t>after</a:t>
            </a:r>
            <a:r>
              <a:rPr lang="en-US" sz="2800" dirty="0">
                <a:solidFill>
                  <a:srgbClr val="FFFF00"/>
                </a:solidFill>
              </a:rPr>
              <a:t> the mantle </a:t>
            </a:r>
            <a:r>
              <a:rPr lang="en-US" sz="2800" dirty="0" smtClean="0">
                <a:solidFill>
                  <a:srgbClr val="FFFF00"/>
                </a:solidFill>
              </a:rPr>
              <a:t>precursors to the </a:t>
            </a:r>
            <a:r>
              <a:rPr lang="en-US" sz="2800" dirty="0" err="1">
                <a:solidFill>
                  <a:srgbClr val="FFFF00"/>
                </a:solidFill>
              </a:rPr>
              <a:t>Isua</a:t>
            </a:r>
            <a:r>
              <a:rPr lang="en-US" sz="2800" dirty="0">
                <a:solidFill>
                  <a:srgbClr val="FFFF00"/>
                </a:solidFill>
              </a:rPr>
              <a:t> </a:t>
            </a:r>
            <a:r>
              <a:rPr lang="en-US" sz="2800" dirty="0" err="1">
                <a:solidFill>
                  <a:srgbClr val="FFFF00"/>
                </a:solidFill>
              </a:rPr>
              <a:t>lithologies</a:t>
            </a:r>
            <a:r>
              <a:rPr lang="en-US" sz="2800" dirty="0">
                <a:solidFill>
                  <a:srgbClr val="FFFF00"/>
                </a:solidFill>
              </a:rPr>
              <a:t> formed.</a:t>
            </a:r>
          </a:p>
          <a:p>
            <a:pPr marL="457200" indent="-457200">
              <a:buFont typeface="Wingdings" pitchFamily="2" charset="2"/>
              <a:buChar char="Ø"/>
            </a:pPr>
            <a:endParaRPr lang="en-US" sz="2800" dirty="0">
              <a:solidFill>
                <a:srgbClr val="FFFF00"/>
              </a:solidFill>
            </a:endParaRPr>
          </a:p>
        </p:txBody>
      </p:sp>
      <p:pic>
        <p:nvPicPr>
          <p:cNvPr id="64514" name="Picture 2" descr="Map of the Earth's man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9" y="3810000"/>
            <a:ext cx="4534215"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5490956" y="3852553"/>
            <a:ext cx="1329258" cy="22860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2"/>
              </a:solidFill>
              <a:effectLst/>
              <a:latin typeface="Times New Roman" pitchFamily="18" charset="0"/>
            </a:endParaRPr>
          </a:p>
        </p:txBody>
      </p:sp>
      <p:sp>
        <p:nvSpPr>
          <p:cNvPr id="4" name="Rectangle 3"/>
          <p:cNvSpPr/>
          <p:nvPr/>
        </p:nvSpPr>
        <p:spPr>
          <a:xfrm>
            <a:off x="533400" y="4541861"/>
            <a:ext cx="1482137" cy="646331"/>
          </a:xfrm>
          <a:prstGeom prst="rect">
            <a:avLst/>
          </a:prstGeom>
        </p:spPr>
        <p:txBody>
          <a:bodyPr wrap="none">
            <a:spAutoFit/>
          </a:bodyPr>
          <a:lstStyle/>
          <a:p>
            <a:r>
              <a:rPr lang="en-US" dirty="0" smtClean="0"/>
              <a:t>HSE-free</a:t>
            </a:r>
          </a:p>
          <a:p>
            <a:r>
              <a:rPr lang="en-US" baseline="30000" dirty="0" smtClean="0"/>
              <a:t>182</a:t>
            </a:r>
            <a:r>
              <a:rPr lang="en-US" dirty="0" smtClean="0"/>
              <a:t>W enriched</a:t>
            </a:r>
            <a:endParaRPr lang="en-US" dirty="0"/>
          </a:p>
        </p:txBody>
      </p:sp>
      <p:sp>
        <p:nvSpPr>
          <p:cNvPr id="7" name="Rectangle 6"/>
          <p:cNvSpPr/>
          <p:nvPr/>
        </p:nvSpPr>
        <p:spPr>
          <a:xfrm>
            <a:off x="7467600" y="5172074"/>
            <a:ext cx="1469313" cy="646331"/>
          </a:xfrm>
          <a:prstGeom prst="rect">
            <a:avLst/>
          </a:prstGeom>
        </p:spPr>
        <p:txBody>
          <a:bodyPr wrap="none">
            <a:spAutoFit/>
          </a:bodyPr>
          <a:lstStyle/>
          <a:p>
            <a:r>
              <a:rPr lang="en-US" dirty="0" smtClean="0"/>
              <a:t>HSE-rich</a:t>
            </a:r>
          </a:p>
          <a:p>
            <a:r>
              <a:rPr lang="en-US" baseline="30000" dirty="0" smtClean="0"/>
              <a:t>182</a:t>
            </a:r>
            <a:r>
              <a:rPr lang="en-US" dirty="0" smtClean="0"/>
              <a:t>W depleted</a:t>
            </a:r>
            <a:endParaRPr lang="en-US" dirty="0"/>
          </a:p>
        </p:txBody>
      </p:sp>
      <p:cxnSp>
        <p:nvCxnSpPr>
          <p:cNvPr id="5" name="Straight Arrow Connector 4"/>
          <p:cNvCxnSpPr/>
          <p:nvPr/>
        </p:nvCxnSpPr>
        <p:spPr bwMode="auto">
          <a:xfrm>
            <a:off x="1447800" y="5188192"/>
            <a:ext cx="1863136" cy="145808"/>
          </a:xfrm>
          <a:prstGeom prst="straightConnector1">
            <a:avLst/>
          </a:prstGeom>
          <a:noFill/>
          <a:ln w="57150"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flipH="1">
            <a:off x="5203879" y="5342839"/>
            <a:ext cx="2187521" cy="0"/>
          </a:xfrm>
          <a:prstGeom prst="straightConnector1">
            <a:avLst/>
          </a:prstGeom>
          <a:noFill/>
          <a:ln w="57150" cap="flat" cmpd="sng" algn="ctr">
            <a:solidFill>
              <a:srgbClr val="FF0000"/>
            </a:solidFill>
            <a:prstDash val="solid"/>
            <a:round/>
            <a:headEnd type="none" w="med" len="med"/>
            <a:tailEnd type="arrow"/>
          </a:ln>
          <a:effectLst/>
        </p:spPr>
      </p:cxnSp>
      <p:pic>
        <p:nvPicPr>
          <p:cNvPr id="10" name="Picture 1" descr="http://www.desktopnexus.com/dl/inline/173291/1280x1024/ending-of-earth.jpg?nocache=2015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3724" y="3810000"/>
            <a:ext cx="1318783" cy="10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06394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Willbold data"/>
          <p:cNvPicPr>
            <a:picLocks noChangeAspect="1" noChangeArrowheads="1"/>
          </p:cNvPicPr>
          <p:nvPr/>
        </p:nvPicPr>
        <p:blipFill>
          <a:blip r:embed="rId2">
            <a:extLst>
              <a:ext uri="{28A0092B-C50C-407E-A947-70E740481C1C}">
                <a14:useLocalDpi xmlns:a14="http://schemas.microsoft.com/office/drawing/2010/main" val="0"/>
              </a:ext>
            </a:extLst>
          </a:blip>
          <a:srcRect t="5202" r="14018" b="-2081"/>
          <a:stretch>
            <a:fillRect/>
          </a:stretch>
        </p:blipFill>
        <p:spPr bwMode="auto">
          <a:xfrm>
            <a:off x="5353050" y="609600"/>
            <a:ext cx="3589338" cy="5943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ChangeArrowheads="1"/>
          </p:cNvSpPr>
          <p:nvPr/>
        </p:nvSpPr>
        <p:spPr bwMode="auto">
          <a:xfrm>
            <a:off x="400050" y="270066"/>
            <a:ext cx="49530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2800" dirty="0" err="1" smtClean="0">
                <a:solidFill>
                  <a:srgbClr val="FFFF00"/>
                </a:solidFill>
              </a:rPr>
              <a:t>Isua</a:t>
            </a:r>
            <a:r>
              <a:rPr lang="en-US" sz="2800" dirty="0" smtClean="0">
                <a:solidFill>
                  <a:srgbClr val="FFFF00"/>
                </a:solidFill>
              </a:rPr>
              <a:t> results are </a:t>
            </a:r>
            <a:r>
              <a:rPr lang="en-US" sz="2800" dirty="0">
                <a:solidFill>
                  <a:srgbClr val="FFFF00"/>
                </a:solidFill>
              </a:rPr>
              <a:t>consistent with mass balance arguments that late accretion of </a:t>
            </a:r>
            <a:r>
              <a:rPr lang="en-US" sz="2800" dirty="0" smtClean="0">
                <a:solidFill>
                  <a:srgbClr val="FFFF00"/>
                </a:solidFill>
              </a:rPr>
              <a:t>0.5 wt.% of chondritic </a:t>
            </a:r>
            <a:r>
              <a:rPr lang="en-US" sz="2800" dirty="0">
                <a:solidFill>
                  <a:srgbClr val="FFFF00"/>
                </a:solidFill>
              </a:rPr>
              <a:t>material to Earth’s mantle would lower the </a:t>
            </a:r>
            <a:r>
              <a:rPr lang="en-US" sz="2800" baseline="30000" dirty="0">
                <a:solidFill>
                  <a:srgbClr val="FFFF00"/>
                </a:solidFill>
              </a:rPr>
              <a:t>182</a:t>
            </a:r>
            <a:r>
              <a:rPr lang="en-US" sz="2800" dirty="0">
                <a:solidFill>
                  <a:srgbClr val="FFFF00"/>
                </a:solidFill>
              </a:rPr>
              <a:t>W/</a:t>
            </a:r>
            <a:r>
              <a:rPr lang="en-US" sz="2800" baseline="30000" dirty="0">
                <a:solidFill>
                  <a:srgbClr val="FFFF00"/>
                </a:solidFill>
              </a:rPr>
              <a:t>184</a:t>
            </a:r>
            <a:r>
              <a:rPr lang="en-US" sz="2800" dirty="0">
                <a:solidFill>
                  <a:srgbClr val="FFFF00"/>
                </a:solidFill>
              </a:rPr>
              <a:t>W of the mantle by 10 to </a:t>
            </a:r>
            <a:r>
              <a:rPr lang="en-US" sz="2800" dirty="0" smtClean="0">
                <a:solidFill>
                  <a:srgbClr val="FFFF00"/>
                </a:solidFill>
              </a:rPr>
              <a:t>40 </a:t>
            </a:r>
            <a:r>
              <a:rPr lang="en-US" sz="2800" dirty="0">
                <a:solidFill>
                  <a:srgbClr val="FFFF00"/>
                </a:solidFill>
              </a:rPr>
              <a:t>ppm</a:t>
            </a:r>
            <a:r>
              <a:rPr lang="en-US" sz="2800" dirty="0" smtClean="0">
                <a:solidFill>
                  <a:srgbClr val="FFFF00"/>
                </a:solidFill>
              </a:rPr>
              <a:t>.</a:t>
            </a:r>
          </a:p>
          <a:p>
            <a:endParaRPr lang="en-US" sz="2800" dirty="0">
              <a:solidFill>
                <a:srgbClr val="FFFF00"/>
              </a:solidFill>
            </a:endParaRPr>
          </a:p>
          <a:p>
            <a:endParaRPr lang="en-US" sz="3200" dirty="0">
              <a:solidFill>
                <a:srgbClr val="FFFF00"/>
              </a:solidFill>
            </a:endParaRPr>
          </a:p>
        </p:txBody>
      </p:sp>
      <p:cxnSp>
        <p:nvCxnSpPr>
          <p:cNvPr id="7" name="Straight Arrow Connector 6"/>
          <p:cNvCxnSpPr/>
          <p:nvPr/>
        </p:nvCxnSpPr>
        <p:spPr bwMode="auto">
          <a:xfrm flipH="1">
            <a:off x="6248401" y="2792902"/>
            <a:ext cx="1981199" cy="0"/>
          </a:xfrm>
          <a:prstGeom prst="straightConnector1">
            <a:avLst/>
          </a:prstGeom>
          <a:noFill/>
          <a:ln w="38100" cap="flat" cmpd="sng" algn="ctr">
            <a:solidFill>
              <a:srgbClr val="FF0000"/>
            </a:solidFill>
            <a:prstDash val="solid"/>
            <a:round/>
            <a:headEnd type="none" w="med" len="med"/>
            <a:tailEnd type="arrow"/>
          </a:ln>
          <a:effectLst/>
        </p:spPr>
      </p:cxnSp>
      <p:cxnSp>
        <p:nvCxnSpPr>
          <p:cNvPr id="11" name="Straight Connector 10"/>
          <p:cNvCxnSpPr/>
          <p:nvPr/>
        </p:nvCxnSpPr>
        <p:spPr bwMode="auto">
          <a:xfrm>
            <a:off x="8232917" y="2655828"/>
            <a:ext cx="0" cy="274148"/>
          </a:xfrm>
          <a:prstGeom prst="line">
            <a:avLst/>
          </a:prstGeom>
          <a:noFill/>
          <a:ln w="28575" cap="flat" cmpd="sng" algn="ctr">
            <a:solidFill>
              <a:srgbClr val="FF0000"/>
            </a:solidFill>
            <a:prstDash val="solid"/>
            <a:round/>
            <a:headEnd type="none" w="med" len="med"/>
            <a:tailEnd type="none" w="med" len="med"/>
          </a:ln>
          <a:effectLst/>
        </p:spPr>
      </p:cxnSp>
      <p:sp>
        <p:nvSpPr>
          <p:cNvPr id="18" name="Rectangle 17"/>
          <p:cNvSpPr/>
          <p:nvPr/>
        </p:nvSpPr>
        <p:spPr>
          <a:xfrm>
            <a:off x="419100" y="3581400"/>
            <a:ext cx="4933950" cy="3108543"/>
          </a:xfrm>
          <a:prstGeom prst="rect">
            <a:avLst/>
          </a:prstGeom>
        </p:spPr>
        <p:txBody>
          <a:bodyPr wrap="square">
            <a:spAutoFit/>
          </a:bodyPr>
          <a:lstStyle/>
          <a:p>
            <a:r>
              <a:rPr lang="en-US" sz="2800" dirty="0">
                <a:solidFill>
                  <a:srgbClr val="FFFF00"/>
                </a:solidFill>
              </a:rPr>
              <a:t>If </a:t>
            </a:r>
            <a:r>
              <a:rPr lang="en-US" sz="2800" dirty="0" smtClean="0">
                <a:solidFill>
                  <a:srgbClr val="FFFF00"/>
                </a:solidFill>
              </a:rPr>
              <a:t>correct</a:t>
            </a:r>
            <a:r>
              <a:rPr lang="en-US" sz="2800" dirty="0">
                <a:solidFill>
                  <a:srgbClr val="FFFF00"/>
                </a:solidFill>
              </a:rPr>
              <a:t>, </a:t>
            </a:r>
            <a:r>
              <a:rPr lang="en-US" sz="2800" dirty="0" smtClean="0">
                <a:solidFill>
                  <a:srgbClr val="FFFF00"/>
                </a:solidFill>
              </a:rPr>
              <a:t>this </a:t>
            </a:r>
            <a:r>
              <a:rPr lang="en-US" sz="2800" dirty="0">
                <a:solidFill>
                  <a:srgbClr val="FFFF00"/>
                </a:solidFill>
              </a:rPr>
              <a:t>means a siderophile </a:t>
            </a:r>
            <a:r>
              <a:rPr lang="en-US" sz="2800" dirty="0" smtClean="0">
                <a:solidFill>
                  <a:srgbClr val="FFFF00"/>
                </a:solidFill>
              </a:rPr>
              <a:t>element poor (but </a:t>
            </a:r>
            <a:r>
              <a:rPr lang="en-US" sz="2800" baseline="30000" dirty="0">
                <a:solidFill>
                  <a:srgbClr val="FFFF00"/>
                </a:solidFill>
              </a:rPr>
              <a:t>182</a:t>
            </a:r>
            <a:r>
              <a:rPr lang="en-US" sz="2800" dirty="0">
                <a:solidFill>
                  <a:srgbClr val="FFFF00"/>
                </a:solidFill>
              </a:rPr>
              <a:t>W </a:t>
            </a:r>
            <a:r>
              <a:rPr lang="en-US" sz="2800" dirty="0" smtClean="0">
                <a:solidFill>
                  <a:srgbClr val="FFFF00"/>
                </a:solidFill>
              </a:rPr>
              <a:t>rich) </a:t>
            </a:r>
            <a:r>
              <a:rPr lang="en-US" sz="2800" dirty="0">
                <a:solidFill>
                  <a:srgbClr val="FFFF00"/>
                </a:solidFill>
              </a:rPr>
              <a:t>domain </a:t>
            </a:r>
            <a:r>
              <a:rPr lang="en-US" sz="2800" dirty="0" smtClean="0">
                <a:solidFill>
                  <a:srgbClr val="FFFF00"/>
                </a:solidFill>
              </a:rPr>
              <a:t>formed within the </a:t>
            </a:r>
            <a:r>
              <a:rPr lang="en-US" sz="2800" dirty="0">
                <a:solidFill>
                  <a:srgbClr val="FFFF00"/>
                </a:solidFill>
              </a:rPr>
              <a:t>Hadean mantle survived 10’s to 100’s of Myr until the </a:t>
            </a:r>
            <a:r>
              <a:rPr lang="en-US" sz="2800" dirty="0" err="1">
                <a:solidFill>
                  <a:srgbClr val="FFFF00"/>
                </a:solidFill>
              </a:rPr>
              <a:t>Isua</a:t>
            </a:r>
            <a:r>
              <a:rPr lang="en-US" sz="2800" dirty="0">
                <a:solidFill>
                  <a:srgbClr val="FFFF00"/>
                </a:solidFill>
              </a:rPr>
              <a:t> rocks </a:t>
            </a:r>
            <a:r>
              <a:rPr lang="en-US" sz="2800" dirty="0" smtClean="0">
                <a:solidFill>
                  <a:srgbClr val="FFFF00"/>
                </a:solidFill>
              </a:rPr>
              <a:t>formed during the Archean. </a:t>
            </a:r>
            <a:endParaRPr lang="en-US" sz="2800" dirty="0">
              <a:solidFill>
                <a:srgbClr val="FFFF00"/>
              </a:solidFill>
            </a:endParaRPr>
          </a:p>
        </p:txBody>
      </p:sp>
      <p:pic>
        <p:nvPicPr>
          <p:cNvPr id="10" name="Picture 4" descr="http://d1jqu7g1y74ds1.cloudfront.net/wp-content/uploads/2009/10/globe_west_2048.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1808" y="2558501"/>
            <a:ext cx="487852" cy="48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181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111E-6 -4.81481E-6 L -0.19653 0.00255 " pathEditMode="relative" rAng="0" ptsTypes="AA">
                                      <p:cBhvr>
                                        <p:cTn id="6" dur="2000" fill="hold"/>
                                        <p:tgtEl>
                                          <p:spTgt spid="10"/>
                                        </p:tgtEl>
                                        <p:attrNameLst>
                                          <p:attrName>ppt_x</p:attrName>
                                          <p:attrName>ppt_y</p:attrName>
                                        </p:attrNameLst>
                                      </p:cBhvr>
                                      <p:rCtr x="-9826" y="116"/>
                                    </p:animMotion>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 calcmode="lin" valueType="num">
                                      <p:cBhvr>
                                        <p:cTn id="13" dur="1000" fill="hold"/>
                                        <p:tgtEl>
                                          <p:spTgt spid="18"/>
                                        </p:tgtEl>
                                        <p:attrNameLst>
                                          <p:attrName>style.rotation</p:attrName>
                                        </p:attrNameLst>
                                      </p:cBhvr>
                                      <p:tavLst>
                                        <p:tav tm="0">
                                          <p:val>
                                            <p:fltVal val="90"/>
                                          </p:val>
                                        </p:tav>
                                        <p:tav tm="100000">
                                          <p:val>
                                            <p:fltVal val="0"/>
                                          </p:val>
                                        </p:tav>
                                      </p:tavLst>
                                    </p:anim>
                                    <p:animEffect transition="in" filter="fade">
                                      <p:cBhvr>
                                        <p:cTn id="1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ChangeArrowheads="1"/>
          </p:cNvSpPr>
          <p:nvPr/>
        </p:nvSpPr>
        <p:spPr bwMode="auto">
          <a:xfrm>
            <a:off x="1600200" y="2405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61444" name="Rectangle 4"/>
          <p:cNvSpPr>
            <a:spLocks noChangeArrowheads="1"/>
          </p:cNvSpPr>
          <p:nvPr/>
        </p:nvSpPr>
        <p:spPr bwMode="auto">
          <a:xfrm>
            <a:off x="1604963" y="1066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61445" name="Rectangle 10"/>
          <p:cNvSpPr>
            <a:spLocks noChangeArrowheads="1"/>
          </p:cNvSpPr>
          <p:nvPr/>
        </p:nvSpPr>
        <p:spPr bwMode="auto">
          <a:xfrm>
            <a:off x="420584" y="4038600"/>
            <a:ext cx="838233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rIns="0"/>
          <a:lstStyle/>
          <a:p>
            <a:r>
              <a:rPr lang="en-US" sz="2800" b="0" dirty="0" smtClean="0">
                <a:solidFill>
                  <a:srgbClr val="FFFF00"/>
                </a:solidFill>
              </a:rPr>
              <a:t>Touboul et al. (2012) reported </a:t>
            </a:r>
            <a:r>
              <a:rPr lang="en-US" sz="2800" b="0" baseline="30000" dirty="0" smtClean="0">
                <a:solidFill>
                  <a:srgbClr val="FFFF00"/>
                </a:solidFill>
              </a:rPr>
              <a:t>182</a:t>
            </a:r>
            <a:r>
              <a:rPr lang="en-US" sz="2800" b="0" dirty="0" smtClean="0">
                <a:solidFill>
                  <a:srgbClr val="FFFF00"/>
                </a:solidFill>
              </a:rPr>
              <a:t>W data for some </a:t>
            </a:r>
            <a:r>
              <a:rPr lang="en-US" sz="2800" b="0" u="sng" dirty="0" smtClean="0">
                <a:solidFill>
                  <a:srgbClr val="FFFF00"/>
                </a:solidFill>
              </a:rPr>
              <a:t>2.8</a:t>
            </a:r>
            <a:r>
              <a:rPr lang="en-US" sz="2800" b="0" dirty="0" smtClean="0">
                <a:solidFill>
                  <a:srgbClr val="FFFF00"/>
                </a:solidFill>
              </a:rPr>
              <a:t> Ga</a:t>
            </a:r>
            <a:r>
              <a:rPr lang="en-US" sz="2800" b="0" u="sng" dirty="0" smtClean="0">
                <a:solidFill>
                  <a:srgbClr val="FFFF00"/>
                </a:solidFill>
              </a:rPr>
              <a:t> </a:t>
            </a:r>
            <a:r>
              <a:rPr lang="en-US" sz="2800" b="0" dirty="0" smtClean="0">
                <a:solidFill>
                  <a:srgbClr val="FFFF00"/>
                </a:solidFill>
              </a:rPr>
              <a:t>komatiites from </a:t>
            </a:r>
            <a:r>
              <a:rPr lang="en-US" sz="2800" b="0" dirty="0" err="1" smtClean="0">
                <a:solidFill>
                  <a:srgbClr val="FFFF00"/>
                </a:solidFill>
              </a:rPr>
              <a:t>Kostomuksha</a:t>
            </a:r>
            <a:r>
              <a:rPr lang="en-US" sz="2800" b="0" dirty="0" smtClean="0">
                <a:solidFill>
                  <a:srgbClr val="FFFF00"/>
                </a:solidFill>
              </a:rPr>
              <a:t>, Russia.</a:t>
            </a:r>
          </a:p>
          <a:p>
            <a:endParaRPr lang="en-US" sz="2800" dirty="0">
              <a:solidFill>
                <a:srgbClr val="FFFF00"/>
              </a:solidFill>
            </a:endParaRPr>
          </a:p>
          <a:p>
            <a:r>
              <a:rPr lang="en-US" sz="2800" dirty="0" smtClean="0">
                <a:solidFill>
                  <a:srgbClr val="FFFF00"/>
                </a:solidFill>
              </a:rPr>
              <a:t>The komatiites are high </a:t>
            </a:r>
            <a:r>
              <a:rPr lang="en-US" sz="2800" dirty="0" err="1" smtClean="0">
                <a:solidFill>
                  <a:srgbClr val="FFFF00"/>
                </a:solidFill>
              </a:rPr>
              <a:t>MgO</a:t>
            </a:r>
            <a:r>
              <a:rPr lang="en-US" sz="2800" dirty="0" smtClean="0">
                <a:solidFill>
                  <a:srgbClr val="FFFF00"/>
                </a:solidFill>
              </a:rPr>
              <a:t> rocks that were likely produced by large extents of melting of a sizeable, deep mantle domain. </a:t>
            </a:r>
            <a:endParaRPr lang="en-US" sz="2800" b="0" dirty="0" smtClean="0">
              <a:solidFill>
                <a:srgbClr val="FFFF00"/>
              </a:solidFill>
            </a:endParaRPr>
          </a:p>
          <a:p>
            <a:endParaRPr lang="en-US" sz="2800" dirty="0">
              <a:solidFill>
                <a:srgbClr val="FFFF00"/>
              </a:solidFill>
            </a:endParaRPr>
          </a:p>
          <a:p>
            <a:endParaRPr lang="en-US" sz="2800" dirty="0">
              <a:solidFill>
                <a:srgbClr val="FFFF00"/>
              </a:solidFill>
            </a:endParaRPr>
          </a:p>
          <a:p>
            <a:endParaRPr lang="en-US" sz="2800" b="0" dirty="0">
              <a:solidFill>
                <a:srgbClr val="FFFF00"/>
              </a:solidFill>
            </a:endParaRPr>
          </a:p>
          <a:p>
            <a:endParaRPr lang="en-US" sz="2800" dirty="0">
              <a:solidFill>
                <a:srgbClr val="FFFF00"/>
              </a:solidFill>
            </a:endParaRPr>
          </a:p>
          <a:p>
            <a:endParaRPr lang="en-US" sz="3000" b="0" dirty="0">
              <a:solidFill>
                <a:srgbClr val="FFFF00"/>
              </a:solidFill>
            </a:endParaRPr>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60169"/>
            <a:ext cx="52593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5800" y="882134"/>
            <a:ext cx="2064989" cy="584775"/>
          </a:xfrm>
          <a:prstGeom prst="rect">
            <a:avLst/>
          </a:prstGeom>
        </p:spPr>
        <p:txBody>
          <a:bodyPr wrap="none">
            <a:spAutoFit/>
          </a:bodyPr>
          <a:lstStyle/>
          <a:p>
            <a:r>
              <a:rPr lang="en-US" sz="3200" dirty="0" smtClean="0">
                <a:solidFill>
                  <a:srgbClr val="FFFF00"/>
                </a:solidFill>
              </a:rPr>
              <a:t>Example 2:</a:t>
            </a:r>
            <a:endParaRPr lang="en-US" sz="3200" dirty="0"/>
          </a:p>
        </p:txBody>
      </p:sp>
    </p:spTree>
    <p:extLst>
      <p:ext uri="{BB962C8B-B14F-4D97-AF65-F5344CB8AC3E}">
        <p14:creationId xmlns:p14="http://schemas.microsoft.com/office/powerpoint/2010/main" val="384231256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ChangeArrowheads="1"/>
          </p:cNvSpPr>
          <p:nvPr/>
        </p:nvSpPr>
        <p:spPr bwMode="auto">
          <a:xfrm>
            <a:off x="1600200" y="2405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61444" name="Rectangle 4"/>
          <p:cNvSpPr>
            <a:spLocks noChangeArrowheads="1"/>
          </p:cNvSpPr>
          <p:nvPr/>
        </p:nvSpPr>
        <p:spPr bwMode="auto">
          <a:xfrm>
            <a:off x="1604963" y="1066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61445" name="Rectangle 10"/>
          <p:cNvSpPr>
            <a:spLocks noChangeArrowheads="1"/>
          </p:cNvSpPr>
          <p:nvPr/>
        </p:nvSpPr>
        <p:spPr bwMode="auto">
          <a:xfrm>
            <a:off x="312985" y="685800"/>
            <a:ext cx="4373232" cy="568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rIns="0"/>
          <a:lstStyle/>
          <a:p>
            <a:r>
              <a:rPr lang="en-US" sz="2800" dirty="0" smtClean="0">
                <a:solidFill>
                  <a:srgbClr val="FFFF00"/>
                </a:solidFill>
              </a:rPr>
              <a:t>These komatiites are characterized by </a:t>
            </a:r>
            <a:r>
              <a:rPr lang="en-US" sz="2800" b="0" dirty="0" smtClean="0">
                <a:solidFill>
                  <a:srgbClr val="FFFF00"/>
                </a:solidFill>
              </a:rPr>
              <a:t>a uniform +14.8 ppm enrichment in </a:t>
            </a:r>
            <a:r>
              <a:rPr lang="en-US" sz="2800" b="0" baseline="30000" dirty="0" smtClean="0">
                <a:solidFill>
                  <a:srgbClr val="FFFF00"/>
                </a:solidFill>
              </a:rPr>
              <a:t>182</a:t>
            </a:r>
            <a:r>
              <a:rPr lang="en-US" sz="2800" b="0" dirty="0" smtClean="0">
                <a:solidFill>
                  <a:srgbClr val="FFFF00"/>
                </a:solidFill>
              </a:rPr>
              <a:t>W.</a:t>
            </a:r>
          </a:p>
          <a:p>
            <a:endParaRPr lang="en-US" sz="2800" dirty="0">
              <a:solidFill>
                <a:srgbClr val="FFFF00"/>
              </a:solidFill>
            </a:endParaRPr>
          </a:p>
          <a:p>
            <a:endParaRPr lang="en-US" sz="2800" dirty="0">
              <a:solidFill>
                <a:srgbClr val="FFFF00"/>
              </a:solidFill>
            </a:endParaRPr>
          </a:p>
          <a:p>
            <a:endParaRPr lang="en-US" sz="2800" b="0" dirty="0">
              <a:solidFill>
                <a:srgbClr val="FFFF00"/>
              </a:solidFill>
            </a:endParaRPr>
          </a:p>
          <a:p>
            <a:r>
              <a:rPr lang="en-US" sz="2800" dirty="0">
                <a:solidFill>
                  <a:srgbClr val="FFFF00"/>
                </a:solidFill>
              </a:rPr>
              <a:t>The elevated </a:t>
            </a:r>
            <a:r>
              <a:rPr lang="en-US" sz="2800" baseline="30000" dirty="0">
                <a:solidFill>
                  <a:srgbClr val="FFFF00"/>
                </a:solidFill>
              </a:rPr>
              <a:t>182</a:t>
            </a:r>
            <a:r>
              <a:rPr lang="en-US" sz="2800" dirty="0">
                <a:solidFill>
                  <a:srgbClr val="FFFF00"/>
                </a:solidFill>
              </a:rPr>
              <a:t>W is best explained as a result of the </a:t>
            </a:r>
            <a:r>
              <a:rPr lang="en-US" sz="2800" dirty="0" smtClean="0">
                <a:solidFill>
                  <a:srgbClr val="FFFF00"/>
                </a:solidFill>
              </a:rPr>
              <a:t>endogenous </a:t>
            </a:r>
            <a:r>
              <a:rPr lang="en-US" sz="2800" dirty="0">
                <a:solidFill>
                  <a:srgbClr val="FFFF00"/>
                </a:solidFill>
              </a:rPr>
              <a:t>ingrowth of </a:t>
            </a:r>
            <a:r>
              <a:rPr lang="en-US" sz="2800" baseline="30000" dirty="0">
                <a:solidFill>
                  <a:srgbClr val="FFFF00"/>
                </a:solidFill>
              </a:rPr>
              <a:t>182</a:t>
            </a:r>
            <a:r>
              <a:rPr lang="en-US" sz="2800" dirty="0">
                <a:solidFill>
                  <a:srgbClr val="FFFF00"/>
                </a:solidFill>
              </a:rPr>
              <a:t>W </a:t>
            </a:r>
            <a:r>
              <a:rPr lang="en-US" sz="2800" dirty="0" smtClean="0">
                <a:solidFill>
                  <a:srgbClr val="FFFF00"/>
                </a:solidFill>
              </a:rPr>
              <a:t>within first 30 </a:t>
            </a:r>
            <a:r>
              <a:rPr lang="en-US" sz="2800" dirty="0">
                <a:solidFill>
                  <a:srgbClr val="FFFF00"/>
                </a:solidFill>
              </a:rPr>
              <a:t>Myr after </a:t>
            </a:r>
            <a:r>
              <a:rPr lang="en-US" sz="2800" dirty="0" smtClean="0">
                <a:solidFill>
                  <a:srgbClr val="FFFF00"/>
                </a:solidFill>
              </a:rPr>
              <a:t>solar system formation (while </a:t>
            </a:r>
            <a:r>
              <a:rPr lang="en-US" sz="2800" baseline="30000" dirty="0" smtClean="0">
                <a:solidFill>
                  <a:srgbClr val="FFFF00"/>
                </a:solidFill>
              </a:rPr>
              <a:t>182</a:t>
            </a:r>
            <a:r>
              <a:rPr lang="en-US" sz="2800" dirty="0" smtClean="0">
                <a:solidFill>
                  <a:srgbClr val="FFFF00"/>
                </a:solidFill>
              </a:rPr>
              <a:t>Hf was still relatively plentiful).</a:t>
            </a:r>
            <a:endParaRPr lang="en-US" sz="2800" dirty="0">
              <a:solidFill>
                <a:srgbClr val="FFFF00"/>
              </a:solidFill>
            </a:endParaRPr>
          </a:p>
          <a:p>
            <a:endParaRPr lang="en-US" sz="2800" dirty="0">
              <a:solidFill>
                <a:srgbClr val="FFFF00"/>
              </a:solidFill>
            </a:endParaRPr>
          </a:p>
          <a:p>
            <a:endParaRPr lang="en-US" sz="3000" b="0" dirty="0">
              <a:solidFill>
                <a:srgbClr val="FFFF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9328" y="914400"/>
            <a:ext cx="4071041" cy="4673222"/>
          </a:xfrm>
          <a:prstGeom prst="rect">
            <a:avLst/>
          </a:prstGeom>
        </p:spPr>
      </p:pic>
    </p:spTree>
    <p:extLst>
      <p:ext uri="{BB962C8B-B14F-4D97-AF65-F5344CB8AC3E}">
        <p14:creationId xmlns:p14="http://schemas.microsoft.com/office/powerpoint/2010/main" val="379842919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09600" y="5181600"/>
            <a:ext cx="8001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2800" dirty="0" smtClean="0">
                <a:solidFill>
                  <a:srgbClr val="FFFF00"/>
                </a:solidFill>
              </a:rPr>
              <a:t>Dynamical models of early solar system evolution provide constraints on possible genetics of the terrestrial planets. (this model provided by W. </a:t>
            </a:r>
            <a:r>
              <a:rPr lang="en-US" sz="2800" dirty="0" err="1" smtClean="0">
                <a:solidFill>
                  <a:srgbClr val="FFFF00"/>
                </a:solidFill>
              </a:rPr>
              <a:t>Bottke</a:t>
            </a:r>
            <a:r>
              <a:rPr lang="en-US" sz="2800" dirty="0" smtClean="0">
                <a:solidFill>
                  <a:srgbClr val="FFFF00"/>
                </a:solidFill>
              </a:rPr>
              <a:t>).</a:t>
            </a:r>
            <a:endParaRPr lang="en-US" sz="2600" dirty="0">
              <a:solidFill>
                <a:srgbClr val="FFFF00"/>
              </a:solidFill>
            </a:endParaRPr>
          </a:p>
        </p:txBody>
      </p:sp>
      <p:pic>
        <p:nvPicPr>
          <p:cNvPr id="2" name="terr_planet_for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1" y="685800"/>
            <a:ext cx="5486400" cy="4379388"/>
          </a:xfrm>
          <a:prstGeom prst="rect">
            <a:avLst/>
          </a:prstGeom>
        </p:spPr>
      </p:pic>
    </p:spTree>
    <p:extLst>
      <p:ext uri="{BB962C8B-B14F-4D97-AF65-F5344CB8AC3E}">
        <p14:creationId xmlns:p14="http://schemas.microsoft.com/office/powerpoint/2010/main" val="2856911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ChangeArrowheads="1"/>
          </p:cNvSpPr>
          <p:nvPr/>
        </p:nvSpPr>
        <p:spPr bwMode="auto">
          <a:xfrm>
            <a:off x="1600200" y="2405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61444" name="Rectangle 4"/>
          <p:cNvSpPr>
            <a:spLocks noChangeArrowheads="1"/>
          </p:cNvSpPr>
          <p:nvPr/>
        </p:nvSpPr>
        <p:spPr bwMode="auto">
          <a:xfrm>
            <a:off x="1604963" y="1066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61445" name="Rectangle 10"/>
          <p:cNvSpPr>
            <a:spLocks noChangeArrowheads="1"/>
          </p:cNvSpPr>
          <p:nvPr/>
        </p:nvSpPr>
        <p:spPr bwMode="auto">
          <a:xfrm>
            <a:off x="433677" y="1140311"/>
            <a:ext cx="3988349"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rIns="0"/>
          <a:lstStyle/>
          <a:p>
            <a:endParaRPr lang="en-US" sz="3000" b="0" dirty="0">
              <a:solidFill>
                <a:srgbClr val="FFFF00"/>
              </a:solidFill>
            </a:endParaRPr>
          </a:p>
          <a:p>
            <a:pPr marL="457200" indent="-457200">
              <a:buFont typeface="Wingdings" pitchFamily="2" charset="2"/>
              <a:buChar char="Ø"/>
            </a:pPr>
            <a:r>
              <a:rPr lang="en-US" sz="2800" dirty="0" smtClean="0">
                <a:solidFill>
                  <a:srgbClr val="FFFF00"/>
                </a:solidFill>
              </a:rPr>
              <a:t>High pressure/ temperature metal-silicate partitioning in a basal magma ocean (makes high Hf/W rocks).</a:t>
            </a:r>
          </a:p>
          <a:p>
            <a:pPr marL="457200" indent="-457200">
              <a:buFont typeface="Wingdings" pitchFamily="2" charset="2"/>
              <a:buChar char="Ø"/>
            </a:pPr>
            <a:endParaRPr lang="en-US" sz="2800" dirty="0">
              <a:solidFill>
                <a:srgbClr val="FFFF00"/>
              </a:solidFill>
            </a:endParaRPr>
          </a:p>
          <a:p>
            <a:pPr marL="457200" indent="-457200">
              <a:buFont typeface="Wingdings" pitchFamily="2" charset="2"/>
              <a:buChar char="Ø"/>
            </a:pPr>
            <a:endParaRPr lang="en-US" sz="2800" b="0" dirty="0">
              <a:solidFill>
                <a:srgbClr val="FFFF00"/>
              </a:solidFill>
            </a:endParaRPr>
          </a:p>
          <a:p>
            <a:pPr marL="457200" indent="-457200">
              <a:buFont typeface="Wingdings" pitchFamily="2" charset="2"/>
              <a:buChar char="Ø"/>
            </a:pPr>
            <a:r>
              <a:rPr lang="en-US" sz="2800" dirty="0" smtClean="0">
                <a:solidFill>
                  <a:srgbClr val="FFFF00"/>
                </a:solidFill>
              </a:rPr>
              <a:t>Silicate crystal-liquid fractionation in a magma ocean.</a:t>
            </a:r>
            <a:endParaRPr lang="en-US" sz="3000" b="0" dirty="0">
              <a:solidFill>
                <a:srgbClr val="FFFF00"/>
              </a:solidFill>
            </a:endParaRPr>
          </a:p>
        </p:txBody>
      </p:sp>
      <p:sp>
        <p:nvSpPr>
          <p:cNvPr id="2" name="Rectangle 1"/>
          <p:cNvSpPr/>
          <p:nvPr/>
        </p:nvSpPr>
        <p:spPr>
          <a:xfrm>
            <a:off x="762000" y="138480"/>
            <a:ext cx="7357659" cy="1200329"/>
          </a:xfrm>
          <a:prstGeom prst="rect">
            <a:avLst/>
          </a:prstGeom>
        </p:spPr>
        <p:txBody>
          <a:bodyPr wrap="square">
            <a:spAutoFit/>
          </a:bodyPr>
          <a:lstStyle/>
          <a:p>
            <a:pPr algn="ctr"/>
            <a:r>
              <a:rPr lang="en-US" sz="3600" b="1" dirty="0" smtClean="0">
                <a:solidFill>
                  <a:srgbClr val="FFFF00"/>
                </a:solidFill>
              </a:rPr>
              <a:t>Source Included Primordial Mantle Processed By…</a:t>
            </a:r>
            <a:endParaRPr lang="en-US" sz="3600" b="1" dirty="0">
              <a:solidFill>
                <a:srgbClr val="FFFF00"/>
              </a:solidFill>
            </a:endParaRPr>
          </a:p>
        </p:txBody>
      </p:sp>
      <p:sp>
        <p:nvSpPr>
          <p:cNvPr id="3" name="Rectangle 2"/>
          <p:cNvSpPr/>
          <p:nvPr/>
        </p:nvSpPr>
        <p:spPr>
          <a:xfrm>
            <a:off x="5634300" y="2774026"/>
            <a:ext cx="1186008" cy="1200329"/>
          </a:xfrm>
          <a:prstGeom prst="rect">
            <a:avLst/>
          </a:prstGeom>
        </p:spPr>
        <p:txBody>
          <a:bodyPr wrap="square">
            <a:spAutoFit/>
          </a:bodyPr>
          <a:lstStyle/>
          <a:p>
            <a:r>
              <a:rPr lang="en-US" dirty="0" smtClean="0">
                <a:solidFill>
                  <a:srgbClr val="FFFF00"/>
                </a:solidFill>
              </a:rPr>
              <a:t>From: </a:t>
            </a:r>
            <a:r>
              <a:rPr lang="en-US" dirty="0" err="1" smtClean="0">
                <a:solidFill>
                  <a:srgbClr val="FFFF00"/>
                </a:solidFill>
              </a:rPr>
              <a:t>Labrosse</a:t>
            </a:r>
            <a:r>
              <a:rPr lang="en-US" dirty="0" smtClean="0">
                <a:solidFill>
                  <a:srgbClr val="FFFF00"/>
                </a:solidFill>
              </a:rPr>
              <a:t> et al., 2007</a:t>
            </a:r>
            <a:endParaRPr lang="en-US" dirty="0"/>
          </a:p>
        </p:txBody>
      </p:sp>
      <p:sp>
        <p:nvSpPr>
          <p:cNvPr id="12" name="Rectangle 11"/>
          <p:cNvSpPr/>
          <p:nvPr/>
        </p:nvSpPr>
        <p:spPr>
          <a:xfrm>
            <a:off x="7866552" y="5679281"/>
            <a:ext cx="1277448" cy="923330"/>
          </a:xfrm>
          <a:prstGeom prst="rect">
            <a:avLst/>
          </a:prstGeom>
        </p:spPr>
        <p:txBody>
          <a:bodyPr wrap="square">
            <a:spAutoFit/>
          </a:bodyPr>
          <a:lstStyle/>
          <a:p>
            <a:r>
              <a:rPr lang="en-US" dirty="0" smtClean="0">
                <a:solidFill>
                  <a:srgbClr val="FFFF00"/>
                </a:solidFill>
              </a:rPr>
              <a:t>From: Stevenson, 2008</a:t>
            </a:r>
            <a:endParaRPr lang="en-US"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0054" y="1066800"/>
            <a:ext cx="2150155" cy="2907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descr="http://www.nature.com/nature/journal/v451/n7176/images/nature06582-f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947" y="4190999"/>
            <a:ext cx="3326359" cy="241161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bwMode="auto">
          <a:xfrm>
            <a:off x="6324600" y="2520577"/>
            <a:ext cx="1219200" cy="603623"/>
          </a:xfrm>
          <a:prstGeom prst="straightConnector1">
            <a:avLst/>
          </a:prstGeom>
          <a:ln w="57150">
            <a:solidFill>
              <a:srgbClr val="FF0000"/>
            </a:solidFill>
            <a:headEnd type="none" w="med" len="med"/>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89647149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76" name="Rectangle 12"/>
          <p:cNvSpPr>
            <a:spLocks noChangeArrowheads="1"/>
          </p:cNvSpPr>
          <p:nvPr/>
        </p:nvSpPr>
        <p:spPr bwMode="auto">
          <a:xfrm>
            <a:off x="685800" y="439387"/>
            <a:ext cx="7839076"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2800" dirty="0" smtClean="0">
                <a:solidFill>
                  <a:srgbClr val="FFFF00"/>
                </a:solidFill>
                <a:latin typeface="Times New Roman" pitchFamily="18" charset="0"/>
                <a:cs typeface="Times New Roman" pitchFamily="18" charset="0"/>
              </a:rPr>
              <a:t>If the Moon formed more than 50 Myr after the </a:t>
            </a:r>
            <a:r>
              <a:rPr lang="en-US" sz="2800" dirty="0" smtClean="0">
                <a:solidFill>
                  <a:srgbClr val="FFFF00"/>
                </a:solidFill>
                <a:cs typeface="Times New Roman" pitchFamily="18" charset="0"/>
              </a:rPr>
              <a:t>formation of the solar system, t</a:t>
            </a:r>
            <a:r>
              <a:rPr lang="en-US" sz="2800" dirty="0" smtClean="0">
                <a:solidFill>
                  <a:srgbClr val="FFFF00"/>
                </a:solidFill>
                <a:latin typeface="Times New Roman" pitchFamily="18" charset="0"/>
                <a:cs typeface="Times New Roman" pitchFamily="18" charset="0"/>
              </a:rPr>
              <a:t>he observation that the mantle source reservoir for the komatiites included an older component that  remained unmixed until at least 2.8 billion years ago means that even the putative Moon-forming giant impact did not completely melt and chemically homogenize the mantle!</a:t>
            </a:r>
            <a:endParaRPr lang="en-US" sz="2800" dirty="0">
              <a:solidFill>
                <a:srgbClr val="FFFF00"/>
              </a:solidFill>
              <a:latin typeface="Times New Roman" pitchFamily="18" charset="0"/>
              <a:cs typeface="Times New Roman" pitchFamily="18" charset="0"/>
            </a:endParaRPr>
          </a:p>
        </p:txBody>
      </p:sp>
      <p:pic>
        <p:nvPicPr>
          <p:cNvPr id="82946" name="Picture 2" descr="http://upload.wikimedia.org/wikipedia/commons/b/b8/Giantimpac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733800"/>
            <a:ext cx="3468365" cy="2774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1964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76" name="Rectangle 12"/>
          <p:cNvSpPr>
            <a:spLocks noChangeArrowheads="1"/>
          </p:cNvSpPr>
          <p:nvPr/>
        </p:nvSpPr>
        <p:spPr bwMode="auto">
          <a:xfrm>
            <a:off x="533400" y="914400"/>
            <a:ext cx="45720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200" dirty="0" smtClean="0">
                <a:solidFill>
                  <a:srgbClr val="FFFF00"/>
                </a:solidFill>
                <a:latin typeface="Times New Roman" pitchFamily="18" charset="0"/>
                <a:cs typeface="Times New Roman" pitchFamily="18" charset="0"/>
              </a:rPr>
              <a:t>As with </a:t>
            </a:r>
            <a:r>
              <a:rPr lang="en-US" sz="3200" baseline="30000" dirty="0" smtClean="0">
                <a:solidFill>
                  <a:srgbClr val="FFFF00"/>
                </a:solidFill>
                <a:latin typeface="Times New Roman" pitchFamily="18" charset="0"/>
                <a:cs typeface="Times New Roman" pitchFamily="18" charset="0"/>
              </a:rPr>
              <a:t>142</a:t>
            </a:r>
            <a:r>
              <a:rPr lang="en-US" sz="3200" dirty="0" smtClean="0">
                <a:solidFill>
                  <a:srgbClr val="FFFF00"/>
                </a:solidFill>
                <a:latin typeface="Times New Roman" pitchFamily="18" charset="0"/>
                <a:cs typeface="Times New Roman" pitchFamily="18" charset="0"/>
              </a:rPr>
              <a:t>Nd, do </a:t>
            </a:r>
            <a:r>
              <a:rPr lang="en-US" sz="3200" baseline="30000" dirty="0" smtClean="0">
                <a:solidFill>
                  <a:srgbClr val="FFFF00"/>
                </a:solidFill>
                <a:latin typeface="Times New Roman" pitchFamily="18" charset="0"/>
                <a:cs typeface="Times New Roman" pitchFamily="18" charset="0"/>
              </a:rPr>
              <a:t>182</a:t>
            </a:r>
            <a:r>
              <a:rPr lang="en-US" sz="3200" dirty="0" smtClean="0">
                <a:solidFill>
                  <a:srgbClr val="FFFF00"/>
                </a:solidFill>
                <a:latin typeface="Times New Roman" pitchFamily="18" charset="0"/>
                <a:cs typeface="Times New Roman" pitchFamily="18" charset="0"/>
              </a:rPr>
              <a:t>W anomalies </a:t>
            </a:r>
            <a:r>
              <a:rPr lang="en-US" sz="3200" dirty="0" smtClean="0">
                <a:solidFill>
                  <a:srgbClr val="FFFF00"/>
                </a:solidFill>
                <a:cs typeface="Times New Roman" pitchFamily="18" charset="0"/>
              </a:rPr>
              <a:t>mix away by the end of the Archean? </a:t>
            </a:r>
          </a:p>
          <a:p>
            <a:pPr>
              <a:defRPr/>
            </a:pPr>
            <a:endParaRPr lang="en-US" sz="3200" dirty="0">
              <a:solidFill>
                <a:srgbClr val="FFFF00"/>
              </a:solidFill>
              <a:latin typeface="Times New Roman" pitchFamily="18" charset="0"/>
              <a:cs typeface="Times New Roman" pitchFamily="18" charset="0"/>
            </a:endParaRPr>
          </a:p>
          <a:p>
            <a:pPr>
              <a:defRPr/>
            </a:pPr>
            <a:r>
              <a:rPr lang="en-US" sz="3200" dirty="0" smtClean="0">
                <a:solidFill>
                  <a:srgbClr val="FFFF00"/>
                </a:solidFill>
                <a:cs typeface="Times New Roman" pitchFamily="18" charset="0"/>
              </a:rPr>
              <a:t>Insufficient data so far, but it appears unlikely.</a:t>
            </a:r>
          </a:p>
          <a:p>
            <a:pPr>
              <a:defRPr/>
            </a:pPr>
            <a:endParaRPr lang="en-US" sz="3200"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609600"/>
            <a:ext cx="2895600" cy="5227122"/>
          </a:xfrm>
          <a:prstGeom prst="rect">
            <a:avLst/>
          </a:prstGeom>
        </p:spPr>
      </p:pic>
    </p:spTree>
    <p:extLst>
      <p:ext uri="{BB962C8B-B14F-4D97-AF65-F5344CB8AC3E}">
        <p14:creationId xmlns:p14="http://schemas.microsoft.com/office/powerpoint/2010/main" val="347877653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76" name="Rectangle 12"/>
          <p:cNvSpPr>
            <a:spLocks noChangeArrowheads="1"/>
          </p:cNvSpPr>
          <p:nvPr/>
        </p:nvSpPr>
        <p:spPr bwMode="auto">
          <a:xfrm>
            <a:off x="1665514" y="1143000"/>
            <a:ext cx="58674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4400" dirty="0" smtClean="0">
                <a:solidFill>
                  <a:srgbClr val="FFFF00"/>
                </a:solidFill>
                <a:latin typeface="Times New Roman" pitchFamily="18" charset="0"/>
                <a:cs typeface="Times New Roman" pitchFamily="18" charset="0"/>
              </a:rPr>
              <a:t>Many surprises await!</a:t>
            </a:r>
          </a:p>
          <a:p>
            <a:pPr>
              <a:defRPr/>
            </a:pPr>
            <a:endParaRPr lang="en-US" sz="4400" dirty="0">
              <a:solidFill>
                <a:srgbClr val="FFFF00"/>
              </a:solidFill>
              <a:cs typeface="Times New Roman" pitchFamily="18" charset="0"/>
            </a:endParaRPr>
          </a:p>
        </p:txBody>
      </p:sp>
    </p:spTree>
    <p:extLst>
      <p:ext uri="{BB962C8B-B14F-4D97-AF65-F5344CB8AC3E}">
        <p14:creationId xmlns:p14="http://schemas.microsoft.com/office/powerpoint/2010/main" val="46314995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76" name="Rectangle 12"/>
          <p:cNvSpPr>
            <a:spLocks noChangeArrowheads="1"/>
          </p:cNvSpPr>
          <p:nvPr/>
        </p:nvSpPr>
        <p:spPr bwMode="auto">
          <a:xfrm>
            <a:off x="513608" y="457200"/>
            <a:ext cx="481749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200" dirty="0" smtClean="0">
                <a:solidFill>
                  <a:srgbClr val="FFFF00"/>
                </a:solidFill>
                <a:cs typeface="Times New Roman" pitchFamily="18" charset="0"/>
              </a:rPr>
              <a:t>Lack of </a:t>
            </a:r>
            <a:r>
              <a:rPr lang="en-US" sz="3200" baseline="30000" dirty="0" smtClean="0">
                <a:solidFill>
                  <a:srgbClr val="FFFF00"/>
                </a:solidFill>
                <a:cs typeface="Times New Roman" pitchFamily="18" charset="0"/>
              </a:rPr>
              <a:t>182</a:t>
            </a:r>
            <a:r>
              <a:rPr lang="en-US" sz="3200" dirty="0" smtClean="0">
                <a:solidFill>
                  <a:srgbClr val="FFFF00"/>
                </a:solidFill>
                <a:cs typeface="Times New Roman" pitchFamily="18" charset="0"/>
              </a:rPr>
              <a:t>W anomaly for 3.5 Ga Komati komatiites poses a problem for the Maier et al. hypothesis.</a:t>
            </a:r>
          </a:p>
          <a:p>
            <a:pPr>
              <a:defRPr/>
            </a:pPr>
            <a:endParaRPr lang="en-US" sz="3200"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762000"/>
            <a:ext cx="2895600" cy="5227122"/>
          </a:xfrm>
          <a:prstGeom prst="rect">
            <a:avLst/>
          </a:prstGeom>
          <a:ln w="57150">
            <a:solidFill>
              <a:schemeClr val="tx1"/>
            </a:solidFill>
          </a:ln>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804" y="2743200"/>
            <a:ext cx="3807100" cy="3428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bwMode="auto">
          <a:xfrm>
            <a:off x="6248400" y="4876800"/>
            <a:ext cx="1447800" cy="5334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2"/>
              </a:solidFill>
              <a:effectLst/>
              <a:latin typeface="Times New Roman" pitchFamily="18" charset="0"/>
            </a:endParaRPr>
          </a:p>
        </p:txBody>
      </p:sp>
      <p:sp>
        <p:nvSpPr>
          <p:cNvPr id="3" name="Flowchart: Connector 2"/>
          <p:cNvSpPr/>
          <p:nvPr/>
        </p:nvSpPr>
        <p:spPr bwMode="auto">
          <a:xfrm>
            <a:off x="4038600" y="4876800"/>
            <a:ext cx="457200" cy="381000"/>
          </a:xfrm>
          <a:prstGeom prst="flowChartConnector">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2"/>
              </a:solidFill>
              <a:effectLst/>
              <a:latin typeface="Times New Roman" pitchFamily="18" charset="0"/>
            </a:endParaRPr>
          </a:p>
        </p:txBody>
      </p:sp>
    </p:spTree>
    <p:extLst>
      <p:ext uri="{BB962C8B-B14F-4D97-AF65-F5344CB8AC3E}">
        <p14:creationId xmlns:p14="http://schemas.microsoft.com/office/powerpoint/2010/main" val="281634987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76" name="Rectangle 12"/>
          <p:cNvSpPr>
            <a:spLocks noChangeArrowheads="1"/>
          </p:cNvSpPr>
          <p:nvPr/>
        </p:nvSpPr>
        <p:spPr bwMode="auto">
          <a:xfrm>
            <a:off x="2362200" y="762000"/>
            <a:ext cx="495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smtClean="0">
                <a:solidFill>
                  <a:srgbClr val="FFFF00"/>
                </a:solidFill>
                <a:latin typeface="Times New Roman" pitchFamily="18" charset="0"/>
                <a:cs typeface="Times New Roman" pitchFamily="18" charset="0"/>
              </a:rPr>
              <a:t>Where to from here?</a:t>
            </a:r>
            <a:endParaRPr lang="en-US" sz="3600" dirty="0">
              <a:solidFill>
                <a:srgbClr val="FFFF00"/>
              </a:solidFill>
              <a:latin typeface="Times New Roman" pitchFamily="18" charset="0"/>
              <a:cs typeface="Times New Roman"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729910580"/>
              </p:ext>
            </p:extLst>
          </p:nvPr>
        </p:nvGraphicFramePr>
        <p:xfrm>
          <a:off x="381000" y="2057400"/>
          <a:ext cx="3698781" cy="2328862"/>
        </p:xfrm>
        <a:graphic>
          <a:graphicData uri="http://schemas.openxmlformats.org/presentationml/2006/ole">
            <mc:AlternateContent xmlns:mc="http://schemas.openxmlformats.org/markup-compatibility/2006">
              <mc:Choice xmlns:v="urn:schemas-microsoft-com:vml" Requires="v">
                <p:oleObj spid="_x0000_s95270" name="Chart" r:id="rId3" imgW="6429404" imgH="4048074" progId="Excel.Chart.8">
                  <p:embed/>
                </p:oleObj>
              </mc:Choice>
              <mc:Fallback>
                <p:oleObj name="Chart" r:id="rId3" imgW="6429404" imgH="4048074" progId="Excel.Chart.8">
                  <p:embed/>
                  <p:pic>
                    <p:nvPicPr>
                      <p:cNvPr id="0" name=""/>
                      <p:cNvPicPr/>
                      <p:nvPr/>
                    </p:nvPicPr>
                    <p:blipFill>
                      <a:blip r:embed="rId4"/>
                      <a:stretch>
                        <a:fillRect/>
                      </a:stretch>
                    </p:blipFill>
                    <p:spPr>
                      <a:xfrm>
                        <a:off x="381000" y="2057400"/>
                        <a:ext cx="3698781" cy="2328862"/>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526581767"/>
              </p:ext>
            </p:extLst>
          </p:nvPr>
        </p:nvGraphicFramePr>
        <p:xfrm>
          <a:off x="4533900" y="2057400"/>
          <a:ext cx="4330326" cy="2328863"/>
        </p:xfrm>
        <a:graphic>
          <a:graphicData uri="http://schemas.openxmlformats.org/presentationml/2006/ole">
            <mc:AlternateContent xmlns:mc="http://schemas.openxmlformats.org/markup-compatibility/2006">
              <mc:Choice xmlns:v="urn:schemas-microsoft-com:vml" Requires="v">
                <p:oleObj spid="_x0000_s95271" name="Chart" r:id="rId5" imgW="6677125" imgH="3590989" progId="Excel.Chart.8">
                  <p:embed/>
                </p:oleObj>
              </mc:Choice>
              <mc:Fallback>
                <p:oleObj name="Chart" r:id="rId5" imgW="6677125" imgH="3590989" progId="Excel.Chart.8">
                  <p:embed/>
                  <p:pic>
                    <p:nvPicPr>
                      <p:cNvPr id="0" name=""/>
                      <p:cNvPicPr/>
                      <p:nvPr/>
                    </p:nvPicPr>
                    <p:blipFill>
                      <a:blip r:embed="rId6"/>
                      <a:stretch>
                        <a:fillRect/>
                      </a:stretch>
                    </p:blipFill>
                    <p:spPr>
                      <a:xfrm>
                        <a:off x="4533900" y="2057400"/>
                        <a:ext cx="4330326" cy="2328863"/>
                      </a:xfrm>
                      <a:prstGeom prst="rect">
                        <a:avLst/>
                      </a:prstGeom>
                    </p:spPr>
                  </p:pic>
                </p:oleObj>
              </mc:Fallback>
            </mc:AlternateContent>
          </a:graphicData>
        </a:graphic>
      </p:graphicFrame>
      <p:sp>
        <p:nvSpPr>
          <p:cNvPr id="4" name="Rectangle 3"/>
          <p:cNvSpPr/>
          <p:nvPr/>
        </p:nvSpPr>
        <p:spPr>
          <a:xfrm>
            <a:off x="1143000" y="4572000"/>
            <a:ext cx="7011018" cy="954107"/>
          </a:xfrm>
          <a:prstGeom prst="rect">
            <a:avLst/>
          </a:prstGeom>
        </p:spPr>
        <p:txBody>
          <a:bodyPr wrap="square">
            <a:spAutoFit/>
          </a:bodyPr>
          <a:lstStyle/>
          <a:p>
            <a:r>
              <a:rPr lang="en-US" sz="2800" dirty="0" smtClean="0">
                <a:solidFill>
                  <a:srgbClr val="FFFF00"/>
                </a:solidFill>
                <a:cs typeface="Times New Roman" pitchFamily="18" charset="0"/>
              </a:rPr>
              <a:t>Improved analytical methods allow very high precision measurements of W, </a:t>
            </a:r>
            <a:r>
              <a:rPr lang="en-US" sz="2800" dirty="0" err="1" smtClean="0">
                <a:solidFill>
                  <a:srgbClr val="FFFF00"/>
                </a:solidFill>
                <a:cs typeface="Times New Roman" pitchFamily="18" charset="0"/>
              </a:rPr>
              <a:t>Ru</a:t>
            </a:r>
            <a:r>
              <a:rPr lang="en-US" sz="2800" dirty="0">
                <a:solidFill>
                  <a:srgbClr val="FFFF00"/>
                </a:solidFill>
                <a:cs typeface="Times New Roman" pitchFamily="18" charset="0"/>
              </a:rPr>
              <a:t> </a:t>
            </a:r>
            <a:r>
              <a:rPr lang="en-US" sz="2800" dirty="0" smtClean="0">
                <a:solidFill>
                  <a:srgbClr val="FFFF00"/>
                </a:solidFill>
                <a:cs typeface="Times New Roman" pitchFamily="18" charset="0"/>
              </a:rPr>
              <a:t>and Mo.</a:t>
            </a:r>
            <a:endParaRPr lang="en-US" sz="2800" dirty="0"/>
          </a:p>
        </p:txBody>
      </p:sp>
    </p:spTree>
    <p:extLst>
      <p:ext uri="{BB962C8B-B14F-4D97-AF65-F5344CB8AC3E}">
        <p14:creationId xmlns:p14="http://schemas.microsoft.com/office/powerpoint/2010/main" val="429325358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780060" y="1600200"/>
            <a:ext cx="7696200" cy="2616101"/>
          </a:xfrm>
          <a:prstGeom prst="rect">
            <a:avLst/>
          </a:prstGeom>
          <a:noFill/>
          <a:ln w="9525">
            <a:noFill/>
            <a:miter lim="800000"/>
            <a:headEnd/>
            <a:tailEnd/>
          </a:ln>
        </p:spPr>
        <p:txBody>
          <a:bodyPr wrap="square" anchor="ctr">
            <a:spAutoFit/>
          </a:bodyPr>
          <a:lstStyle/>
          <a:p>
            <a:r>
              <a:rPr lang="en-US" sz="2800" dirty="0" smtClean="0">
                <a:solidFill>
                  <a:srgbClr val="FFFF00"/>
                </a:solidFill>
              </a:rPr>
              <a:t>Meteorites come in many different forms (groups). Key to our interests is that different groups formed either in different parts of the nebula or at different times, </a:t>
            </a:r>
            <a:r>
              <a:rPr lang="en-US" sz="2800" u="sng" dirty="0" smtClean="0">
                <a:solidFill>
                  <a:srgbClr val="FFFF00"/>
                </a:solidFill>
              </a:rPr>
              <a:t>and</a:t>
            </a:r>
            <a:r>
              <a:rPr lang="en-US" sz="2800" dirty="0" smtClean="0">
                <a:solidFill>
                  <a:srgbClr val="FFFF00"/>
                </a:solidFill>
              </a:rPr>
              <a:t> incorporated different proportions of isotopically diverse matter from the nebula.</a:t>
            </a:r>
            <a:endParaRPr lang="en-US" sz="2800" dirty="0">
              <a:solidFill>
                <a:srgbClr val="FFFF00"/>
              </a:solidFill>
            </a:endParaRPr>
          </a:p>
          <a:p>
            <a:endParaRPr lang="en-US" sz="2400" dirty="0">
              <a:solidFill>
                <a:srgbClr val="FFFF00"/>
              </a:solidFill>
            </a:endParaRPr>
          </a:p>
        </p:txBody>
      </p:sp>
      <p:sp>
        <p:nvSpPr>
          <p:cNvPr id="3" name="Rectangle 2"/>
          <p:cNvSpPr/>
          <p:nvPr/>
        </p:nvSpPr>
        <p:spPr>
          <a:xfrm>
            <a:off x="594815" y="449014"/>
            <a:ext cx="8077200" cy="584775"/>
          </a:xfrm>
          <a:prstGeom prst="rect">
            <a:avLst/>
          </a:prstGeom>
        </p:spPr>
        <p:txBody>
          <a:bodyPr wrap="square">
            <a:spAutoFit/>
          </a:bodyPr>
          <a:lstStyle/>
          <a:p>
            <a:pPr algn="ctr"/>
            <a:r>
              <a:rPr lang="en-US" sz="3200" b="1" dirty="0" smtClean="0">
                <a:solidFill>
                  <a:srgbClr val="FFFF00"/>
                </a:solidFill>
              </a:rPr>
              <a:t>Cut to the Meteorites!</a:t>
            </a:r>
          </a:p>
        </p:txBody>
      </p:sp>
      <p:pic>
        <p:nvPicPr>
          <p:cNvPr id="6" name="Picture 8" descr="excell-allen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291335"/>
            <a:ext cx="2171700" cy="210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diab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025801"/>
            <a:ext cx="3238500" cy="173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D'Orbigny (Angrite) 1.25g Partsl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815" y="4025801"/>
            <a:ext cx="2305050" cy="194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2" descr="http://3.bp.blogspot.com/-alqKcbTkZFY/UPNfatbg5rI/AAAAAAAADkU/V2RlQofHw60/s1600/clapperboard.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0592" y="281314"/>
            <a:ext cx="1680508" cy="107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62507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785315" y="914400"/>
            <a:ext cx="7696200" cy="1754326"/>
          </a:xfrm>
          <a:prstGeom prst="rect">
            <a:avLst/>
          </a:prstGeom>
          <a:noFill/>
          <a:ln w="9525">
            <a:noFill/>
            <a:miter lim="800000"/>
            <a:headEnd/>
            <a:tailEnd/>
          </a:ln>
        </p:spPr>
        <p:txBody>
          <a:bodyPr wrap="square" anchor="ctr">
            <a:spAutoFit/>
          </a:bodyPr>
          <a:lstStyle/>
          <a:p>
            <a:r>
              <a:rPr lang="en-US" sz="2800" dirty="0" smtClean="0">
                <a:solidFill>
                  <a:srgbClr val="FFFF00"/>
                </a:solidFill>
              </a:rPr>
              <a:t>Today, meteorites sample different parts of the asteroid belt, and their compositions tell us that they formed under different conditions, such as fO</a:t>
            </a:r>
            <a:r>
              <a:rPr lang="en-US" sz="2800" baseline="-25000" dirty="0" smtClean="0">
                <a:solidFill>
                  <a:srgbClr val="FFFF00"/>
                </a:solidFill>
              </a:rPr>
              <a:t>2</a:t>
            </a:r>
            <a:r>
              <a:rPr lang="en-US" sz="2800" dirty="0" smtClean="0">
                <a:solidFill>
                  <a:srgbClr val="FFFF00"/>
                </a:solidFill>
              </a:rPr>
              <a:t>.</a:t>
            </a:r>
            <a:endParaRPr lang="en-US" sz="2800" dirty="0">
              <a:solidFill>
                <a:srgbClr val="FFFF00"/>
              </a:solidFill>
            </a:endParaRPr>
          </a:p>
          <a:p>
            <a:endParaRPr lang="en-US" sz="2400" dirty="0">
              <a:solidFill>
                <a:srgbClr val="FFFF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414583390"/>
              </p:ext>
            </p:extLst>
          </p:nvPr>
        </p:nvGraphicFramePr>
        <p:xfrm>
          <a:off x="1524000" y="2438400"/>
          <a:ext cx="2971800" cy="3540868"/>
        </p:xfrm>
        <a:graphic>
          <a:graphicData uri="http://schemas.openxmlformats.org/presentationml/2006/ole">
            <mc:AlternateContent xmlns:mc="http://schemas.openxmlformats.org/markup-compatibility/2006">
              <mc:Choice xmlns:v="urn:schemas-microsoft-com:vml" Requires="v">
                <p:oleObj spid="_x0000_s91161" r:id="rId3" imgW="3941072" imgH="4703073" progId="CorelPhotoPaint.Image.8">
                  <p:embed/>
                </p:oleObj>
              </mc:Choice>
              <mc:Fallback>
                <p:oleObj r:id="rId3" imgW="3941072" imgH="4703073" progId="CorelPhotoPaint.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438400"/>
                        <a:ext cx="2971800" cy="3540868"/>
                      </a:xfrm>
                      <a:prstGeom prst="rect">
                        <a:avLst/>
                      </a:prstGeom>
                      <a:noFill/>
                      <a:ln>
                        <a:noFill/>
                      </a:ln>
                    </p:spPr>
                  </p:pic>
                </p:oleObj>
              </mc:Fallback>
            </mc:AlternateContent>
          </a:graphicData>
        </a:graphic>
      </p:graphicFrame>
      <p:pic>
        <p:nvPicPr>
          <p:cNvPr id="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799" y="2438400"/>
            <a:ext cx="320162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04803" y="6096000"/>
            <a:ext cx="3063659" cy="369332"/>
          </a:xfrm>
          <a:prstGeom prst="rect">
            <a:avLst/>
          </a:prstGeom>
        </p:spPr>
        <p:txBody>
          <a:bodyPr wrap="none">
            <a:spAutoFit/>
          </a:bodyPr>
          <a:lstStyle/>
          <a:p>
            <a:r>
              <a:rPr lang="en-US" dirty="0" smtClean="0">
                <a:solidFill>
                  <a:srgbClr val="FFFF00"/>
                </a:solidFill>
              </a:rPr>
              <a:t>Figures from : McSween, 1988</a:t>
            </a:r>
            <a:endParaRPr lang="en-US" dirty="0"/>
          </a:p>
        </p:txBody>
      </p:sp>
    </p:spTree>
    <p:extLst>
      <p:ext uri="{BB962C8B-B14F-4D97-AF65-F5344CB8AC3E}">
        <p14:creationId xmlns:p14="http://schemas.microsoft.com/office/powerpoint/2010/main" val="20190163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704850" y="381000"/>
            <a:ext cx="7696200" cy="2862322"/>
          </a:xfrm>
          <a:prstGeom prst="rect">
            <a:avLst/>
          </a:prstGeom>
          <a:noFill/>
          <a:ln w="9525">
            <a:noFill/>
            <a:miter lim="800000"/>
            <a:headEnd/>
            <a:tailEnd/>
          </a:ln>
        </p:spPr>
        <p:txBody>
          <a:bodyPr wrap="square" anchor="ctr">
            <a:spAutoFit/>
          </a:bodyPr>
          <a:lstStyle/>
          <a:p>
            <a:r>
              <a:rPr lang="en-US" sz="2600" dirty="0" smtClean="0">
                <a:solidFill>
                  <a:srgbClr val="FFFF00"/>
                </a:solidFill>
              </a:rPr>
              <a:t>The parent bodies of different groups of meteorites were built from materials that are isotopically distinct due to incorporation of diverse nucleosynthetic materials (Mo), elements that were modified by early stellar processes (O), or elements that were differentially modified by radioactive decay (W).</a:t>
            </a:r>
            <a:endParaRPr lang="en-US" sz="2600" dirty="0">
              <a:solidFill>
                <a:srgbClr val="FFFF00"/>
              </a:solidFill>
            </a:endParaRPr>
          </a:p>
          <a:p>
            <a:endParaRPr lang="en-US" sz="2400" dirty="0">
              <a:solidFill>
                <a:srgbClr val="FFFF00"/>
              </a:solidFill>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974975"/>
            <a:ext cx="2216150" cy="351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74976"/>
            <a:ext cx="2216029" cy="3508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124200" y="6483389"/>
            <a:ext cx="1094402" cy="307777"/>
          </a:xfrm>
          <a:prstGeom prst="rect">
            <a:avLst/>
          </a:prstGeom>
        </p:spPr>
        <p:txBody>
          <a:bodyPr wrap="none">
            <a:spAutoFit/>
          </a:bodyPr>
          <a:lstStyle/>
          <a:p>
            <a:r>
              <a:rPr lang="en-US" sz="1400" dirty="0" err="1" smtClean="0">
                <a:solidFill>
                  <a:srgbClr val="FFFF00"/>
                </a:solidFill>
              </a:rPr>
              <a:t>Nittler</a:t>
            </a:r>
            <a:r>
              <a:rPr lang="en-US" sz="1400" dirty="0" smtClean="0">
                <a:solidFill>
                  <a:srgbClr val="FFFF00"/>
                </a:solidFill>
              </a:rPr>
              <a:t>, 2004</a:t>
            </a:r>
            <a:endParaRPr lang="en-US" sz="1400" dirty="0"/>
          </a:p>
        </p:txBody>
      </p:sp>
      <p:sp>
        <p:nvSpPr>
          <p:cNvPr id="7" name="Rectangle 6"/>
          <p:cNvSpPr/>
          <p:nvPr/>
        </p:nvSpPr>
        <p:spPr>
          <a:xfrm>
            <a:off x="5022851" y="6502401"/>
            <a:ext cx="1696298" cy="307777"/>
          </a:xfrm>
          <a:prstGeom prst="rect">
            <a:avLst/>
          </a:prstGeom>
        </p:spPr>
        <p:txBody>
          <a:bodyPr wrap="none">
            <a:spAutoFit/>
          </a:bodyPr>
          <a:lstStyle/>
          <a:p>
            <a:r>
              <a:rPr lang="en-US" sz="1400" dirty="0" err="1" smtClean="0">
                <a:solidFill>
                  <a:srgbClr val="FFFF00"/>
                </a:solidFill>
              </a:rPr>
              <a:t>Herwartz</a:t>
            </a:r>
            <a:r>
              <a:rPr lang="en-US" sz="1400" dirty="0" smtClean="0">
                <a:solidFill>
                  <a:srgbClr val="FFFF00"/>
                </a:solidFill>
              </a:rPr>
              <a:t> et al., 2014</a:t>
            </a:r>
            <a:endParaRPr lang="en-US" sz="1400" dirty="0"/>
          </a:p>
        </p:txBody>
      </p:sp>
    </p:spTree>
    <p:extLst>
      <p:ext uri="{BB962C8B-B14F-4D97-AF65-F5344CB8AC3E}">
        <p14:creationId xmlns:p14="http://schemas.microsoft.com/office/powerpoint/2010/main" val="61454203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1600200" y="2405063"/>
            <a:ext cx="9144000" cy="0"/>
          </a:xfrm>
          <a:prstGeom prst="rect">
            <a:avLst/>
          </a:prstGeom>
          <a:noFill/>
          <a:ln w="9525">
            <a:noFill/>
            <a:miter lim="800000"/>
            <a:headEnd/>
            <a:tailEnd/>
          </a:ln>
        </p:spPr>
        <p:txBody>
          <a:bodyPr>
            <a:spAutoFit/>
          </a:bodyPr>
          <a:lstStyle/>
          <a:p>
            <a:endParaRPr lang="en-US"/>
          </a:p>
        </p:txBody>
      </p:sp>
      <p:sp>
        <p:nvSpPr>
          <p:cNvPr id="10" name="Rectangle 6"/>
          <p:cNvSpPr>
            <a:spLocks noChangeArrowheads="1"/>
          </p:cNvSpPr>
          <p:nvPr/>
        </p:nvSpPr>
        <p:spPr bwMode="auto">
          <a:xfrm>
            <a:off x="5622911" y="6262132"/>
            <a:ext cx="27536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smtClean="0">
                <a:solidFill>
                  <a:srgbClr val="FFFF00"/>
                </a:solidFill>
              </a:rPr>
              <a:t>F</a:t>
            </a:r>
            <a:r>
              <a:rPr lang="en-US" sz="1600" b="1" dirty="0" smtClean="0">
                <a:solidFill>
                  <a:srgbClr val="FFFF00"/>
                </a:solidFill>
              </a:rPr>
              <a:t>rom</a:t>
            </a:r>
            <a:r>
              <a:rPr lang="en-US" sz="1600" b="1" dirty="0">
                <a:solidFill>
                  <a:srgbClr val="FFFF00"/>
                </a:solidFill>
              </a:rPr>
              <a:t>: </a:t>
            </a:r>
            <a:r>
              <a:rPr lang="en-US" sz="1600" b="1" dirty="0" smtClean="0">
                <a:solidFill>
                  <a:srgbClr val="FFFF00"/>
                </a:solidFill>
              </a:rPr>
              <a:t>Burkhardt et al., 2011 </a:t>
            </a:r>
            <a:endParaRPr lang="en-US" sz="1600" dirty="0"/>
          </a:p>
        </p:txBody>
      </p:sp>
      <p:sp>
        <p:nvSpPr>
          <p:cNvPr id="3" name="Rectangle 2"/>
          <p:cNvSpPr/>
          <p:nvPr/>
        </p:nvSpPr>
        <p:spPr>
          <a:xfrm>
            <a:off x="457200" y="838200"/>
            <a:ext cx="3922144" cy="3539430"/>
          </a:xfrm>
          <a:prstGeom prst="rect">
            <a:avLst/>
          </a:prstGeom>
        </p:spPr>
        <p:txBody>
          <a:bodyPr wrap="square">
            <a:spAutoFit/>
          </a:bodyPr>
          <a:lstStyle/>
          <a:p>
            <a:r>
              <a:rPr lang="en-US" sz="2800" b="1" dirty="0" smtClean="0">
                <a:solidFill>
                  <a:srgbClr val="FFFF00"/>
                </a:solidFill>
              </a:rPr>
              <a:t>Molybdenum (MSE):</a:t>
            </a:r>
          </a:p>
          <a:p>
            <a:endParaRPr lang="en-US" sz="2800" dirty="0">
              <a:solidFill>
                <a:srgbClr val="FFFF00"/>
              </a:solidFill>
            </a:endParaRPr>
          </a:p>
          <a:p>
            <a:r>
              <a:rPr lang="en-US" sz="2800" dirty="0" smtClean="0">
                <a:solidFill>
                  <a:srgbClr val="FFFF00"/>
                </a:solidFill>
              </a:rPr>
              <a:t>Variable mixtures of </a:t>
            </a:r>
            <a:r>
              <a:rPr lang="en-US" sz="2800" dirty="0" err="1" smtClean="0">
                <a:solidFill>
                  <a:srgbClr val="FFFF00"/>
                </a:solidFill>
              </a:rPr>
              <a:t>presolar</a:t>
            </a:r>
            <a:r>
              <a:rPr lang="en-US" sz="2800" dirty="0" smtClean="0">
                <a:solidFill>
                  <a:srgbClr val="FFFF00"/>
                </a:solidFill>
              </a:rPr>
              <a:t> </a:t>
            </a:r>
            <a:r>
              <a:rPr lang="en-US" sz="2800" dirty="0">
                <a:solidFill>
                  <a:srgbClr val="FFFF00"/>
                </a:solidFill>
              </a:rPr>
              <a:t>components </a:t>
            </a:r>
            <a:r>
              <a:rPr lang="en-US" sz="2800" dirty="0" smtClean="0">
                <a:solidFill>
                  <a:srgbClr val="FFFF00"/>
                </a:solidFill>
              </a:rPr>
              <a:t>in </a:t>
            </a:r>
            <a:r>
              <a:rPr lang="en-US" sz="2800" dirty="0">
                <a:solidFill>
                  <a:srgbClr val="FFFF00"/>
                </a:solidFill>
              </a:rPr>
              <a:t>materials that </a:t>
            </a:r>
            <a:r>
              <a:rPr lang="en-US" sz="2800" dirty="0" smtClean="0">
                <a:solidFill>
                  <a:srgbClr val="FFFF00"/>
                </a:solidFill>
              </a:rPr>
              <a:t>represent </a:t>
            </a:r>
            <a:r>
              <a:rPr lang="en-US" sz="2800" dirty="0">
                <a:solidFill>
                  <a:srgbClr val="FFFF00"/>
                </a:solidFill>
              </a:rPr>
              <a:t>the bulk compositions of early </a:t>
            </a:r>
            <a:r>
              <a:rPr lang="en-US" sz="2800" dirty="0" smtClean="0">
                <a:solidFill>
                  <a:srgbClr val="FFFF00"/>
                </a:solidFill>
              </a:rPr>
              <a:t>solar system bodies evidenced in Mo isotopes.</a:t>
            </a:r>
            <a:endParaRPr lang="en-US" sz="2800" dirty="0"/>
          </a:p>
        </p:txBody>
      </p:sp>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1711" y="333936"/>
            <a:ext cx="4332737" cy="279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983" y="3276600"/>
            <a:ext cx="427646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341756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574343" y="4648200"/>
            <a:ext cx="8001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2800" dirty="0" smtClean="0">
                <a:solidFill>
                  <a:srgbClr val="FFFF00"/>
                </a:solidFill>
              </a:rPr>
              <a:t>End result of such models includes distributions of the resulting bodies and genetic origins of building blocks. (from Chambers, 2004).</a:t>
            </a:r>
            <a:endParaRPr lang="en-US" sz="2600" dirty="0">
              <a:solidFill>
                <a:srgbClr val="FFFF00"/>
              </a:solidFill>
            </a:endParaRPr>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843" y="495867"/>
            <a:ext cx="5334000" cy="4023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005516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1600200" y="2405063"/>
            <a:ext cx="9144000" cy="0"/>
          </a:xfrm>
          <a:prstGeom prst="rect">
            <a:avLst/>
          </a:prstGeom>
          <a:noFill/>
          <a:ln w="9525">
            <a:noFill/>
            <a:miter lim="800000"/>
            <a:headEnd/>
            <a:tailEnd/>
          </a:ln>
        </p:spPr>
        <p:txBody>
          <a:bodyPr>
            <a:spAutoFit/>
          </a:bodyPr>
          <a:lstStyle/>
          <a:p>
            <a:endParaRPr lang="en-US"/>
          </a:p>
        </p:txBody>
      </p:sp>
      <p:sp>
        <p:nvSpPr>
          <p:cNvPr id="10" name="Rectangle 6"/>
          <p:cNvSpPr>
            <a:spLocks noChangeArrowheads="1"/>
          </p:cNvSpPr>
          <p:nvPr/>
        </p:nvSpPr>
        <p:spPr bwMode="auto">
          <a:xfrm>
            <a:off x="7422347" y="914400"/>
            <a:ext cx="12644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solidFill>
                  <a:srgbClr val="FFFF00"/>
                </a:solidFill>
              </a:rPr>
              <a:t>F</a:t>
            </a:r>
            <a:r>
              <a:rPr lang="en-US" sz="1600" b="1" dirty="0" smtClean="0">
                <a:solidFill>
                  <a:srgbClr val="FFFF00"/>
                </a:solidFill>
              </a:rPr>
              <a:t>rom</a:t>
            </a:r>
            <a:r>
              <a:rPr lang="en-US" sz="1600" b="1" dirty="0">
                <a:solidFill>
                  <a:srgbClr val="FFFF00"/>
                </a:solidFill>
              </a:rPr>
              <a:t>: </a:t>
            </a:r>
            <a:r>
              <a:rPr lang="en-US" sz="1600" b="1" dirty="0" smtClean="0">
                <a:solidFill>
                  <a:srgbClr val="FFFF00"/>
                </a:solidFill>
              </a:rPr>
              <a:t>Burkhardt et al., 2011 </a:t>
            </a:r>
            <a:endParaRPr lang="en-US" sz="1600" dirty="0"/>
          </a:p>
        </p:txBody>
      </p:sp>
      <p:sp>
        <p:nvSpPr>
          <p:cNvPr id="3" name="Rectangle 2"/>
          <p:cNvSpPr/>
          <p:nvPr/>
        </p:nvSpPr>
        <p:spPr>
          <a:xfrm>
            <a:off x="533400" y="4572000"/>
            <a:ext cx="8265767" cy="1384995"/>
          </a:xfrm>
          <a:prstGeom prst="rect">
            <a:avLst/>
          </a:prstGeom>
        </p:spPr>
        <p:txBody>
          <a:bodyPr wrap="square">
            <a:spAutoFit/>
          </a:bodyPr>
          <a:lstStyle/>
          <a:p>
            <a:r>
              <a:rPr lang="en-US" sz="2800" dirty="0" smtClean="0">
                <a:solidFill>
                  <a:srgbClr val="FFFF00"/>
                </a:solidFill>
              </a:rPr>
              <a:t>Mantle Mo is isotopically most similar to </a:t>
            </a:r>
            <a:r>
              <a:rPr lang="en-US" sz="2800" dirty="0" err="1" smtClean="0">
                <a:solidFill>
                  <a:srgbClr val="FFFF00"/>
                </a:solidFill>
              </a:rPr>
              <a:t>enstatite</a:t>
            </a:r>
            <a:r>
              <a:rPr lang="en-US" sz="2800" dirty="0" smtClean="0">
                <a:solidFill>
                  <a:srgbClr val="FFFF00"/>
                </a:solidFill>
              </a:rPr>
              <a:t> chondrites.</a:t>
            </a:r>
          </a:p>
          <a:p>
            <a:endParaRPr lang="en-US" sz="2800" dirty="0">
              <a:solidFill>
                <a:srgbClr val="FFFF00"/>
              </a:solidFill>
            </a:endParaRPr>
          </a:p>
        </p:txBody>
      </p:sp>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76893"/>
            <a:ext cx="5715000" cy="3680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678483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533400" y="457200"/>
            <a:ext cx="7696200" cy="2185214"/>
          </a:xfrm>
          <a:prstGeom prst="rect">
            <a:avLst/>
          </a:prstGeom>
          <a:noFill/>
          <a:ln w="9525">
            <a:noFill/>
            <a:miter lim="800000"/>
            <a:headEnd/>
            <a:tailEnd/>
          </a:ln>
        </p:spPr>
        <p:txBody>
          <a:bodyPr wrap="square" anchor="ctr">
            <a:spAutoFit/>
          </a:bodyPr>
          <a:lstStyle/>
          <a:p>
            <a:r>
              <a:rPr lang="en-US" sz="2800" dirty="0">
                <a:solidFill>
                  <a:srgbClr val="FFFF00"/>
                </a:solidFill>
              </a:rPr>
              <a:t>Some other elements show isotopic similarities with </a:t>
            </a:r>
            <a:r>
              <a:rPr lang="en-US" sz="2800" dirty="0" err="1">
                <a:solidFill>
                  <a:srgbClr val="FFFF00"/>
                </a:solidFill>
              </a:rPr>
              <a:t>enstatite</a:t>
            </a:r>
            <a:r>
              <a:rPr lang="en-US" sz="2800" dirty="0">
                <a:solidFill>
                  <a:srgbClr val="FFFF00"/>
                </a:solidFill>
              </a:rPr>
              <a:t> chondrites, including Cr and Ti. In contrast to Mo, these are not elements </a:t>
            </a:r>
            <a:r>
              <a:rPr lang="en-US" sz="2800" dirty="0" smtClean="0">
                <a:solidFill>
                  <a:srgbClr val="FFFF00"/>
                </a:solidFill>
              </a:rPr>
              <a:t>that would be strongly affected by late stage planetary accretion.</a:t>
            </a:r>
            <a:endParaRPr lang="en-US" sz="2800" dirty="0">
              <a:solidFill>
                <a:srgbClr val="FFFF00"/>
              </a:solidFill>
            </a:endParaRPr>
          </a:p>
          <a:p>
            <a:endParaRPr lang="en-US" sz="2400" dirty="0">
              <a:solidFill>
                <a:srgbClr val="FFFF00"/>
              </a:solidFill>
            </a:endParaRPr>
          </a:p>
        </p:txBody>
      </p:sp>
      <p:sp>
        <p:nvSpPr>
          <p:cNvPr id="4" name="Rectangle 3"/>
          <p:cNvSpPr/>
          <p:nvPr/>
        </p:nvSpPr>
        <p:spPr>
          <a:xfrm>
            <a:off x="5943600" y="6210112"/>
            <a:ext cx="1698029" cy="307777"/>
          </a:xfrm>
          <a:prstGeom prst="rect">
            <a:avLst/>
          </a:prstGeom>
        </p:spPr>
        <p:txBody>
          <a:bodyPr wrap="none">
            <a:spAutoFit/>
          </a:bodyPr>
          <a:lstStyle/>
          <a:p>
            <a:r>
              <a:rPr lang="en-US" sz="1400" dirty="0" err="1" smtClean="0">
                <a:solidFill>
                  <a:srgbClr val="FFFF00"/>
                </a:solidFill>
              </a:rPr>
              <a:t>Trinquier</a:t>
            </a:r>
            <a:r>
              <a:rPr lang="en-US" sz="1400" dirty="0" smtClean="0">
                <a:solidFill>
                  <a:srgbClr val="FFFF00"/>
                </a:solidFill>
              </a:rPr>
              <a:t> et al., 2009</a:t>
            </a:r>
            <a:endParaRPr lang="en-US" sz="1400" dirty="0"/>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642414"/>
            <a:ext cx="3377842" cy="347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3400" y="3124200"/>
            <a:ext cx="3886200" cy="2246769"/>
          </a:xfrm>
          <a:prstGeom prst="rect">
            <a:avLst/>
          </a:prstGeom>
        </p:spPr>
        <p:txBody>
          <a:bodyPr wrap="square">
            <a:spAutoFit/>
          </a:bodyPr>
          <a:lstStyle/>
          <a:p>
            <a:r>
              <a:rPr lang="en-US" sz="2800" dirty="0" smtClean="0">
                <a:solidFill>
                  <a:schemeClr val="tx2"/>
                </a:solidFill>
              </a:rPr>
              <a:t>Does this mean that primary and late stage accretion of Earth was dominated by similar materials?</a:t>
            </a:r>
            <a:endParaRPr lang="en-US" sz="2800" dirty="0">
              <a:solidFill>
                <a:schemeClr val="tx2"/>
              </a:solidFill>
            </a:endParaRPr>
          </a:p>
        </p:txBody>
      </p:sp>
    </p:spTree>
    <p:extLst>
      <p:ext uri="{BB962C8B-B14F-4D97-AF65-F5344CB8AC3E}">
        <p14:creationId xmlns:p14="http://schemas.microsoft.com/office/powerpoint/2010/main" val="34193885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1600200" y="2405063"/>
            <a:ext cx="9144000" cy="0"/>
          </a:xfrm>
          <a:prstGeom prst="rect">
            <a:avLst/>
          </a:prstGeom>
          <a:noFill/>
          <a:ln w="9525">
            <a:noFill/>
            <a:miter lim="800000"/>
            <a:headEnd/>
            <a:tailEnd/>
          </a:ln>
        </p:spPr>
        <p:txBody>
          <a:bodyPr>
            <a:spAutoFit/>
          </a:bodyPr>
          <a:lstStyle/>
          <a:p>
            <a:endParaRPr lang="en-US"/>
          </a:p>
        </p:txBody>
      </p:sp>
      <p:sp>
        <p:nvSpPr>
          <p:cNvPr id="3" name="Rectangle 2"/>
          <p:cNvSpPr/>
          <p:nvPr/>
        </p:nvSpPr>
        <p:spPr>
          <a:xfrm>
            <a:off x="525483" y="990600"/>
            <a:ext cx="7978239" cy="4832092"/>
          </a:xfrm>
          <a:prstGeom prst="rect">
            <a:avLst/>
          </a:prstGeom>
        </p:spPr>
        <p:txBody>
          <a:bodyPr wrap="square">
            <a:spAutoFit/>
          </a:bodyPr>
          <a:lstStyle/>
          <a:p>
            <a:r>
              <a:rPr lang="en-US" sz="2800" b="1" dirty="0" smtClean="0">
                <a:solidFill>
                  <a:srgbClr val="FFFF00"/>
                </a:solidFill>
              </a:rPr>
              <a:t>Should we expect to find Mo isotopic variations among early Earth rocks?</a:t>
            </a:r>
          </a:p>
          <a:p>
            <a:endParaRPr lang="en-US" sz="2800" dirty="0">
              <a:solidFill>
                <a:srgbClr val="FFFF00"/>
              </a:solidFill>
            </a:endParaRPr>
          </a:p>
          <a:p>
            <a:r>
              <a:rPr lang="en-US" sz="2800" dirty="0" smtClean="0">
                <a:solidFill>
                  <a:srgbClr val="FFFF00"/>
                </a:solidFill>
              </a:rPr>
              <a:t>Probably not, if mantle Mo abundance (and isotopic composition) was established by one or more large, global magma ocean events (well mixed?). </a:t>
            </a:r>
          </a:p>
          <a:p>
            <a:endParaRPr lang="en-US" sz="2800" dirty="0">
              <a:solidFill>
                <a:srgbClr val="FFFF00"/>
              </a:solidFill>
            </a:endParaRPr>
          </a:p>
          <a:p>
            <a:r>
              <a:rPr lang="en-US" sz="2800" dirty="0" smtClean="0">
                <a:solidFill>
                  <a:srgbClr val="FFFF00"/>
                </a:solidFill>
              </a:rPr>
              <a:t>But what if we do find isotopic anomalies?</a:t>
            </a:r>
          </a:p>
          <a:p>
            <a:endParaRPr lang="en-US" sz="2800" dirty="0">
              <a:solidFill>
                <a:srgbClr val="FFFF00"/>
              </a:solidFill>
            </a:endParaRPr>
          </a:p>
          <a:p>
            <a:r>
              <a:rPr lang="en-US" sz="2800" dirty="0" smtClean="0">
                <a:solidFill>
                  <a:srgbClr val="FFFF00"/>
                </a:solidFill>
              </a:rPr>
              <a:t>Essentially no data of high enough precision to assess at present.</a:t>
            </a:r>
            <a:endParaRPr lang="en-US" sz="2800" dirty="0">
              <a:solidFill>
                <a:srgbClr val="FFFF00"/>
              </a:solidFill>
            </a:endParaRPr>
          </a:p>
        </p:txBody>
      </p:sp>
    </p:spTree>
    <p:extLst>
      <p:ext uri="{BB962C8B-B14F-4D97-AF65-F5344CB8AC3E}">
        <p14:creationId xmlns:p14="http://schemas.microsoft.com/office/powerpoint/2010/main" val="288815344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914400" y="607222"/>
            <a:ext cx="74789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3200" dirty="0" smtClean="0">
                <a:solidFill>
                  <a:srgbClr val="FFFF00"/>
                </a:solidFill>
              </a:rPr>
              <a:t>What about the genetics of the final ~0.5% wt. % material added to Earth?</a:t>
            </a:r>
            <a:endParaRPr lang="en-US" sz="3200" dirty="0">
              <a:solidFill>
                <a:srgbClr val="FFFF00"/>
              </a:solidFill>
            </a:endParaRPr>
          </a:p>
        </p:txBody>
      </p:sp>
      <p:pic>
        <p:nvPicPr>
          <p:cNvPr id="4" name="Picture 1" descr="http://www.desktopnexus.com/dl/inline/173291/1280x1024/ending-of-earth.jpg?nocache=20156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9747" y="2209800"/>
            <a:ext cx="43815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390674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1600200" y="2405063"/>
            <a:ext cx="9144000" cy="0"/>
          </a:xfrm>
          <a:prstGeom prst="rect">
            <a:avLst/>
          </a:prstGeom>
          <a:noFill/>
          <a:ln w="9525">
            <a:noFill/>
            <a:miter lim="800000"/>
            <a:headEnd/>
            <a:tailEnd/>
          </a:ln>
        </p:spPr>
        <p:txBody>
          <a:bodyPr>
            <a:spAutoFit/>
          </a:bodyPr>
          <a:lstStyle/>
          <a:p>
            <a:endParaRPr lang="en-US"/>
          </a:p>
        </p:txBody>
      </p:sp>
      <p:sp>
        <p:nvSpPr>
          <p:cNvPr id="10" name="Rectangle 6"/>
          <p:cNvSpPr>
            <a:spLocks noChangeArrowheads="1"/>
          </p:cNvSpPr>
          <p:nvPr/>
        </p:nvSpPr>
        <p:spPr bwMode="auto">
          <a:xfrm>
            <a:off x="1447800" y="6080779"/>
            <a:ext cx="28073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solidFill>
                  <a:srgbClr val="FFFF00"/>
                </a:solidFill>
              </a:rPr>
              <a:t>F</a:t>
            </a:r>
            <a:r>
              <a:rPr lang="en-US" sz="2000" b="1" dirty="0" smtClean="0">
                <a:solidFill>
                  <a:srgbClr val="FFFF00"/>
                </a:solidFill>
              </a:rPr>
              <a:t>rom</a:t>
            </a:r>
            <a:r>
              <a:rPr lang="en-US" sz="2000" b="1" dirty="0">
                <a:solidFill>
                  <a:srgbClr val="FFFF00"/>
                </a:solidFill>
              </a:rPr>
              <a:t>: </a:t>
            </a:r>
            <a:r>
              <a:rPr lang="en-US" sz="2000" b="1" dirty="0" smtClean="0">
                <a:solidFill>
                  <a:srgbClr val="FFFF00"/>
                </a:solidFill>
              </a:rPr>
              <a:t>Chen et al., 2010 </a:t>
            </a:r>
            <a:endParaRPr lang="en-US" sz="2000" dirty="0"/>
          </a:p>
        </p:txBody>
      </p:sp>
      <p:sp>
        <p:nvSpPr>
          <p:cNvPr id="3" name="Rectangle 2"/>
          <p:cNvSpPr/>
          <p:nvPr/>
        </p:nvSpPr>
        <p:spPr>
          <a:xfrm>
            <a:off x="457200" y="838200"/>
            <a:ext cx="3922144" cy="4401205"/>
          </a:xfrm>
          <a:prstGeom prst="rect">
            <a:avLst/>
          </a:prstGeom>
        </p:spPr>
        <p:txBody>
          <a:bodyPr wrap="square">
            <a:spAutoFit/>
          </a:bodyPr>
          <a:lstStyle/>
          <a:p>
            <a:r>
              <a:rPr lang="en-US" sz="2800" b="1" dirty="0" smtClean="0">
                <a:solidFill>
                  <a:srgbClr val="FFFF00"/>
                </a:solidFill>
              </a:rPr>
              <a:t>Ruthenium (HSE), may be the ideal tracer to examine this:</a:t>
            </a:r>
            <a:endParaRPr lang="en-US" sz="2800" b="1" dirty="0">
              <a:solidFill>
                <a:srgbClr val="FFFF00"/>
              </a:solidFill>
            </a:endParaRPr>
          </a:p>
          <a:p>
            <a:endParaRPr lang="en-US" sz="2800" dirty="0">
              <a:solidFill>
                <a:srgbClr val="FFFF00"/>
              </a:solidFill>
            </a:endParaRPr>
          </a:p>
          <a:p>
            <a:r>
              <a:rPr lang="en-US" sz="2800" dirty="0">
                <a:solidFill>
                  <a:srgbClr val="FFFF00"/>
                </a:solidFill>
              </a:rPr>
              <a:t>Variable mixtures of </a:t>
            </a:r>
            <a:r>
              <a:rPr lang="en-US" sz="2800" dirty="0" err="1">
                <a:solidFill>
                  <a:srgbClr val="FFFF00"/>
                </a:solidFill>
              </a:rPr>
              <a:t>presolar</a:t>
            </a:r>
            <a:r>
              <a:rPr lang="en-US" sz="2800" dirty="0">
                <a:solidFill>
                  <a:srgbClr val="FFFF00"/>
                </a:solidFill>
              </a:rPr>
              <a:t> components in materials that represent the bulk compositions of early solar </a:t>
            </a:r>
            <a:r>
              <a:rPr lang="en-US" sz="2800" dirty="0" smtClean="0">
                <a:solidFill>
                  <a:srgbClr val="FFFF00"/>
                </a:solidFill>
              </a:rPr>
              <a:t>system bodies </a:t>
            </a:r>
            <a:r>
              <a:rPr lang="en-US" sz="2800" dirty="0">
                <a:solidFill>
                  <a:srgbClr val="FFFF00"/>
                </a:solidFill>
              </a:rPr>
              <a:t>evidenced in </a:t>
            </a:r>
            <a:r>
              <a:rPr lang="en-US" sz="2800" dirty="0" smtClean="0">
                <a:solidFill>
                  <a:srgbClr val="FFFF00"/>
                </a:solidFill>
              </a:rPr>
              <a:t>Ru </a:t>
            </a:r>
            <a:r>
              <a:rPr lang="en-US" sz="2800" dirty="0">
                <a:solidFill>
                  <a:srgbClr val="FFFF00"/>
                </a:solidFill>
              </a:rPr>
              <a:t>isotopes.</a:t>
            </a:r>
          </a:p>
        </p:txBody>
      </p:sp>
      <p:graphicFrame>
        <p:nvGraphicFramePr>
          <p:cNvPr id="4" name="Object 3"/>
          <p:cNvGraphicFramePr>
            <a:graphicFrameLocks noChangeAspect="1"/>
          </p:cNvGraphicFramePr>
          <p:nvPr>
            <p:extLst>
              <p:ext uri="{D42A27DB-BD31-4B8C-83A1-F6EECF244321}">
                <p14:modId xmlns:p14="http://schemas.microsoft.com/office/powerpoint/2010/main" val="2976410340"/>
              </p:ext>
            </p:extLst>
          </p:nvPr>
        </p:nvGraphicFramePr>
        <p:xfrm>
          <a:off x="4572000" y="533400"/>
          <a:ext cx="3682132" cy="2971800"/>
        </p:xfrm>
        <a:graphic>
          <a:graphicData uri="http://schemas.openxmlformats.org/presentationml/2006/ole">
            <mc:AlternateContent xmlns:mc="http://schemas.openxmlformats.org/markup-compatibility/2006">
              <mc:Choice xmlns:v="urn:schemas-microsoft-com:vml" Requires="v">
                <p:oleObj spid="_x0000_s92210" name="SPW 11.0 Graph" r:id="rId3" imgW="5645520" imgH="4555800" progId="SigmaPlotGraphicObject.10">
                  <p:embed/>
                </p:oleObj>
              </mc:Choice>
              <mc:Fallback>
                <p:oleObj name="SPW 11.0 Graph" r:id="rId3" imgW="5645520" imgH="4555800" progId="SigmaPlotGraphicObject.10">
                  <p:embed/>
                  <p:pic>
                    <p:nvPicPr>
                      <p:cNvPr id="0" name=""/>
                      <p:cNvPicPr/>
                      <p:nvPr/>
                    </p:nvPicPr>
                    <p:blipFill>
                      <a:blip r:embed="rId4"/>
                      <a:stretch>
                        <a:fillRect/>
                      </a:stretch>
                    </p:blipFill>
                    <p:spPr>
                      <a:xfrm>
                        <a:off x="4572000" y="533400"/>
                        <a:ext cx="3682132" cy="29718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615039442"/>
              </p:ext>
            </p:extLst>
          </p:nvPr>
        </p:nvGraphicFramePr>
        <p:xfrm>
          <a:off x="4572000" y="3545576"/>
          <a:ext cx="3575616" cy="2885833"/>
        </p:xfrm>
        <a:graphic>
          <a:graphicData uri="http://schemas.openxmlformats.org/presentationml/2006/ole">
            <mc:AlternateContent xmlns:mc="http://schemas.openxmlformats.org/markup-compatibility/2006">
              <mc:Choice xmlns:v="urn:schemas-microsoft-com:vml" Requires="v">
                <p:oleObj spid="_x0000_s92211" name="SPW 11.0 Graph" r:id="rId5" imgW="5645520" imgH="4555800" progId="SigmaPlotGraphicObject.10">
                  <p:embed/>
                </p:oleObj>
              </mc:Choice>
              <mc:Fallback>
                <p:oleObj name="SPW 11.0 Graph" r:id="rId5" imgW="5645520" imgH="4555800" progId="SigmaPlotGraphicObject.10">
                  <p:embed/>
                  <p:pic>
                    <p:nvPicPr>
                      <p:cNvPr id="0" name=""/>
                      <p:cNvPicPr/>
                      <p:nvPr/>
                    </p:nvPicPr>
                    <p:blipFill>
                      <a:blip r:embed="rId6"/>
                      <a:stretch>
                        <a:fillRect/>
                      </a:stretch>
                    </p:blipFill>
                    <p:spPr>
                      <a:xfrm>
                        <a:off x="4572000" y="3545576"/>
                        <a:ext cx="3575616" cy="2885833"/>
                      </a:xfrm>
                      <a:prstGeom prst="rect">
                        <a:avLst/>
                      </a:prstGeom>
                    </p:spPr>
                  </p:pic>
                </p:oleObj>
              </mc:Fallback>
            </mc:AlternateContent>
          </a:graphicData>
        </a:graphic>
      </p:graphicFrame>
    </p:spTree>
    <p:extLst>
      <p:ext uri="{BB962C8B-B14F-4D97-AF65-F5344CB8AC3E}">
        <p14:creationId xmlns:p14="http://schemas.microsoft.com/office/powerpoint/2010/main" val="166005286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a:xfrm>
            <a:off x="762000" y="228600"/>
            <a:ext cx="7772400" cy="2057400"/>
          </a:xfrm>
        </p:spPr>
        <p:txBody>
          <a:bodyPr/>
          <a:lstStyle/>
          <a:p>
            <a:pPr algn="l" eaLnBrk="1" hangingPunct="1"/>
            <a:r>
              <a:rPr lang="en-US" altLang="en-US" sz="2800" dirty="0" smtClean="0">
                <a:cs typeface="Times New Roman" pitchFamily="18" charset="0"/>
              </a:rPr>
              <a:t>Some have argued that late accretion may have been dominated by a limited number of large impacts, not a gentle snow of matter that formed a veneer.</a:t>
            </a:r>
            <a:endParaRPr lang="en-US" altLang="en-US" sz="3200" dirty="0" smtClean="0">
              <a:cs typeface="Times New Roman" pitchFamily="18" charset="0"/>
            </a:endParaRPr>
          </a:p>
        </p:txBody>
      </p:sp>
      <p:sp>
        <p:nvSpPr>
          <p:cNvPr id="64515" name="Rectangle 3"/>
          <p:cNvSpPr>
            <a:spLocks noChangeArrowheads="1"/>
          </p:cNvSpPr>
          <p:nvPr/>
        </p:nvSpPr>
        <p:spPr bwMode="auto">
          <a:xfrm>
            <a:off x="1600200" y="2405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2"/>
                </a:solidFill>
                <a:latin typeface="Times New Roman" pitchFamily="18" charset="0"/>
              </a:defRPr>
            </a:lvl1pPr>
            <a:lvl2pPr marL="742950" indent="-285750" eaLnBrk="0" hangingPunct="0">
              <a:defRPr sz="2400" b="1">
                <a:solidFill>
                  <a:schemeClr val="tx2"/>
                </a:solidFill>
                <a:latin typeface="Times New Roman" pitchFamily="18" charset="0"/>
              </a:defRPr>
            </a:lvl2pPr>
            <a:lvl3pPr marL="1143000" indent="-228600" eaLnBrk="0" hangingPunct="0">
              <a:defRPr sz="2400" b="1">
                <a:solidFill>
                  <a:schemeClr val="tx2"/>
                </a:solidFill>
                <a:latin typeface="Times New Roman" pitchFamily="18" charset="0"/>
              </a:defRPr>
            </a:lvl3pPr>
            <a:lvl4pPr marL="1600200" indent="-228600" eaLnBrk="0" hangingPunct="0">
              <a:defRPr sz="2400" b="1">
                <a:solidFill>
                  <a:schemeClr val="tx2"/>
                </a:solidFill>
                <a:latin typeface="Times New Roman" pitchFamily="18" charset="0"/>
              </a:defRPr>
            </a:lvl4pPr>
            <a:lvl5pPr marL="2057400" indent="-228600" eaLnBrk="0" hangingPunct="0">
              <a:defRPr sz="2400" b="1">
                <a:solidFill>
                  <a:schemeClr val="tx2"/>
                </a:solidFill>
                <a:latin typeface="Times New Roman" pitchFamily="18" charset="0"/>
              </a:defRPr>
            </a:lvl5pPr>
            <a:lvl6pPr marL="2514600" indent="-228600" eaLnBrk="0" fontAlgn="base" hangingPunct="0">
              <a:spcBef>
                <a:spcPct val="0"/>
              </a:spcBef>
              <a:spcAft>
                <a:spcPct val="0"/>
              </a:spcAft>
              <a:defRPr sz="2400" b="1">
                <a:solidFill>
                  <a:schemeClr val="tx2"/>
                </a:solidFill>
                <a:latin typeface="Times New Roman" pitchFamily="18" charset="0"/>
              </a:defRPr>
            </a:lvl6pPr>
            <a:lvl7pPr marL="2971800" indent="-228600" eaLnBrk="0" fontAlgn="base" hangingPunct="0">
              <a:spcBef>
                <a:spcPct val="0"/>
              </a:spcBef>
              <a:spcAft>
                <a:spcPct val="0"/>
              </a:spcAft>
              <a:defRPr sz="2400" b="1">
                <a:solidFill>
                  <a:schemeClr val="tx2"/>
                </a:solidFill>
                <a:latin typeface="Times New Roman" pitchFamily="18" charset="0"/>
              </a:defRPr>
            </a:lvl7pPr>
            <a:lvl8pPr marL="3429000" indent="-228600" eaLnBrk="0" fontAlgn="base" hangingPunct="0">
              <a:spcBef>
                <a:spcPct val="0"/>
              </a:spcBef>
              <a:spcAft>
                <a:spcPct val="0"/>
              </a:spcAft>
              <a:defRPr sz="2400" b="1">
                <a:solidFill>
                  <a:schemeClr val="tx2"/>
                </a:solidFill>
                <a:latin typeface="Times New Roman" pitchFamily="18" charset="0"/>
              </a:defRPr>
            </a:lvl8pPr>
            <a:lvl9pPr marL="3886200" indent="-228600" eaLnBrk="0" fontAlgn="base" hangingPunct="0">
              <a:spcBef>
                <a:spcPct val="0"/>
              </a:spcBef>
              <a:spcAft>
                <a:spcPct val="0"/>
              </a:spcAft>
              <a:defRPr sz="2400" b="1">
                <a:solidFill>
                  <a:schemeClr val="tx2"/>
                </a:solidFill>
                <a:latin typeface="Times New Roman" pitchFamily="18" charset="0"/>
              </a:defRPr>
            </a:lvl9pPr>
          </a:lstStyle>
          <a:p>
            <a:pPr eaLnBrk="1" hangingPunct="1"/>
            <a:endParaRPr lang="en-US" altLang="en-US"/>
          </a:p>
        </p:txBody>
      </p:sp>
      <p:pic>
        <p:nvPicPr>
          <p:cNvPr id="64517" name="Picture 4" descr="Evening Snow at Hououdou - Click Image to Cl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275" y="2581275"/>
            <a:ext cx="356875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http://www.desktopnexus.com/dl/inline/173291/1280x1024/ending-of-earth.jpg?nocache=2015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5908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87230" y="3810000"/>
            <a:ext cx="1330814" cy="523220"/>
          </a:xfrm>
          <a:prstGeom prst="rect">
            <a:avLst/>
          </a:prstGeom>
        </p:spPr>
        <p:txBody>
          <a:bodyPr wrap="none">
            <a:spAutoFit/>
          </a:bodyPr>
          <a:lstStyle/>
          <a:p>
            <a:r>
              <a:rPr lang="en-US" altLang="en-US" sz="2800" dirty="0" smtClean="0">
                <a:solidFill>
                  <a:srgbClr val="FFFF00"/>
                </a:solidFill>
                <a:cs typeface="Times New Roman" pitchFamily="18" charset="0"/>
              </a:rPr>
              <a:t>Not this</a:t>
            </a:r>
            <a:endParaRPr lang="en-US" sz="2800" dirty="0">
              <a:solidFill>
                <a:srgbClr val="FFFF00"/>
              </a:solidFill>
            </a:endParaRPr>
          </a:p>
        </p:txBody>
      </p:sp>
      <p:sp>
        <p:nvSpPr>
          <p:cNvPr id="3" name="Rectangle 2"/>
          <p:cNvSpPr/>
          <p:nvPr/>
        </p:nvSpPr>
        <p:spPr>
          <a:xfrm>
            <a:off x="4003186" y="2405063"/>
            <a:ext cx="822661" cy="523220"/>
          </a:xfrm>
          <a:prstGeom prst="rect">
            <a:avLst/>
          </a:prstGeom>
        </p:spPr>
        <p:txBody>
          <a:bodyPr wrap="none">
            <a:spAutoFit/>
          </a:bodyPr>
          <a:lstStyle/>
          <a:p>
            <a:r>
              <a:rPr lang="en-US" altLang="en-US" sz="2800" dirty="0" smtClean="0">
                <a:solidFill>
                  <a:srgbClr val="FFFF00"/>
                </a:solidFill>
                <a:cs typeface="Times New Roman" pitchFamily="18" charset="0"/>
              </a:rPr>
              <a:t>This</a:t>
            </a:r>
            <a:endParaRPr lang="en-US" sz="2800" dirty="0">
              <a:solidFill>
                <a:srgbClr val="FFFF00"/>
              </a:solidFill>
            </a:endParaRPr>
          </a:p>
        </p:txBody>
      </p:sp>
      <p:sp>
        <p:nvSpPr>
          <p:cNvPr id="4" name="Right Arrow 3"/>
          <p:cNvSpPr/>
          <p:nvPr/>
        </p:nvSpPr>
        <p:spPr bwMode="auto">
          <a:xfrm rot="10800000">
            <a:off x="3877455" y="2909233"/>
            <a:ext cx="978408" cy="484632"/>
          </a:xfrm>
          <a:prstGeom prst="rightArrow">
            <a:avLst/>
          </a:prstGeom>
          <a:noFill/>
          <a:ln w="1905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2"/>
              </a:solidFill>
              <a:effectLst/>
              <a:latin typeface="Times New Roman" pitchFamily="18" charset="0"/>
            </a:endParaRPr>
          </a:p>
        </p:txBody>
      </p:sp>
      <p:sp>
        <p:nvSpPr>
          <p:cNvPr id="11" name="Right Arrow 10"/>
          <p:cNvSpPr/>
          <p:nvPr/>
        </p:nvSpPr>
        <p:spPr bwMode="auto">
          <a:xfrm>
            <a:off x="4234320" y="4333220"/>
            <a:ext cx="978408" cy="484632"/>
          </a:xfrm>
          <a:prstGeom prst="rightArrow">
            <a:avLst/>
          </a:prstGeom>
          <a:noFill/>
          <a:ln w="1905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2"/>
              </a:solidFill>
              <a:effectLst/>
              <a:latin typeface="Times New Roman" pitchFamily="18" charset="0"/>
            </a:endParaRPr>
          </a:p>
        </p:txBody>
      </p:sp>
    </p:spTree>
    <p:extLst>
      <p:ext uri="{BB962C8B-B14F-4D97-AF65-F5344CB8AC3E}">
        <p14:creationId xmlns:p14="http://schemas.microsoft.com/office/powerpoint/2010/main" val="281848877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ChangeArrowheads="1"/>
          </p:cNvSpPr>
          <p:nvPr/>
        </p:nvSpPr>
        <p:spPr bwMode="auto">
          <a:xfrm>
            <a:off x="1600200" y="24050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2"/>
                </a:solidFill>
                <a:latin typeface="Times New Roman" pitchFamily="18" charset="0"/>
              </a:defRPr>
            </a:lvl1pPr>
            <a:lvl2pPr marL="742950" indent="-285750" eaLnBrk="0" hangingPunct="0">
              <a:defRPr sz="2400" b="1">
                <a:solidFill>
                  <a:schemeClr val="tx2"/>
                </a:solidFill>
                <a:latin typeface="Times New Roman" pitchFamily="18" charset="0"/>
              </a:defRPr>
            </a:lvl2pPr>
            <a:lvl3pPr marL="1143000" indent="-228600" eaLnBrk="0" hangingPunct="0">
              <a:defRPr sz="2400" b="1">
                <a:solidFill>
                  <a:schemeClr val="tx2"/>
                </a:solidFill>
                <a:latin typeface="Times New Roman" pitchFamily="18" charset="0"/>
              </a:defRPr>
            </a:lvl3pPr>
            <a:lvl4pPr marL="1600200" indent="-228600" eaLnBrk="0" hangingPunct="0">
              <a:defRPr sz="2400" b="1">
                <a:solidFill>
                  <a:schemeClr val="tx2"/>
                </a:solidFill>
                <a:latin typeface="Times New Roman" pitchFamily="18" charset="0"/>
              </a:defRPr>
            </a:lvl4pPr>
            <a:lvl5pPr marL="2057400" indent="-228600" eaLnBrk="0" hangingPunct="0">
              <a:defRPr sz="2400" b="1">
                <a:solidFill>
                  <a:schemeClr val="tx2"/>
                </a:solidFill>
                <a:latin typeface="Times New Roman" pitchFamily="18" charset="0"/>
              </a:defRPr>
            </a:lvl5pPr>
            <a:lvl6pPr marL="2514600" indent="-228600" eaLnBrk="0" fontAlgn="base" hangingPunct="0">
              <a:spcBef>
                <a:spcPct val="0"/>
              </a:spcBef>
              <a:spcAft>
                <a:spcPct val="0"/>
              </a:spcAft>
              <a:defRPr sz="2400" b="1">
                <a:solidFill>
                  <a:schemeClr val="tx2"/>
                </a:solidFill>
                <a:latin typeface="Times New Roman" pitchFamily="18" charset="0"/>
              </a:defRPr>
            </a:lvl6pPr>
            <a:lvl7pPr marL="2971800" indent="-228600" eaLnBrk="0" fontAlgn="base" hangingPunct="0">
              <a:spcBef>
                <a:spcPct val="0"/>
              </a:spcBef>
              <a:spcAft>
                <a:spcPct val="0"/>
              </a:spcAft>
              <a:defRPr sz="2400" b="1">
                <a:solidFill>
                  <a:schemeClr val="tx2"/>
                </a:solidFill>
                <a:latin typeface="Times New Roman" pitchFamily="18" charset="0"/>
              </a:defRPr>
            </a:lvl7pPr>
            <a:lvl8pPr marL="3429000" indent="-228600" eaLnBrk="0" fontAlgn="base" hangingPunct="0">
              <a:spcBef>
                <a:spcPct val="0"/>
              </a:spcBef>
              <a:spcAft>
                <a:spcPct val="0"/>
              </a:spcAft>
              <a:defRPr sz="2400" b="1">
                <a:solidFill>
                  <a:schemeClr val="tx2"/>
                </a:solidFill>
                <a:latin typeface="Times New Roman" pitchFamily="18" charset="0"/>
              </a:defRPr>
            </a:lvl8pPr>
            <a:lvl9pPr marL="3886200" indent="-228600" eaLnBrk="0" fontAlgn="base" hangingPunct="0">
              <a:spcBef>
                <a:spcPct val="0"/>
              </a:spcBef>
              <a:spcAft>
                <a:spcPct val="0"/>
              </a:spcAft>
              <a:defRPr sz="2400" b="1">
                <a:solidFill>
                  <a:schemeClr val="tx2"/>
                </a:solidFill>
                <a:latin typeface="Times New Roman" pitchFamily="18" charset="0"/>
              </a:defRPr>
            </a:lvl9pPr>
          </a:lstStyle>
          <a:p>
            <a:pPr eaLnBrk="1" hangingPunct="1"/>
            <a:endParaRPr lang="en-US" altLang="en-US"/>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3860" y="990601"/>
            <a:ext cx="2654239"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6989286" y="349523"/>
            <a:ext cx="1871025" cy="523220"/>
          </a:xfrm>
          <a:prstGeom prst="rect">
            <a:avLst/>
          </a:prstGeom>
        </p:spPr>
        <p:txBody>
          <a:bodyPr wrap="none">
            <a:spAutoFit/>
          </a:bodyPr>
          <a:lstStyle/>
          <a:p>
            <a:r>
              <a:rPr lang="en-US" altLang="en-US" sz="2800" baseline="30000" dirty="0" smtClean="0">
                <a:solidFill>
                  <a:schemeClr val="tx2"/>
                </a:solidFill>
                <a:cs typeface="Times New Roman" pitchFamily="18" charset="0"/>
              </a:rPr>
              <a:t>100</a:t>
            </a:r>
            <a:r>
              <a:rPr lang="en-US" altLang="en-US" sz="2800" dirty="0" smtClean="0">
                <a:solidFill>
                  <a:schemeClr val="tx2"/>
                </a:solidFill>
                <a:cs typeface="Times New Roman" pitchFamily="18" charset="0"/>
              </a:rPr>
              <a:t>Ru poor?</a:t>
            </a:r>
            <a:endParaRPr lang="en-US" sz="2800" dirty="0">
              <a:solidFill>
                <a:schemeClr val="tx2"/>
              </a:solidFill>
            </a:endParaRPr>
          </a:p>
        </p:txBody>
      </p:sp>
      <p:sp>
        <p:nvSpPr>
          <p:cNvPr id="13" name="Down Arrow 12"/>
          <p:cNvSpPr/>
          <p:nvPr/>
        </p:nvSpPr>
        <p:spPr bwMode="auto">
          <a:xfrm rot="3159579">
            <a:off x="7416454" y="745237"/>
            <a:ext cx="279475" cy="1212876"/>
          </a:xfrm>
          <a:prstGeom prst="downArrow">
            <a:avLst/>
          </a:prstGeom>
          <a:solidFill>
            <a:schemeClr val="tx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2"/>
              </a:solidFill>
              <a:effectLst/>
              <a:latin typeface="Times New Roman" pitchFamily="18" charset="0"/>
            </a:endParaRPr>
          </a:p>
        </p:txBody>
      </p:sp>
      <p:sp>
        <p:nvSpPr>
          <p:cNvPr id="6" name="Rectangle 5"/>
          <p:cNvSpPr/>
          <p:nvPr/>
        </p:nvSpPr>
        <p:spPr>
          <a:xfrm>
            <a:off x="990600" y="3810000"/>
            <a:ext cx="6934200" cy="2246769"/>
          </a:xfrm>
          <a:prstGeom prst="rect">
            <a:avLst/>
          </a:prstGeom>
        </p:spPr>
        <p:txBody>
          <a:bodyPr wrap="square">
            <a:spAutoFit/>
          </a:bodyPr>
          <a:lstStyle/>
          <a:p>
            <a:r>
              <a:rPr lang="en-US" altLang="en-US" sz="2800" dirty="0" smtClean="0">
                <a:solidFill>
                  <a:schemeClr val="tx2"/>
                </a:solidFill>
                <a:cs typeface="Times New Roman" pitchFamily="18" charset="0"/>
              </a:rPr>
              <a:t>If so, did late accretion create isotopically “tagged” domains in the mantle?</a:t>
            </a:r>
          </a:p>
          <a:p>
            <a:endParaRPr lang="en-US" sz="2800" dirty="0">
              <a:solidFill>
                <a:schemeClr val="tx2"/>
              </a:solidFill>
              <a:cs typeface="Times New Roman" pitchFamily="18" charset="0"/>
            </a:endParaRPr>
          </a:p>
          <a:p>
            <a:r>
              <a:rPr lang="en-US" sz="2800" dirty="0" smtClean="0">
                <a:solidFill>
                  <a:schemeClr val="tx2"/>
                </a:solidFill>
                <a:cs typeface="Times New Roman" pitchFamily="18" charset="0"/>
              </a:rPr>
              <a:t>Could such domains have survived long enough to produce lasting evidence?</a:t>
            </a:r>
            <a:endParaRPr lang="en-US" sz="2800" dirty="0"/>
          </a:p>
        </p:txBody>
      </p:sp>
      <p:pic>
        <p:nvPicPr>
          <p:cNvPr id="15" name="Picture 2" descr="http://www.themethodcase.com/wp-content/uploads/2013/01/mixing-digital-sculpture-with-real-objects-by-greg-petchkovsky-themethodcase-05.jpg"/>
          <p:cNvPicPr>
            <a:picLocks noChangeAspect="1" noChangeArrowheads="1"/>
          </p:cNvPicPr>
          <p:nvPr/>
        </p:nvPicPr>
        <p:blipFill rotWithShape="1">
          <a:blip r:embed="rId3">
            <a:extLst>
              <a:ext uri="{28A0092B-C50C-407E-A947-70E740481C1C}">
                <a14:useLocalDpi xmlns:a14="http://schemas.microsoft.com/office/drawing/2010/main" val="0"/>
              </a:ext>
            </a:extLst>
          </a:blip>
          <a:srcRect t="6259" b="5732"/>
          <a:stretch/>
        </p:blipFill>
        <p:spPr bwMode="auto">
          <a:xfrm>
            <a:off x="990600" y="977526"/>
            <a:ext cx="3733800" cy="24645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descr="http://www.desktopnexus.com/dl/inline/173291/1280x1024/ending-of-earth.jpg?nocache=20156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2209800"/>
            <a:ext cx="1255453" cy="100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75439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geneticexpressions.files.wordpress.com/2010/11/stay-tun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0132"/>
            <a:ext cx="3962400" cy="357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80264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19125" y="4038600"/>
            <a:ext cx="8077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3000" dirty="0" smtClean="0">
                <a:solidFill>
                  <a:srgbClr val="FFFF00"/>
                </a:solidFill>
              </a:rPr>
              <a:t>Conclusion: Earth </a:t>
            </a:r>
            <a:r>
              <a:rPr lang="en-US" sz="3000" dirty="0">
                <a:solidFill>
                  <a:srgbClr val="FFFF00"/>
                </a:solidFill>
              </a:rPr>
              <a:t>was </a:t>
            </a:r>
            <a:r>
              <a:rPr lang="en-US" sz="3000" dirty="0" smtClean="0">
                <a:solidFill>
                  <a:srgbClr val="FFFF00"/>
                </a:solidFill>
              </a:rPr>
              <a:t>likely constructed </a:t>
            </a:r>
            <a:r>
              <a:rPr lang="en-US" sz="3000" dirty="0">
                <a:solidFill>
                  <a:srgbClr val="FFFF00"/>
                </a:solidFill>
              </a:rPr>
              <a:t>from compositionally diverse materials, of </a:t>
            </a:r>
            <a:r>
              <a:rPr lang="en-US" sz="3000" dirty="0" smtClean="0">
                <a:solidFill>
                  <a:srgbClr val="FFFF00"/>
                </a:solidFill>
              </a:rPr>
              <a:t>which only </a:t>
            </a:r>
            <a:r>
              <a:rPr lang="en-US" sz="3000" dirty="0">
                <a:solidFill>
                  <a:srgbClr val="FFFF00"/>
                </a:solidFill>
              </a:rPr>
              <a:t>the average composition </a:t>
            </a:r>
            <a:r>
              <a:rPr lang="en-US" sz="3000" dirty="0" smtClean="0">
                <a:solidFill>
                  <a:srgbClr val="FFFF00"/>
                </a:solidFill>
              </a:rPr>
              <a:t>(maybe) is accessible </a:t>
            </a:r>
            <a:r>
              <a:rPr lang="en-US" sz="3000" dirty="0">
                <a:solidFill>
                  <a:srgbClr val="FFFF00"/>
                </a:solidFill>
              </a:rPr>
              <a:t>for study. </a:t>
            </a:r>
          </a:p>
        </p:txBody>
      </p:sp>
      <p:pic>
        <p:nvPicPr>
          <p:cNvPr id="82946" name="Picture 2" descr="http://2.bp.blogspot.com/-F8XZFuF90oQ/TkDeMWfR4II/AAAAAAAAAeM/hpa6RtpWkGE/s1600/EarlyEarth2_560px.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533400"/>
            <a:ext cx="625856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4788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533400" y="990600"/>
            <a:ext cx="80772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sz="3000" dirty="0" smtClean="0">
                <a:solidFill>
                  <a:srgbClr val="FFFF00"/>
                </a:solidFill>
              </a:rPr>
              <a:t>Comparative planetology is necessary to define bulk planetary compositions, as well as the differences in bulk compositions between planets (e.g., is the Earth like an </a:t>
            </a:r>
            <a:r>
              <a:rPr lang="en-US" sz="3000" dirty="0" err="1" smtClean="0">
                <a:solidFill>
                  <a:srgbClr val="FFFF00"/>
                </a:solidFill>
              </a:rPr>
              <a:t>enstatite</a:t>
            </a:r>
            <a:r>
              <a:rPr lang="en-US" sz="3000" dirty="0" smtClean="0">
                <a:solidFill>
                  <a:srgbClr val="FFFF00"/>
                </a:solidFill>
              </a:rPr>
              <a:t> chondrite?). </a:t>
            </a:r>
          </a:p>
          <a:p>
            <a:endParaRPr lang="en-US" sz="3000" dirty="0">
              <a:solidFill>
                <a:srgbClr val="FFFF00"/>
              </a:solidFill>
            </a:endParaRPr>
          </a:p>
          <a:p>
            <a:r>
              <a:rPr lang="en-US" sz="3000" dirty="0" smtClean="0">
                <a:solidFill>
                  <a:srgbClr val="FFFF00"/>
                </a:solidFill>
              </a:rPr>
              <a:t>This talk is not about that…</a:t>
            </a:r>
          </a:p>
          <a:p>
            <a:endParaRPr lang="en-US" sz="3000" dirty="0">
              <a:solidFill>
                <a:srgbClr val="FFFF00"/>
              </a:solidFill>
            </a:endParaRPr>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733800"/>
            <a:ext cx="33337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988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xEl>
                                              <p:pRg st="2" end="2"/>
                                            </p:txEl>
                                          </p:spTgt>
                                        </p:tgtEl>
                                        <p:attrNameLst>
                                          <p:attrName>style.visibility</p:attrName>
                                        </p:attrNameLst>
                                      </p:cBhvr>
                                      <p:to>
                                        <p:strVal val="visible"/>
                                      </p:to>
                                    </p:set>
                                    <p:animEffect transition="in" filter="fade">
                                      <p:cBhvr>
                                        <p:cTn id="7" dur="500"/>
                                        <p:tgtEl>
                                          <p:spTgt spid="14338">
                                            <p:txEl>
                                              <p:pRg st="2" end="2"/>
                                            </p:txEl>
                                          </p:spTgt>
                                        </p:tgtEl>
                                      </p:cBhvr>
                                    </p:animEffect>
                                  </p:childTnLst>
                                </p:cTn>
                              </p:par>
                              <p:par>
                                <p:cTn id="8" presetID="2" presetClass="entr" presetSubtype="4" fill="hold" nodeType="withEffect">
                                  <p:stCondLst>
                                    <p:cond delay="1000"/>
                                  </p:stCondLst>
                                  <p:childTnLst>
                                    <p:set>
                                      <p:cBhvr>
                                        <p:cTn id="9" dur="1" fill="hold">
                                          <p:stCondLst>
                                            <p:cond delay="0"/>
                                          </p:stCondLst>
                                        </p:cTn>
                                        <p:tgtEl>
                                          <p:spTgt spid="75778"/>
                                        </p:tgtEl>
                                        <p:attrNameLst>
                                          <p:attrName>style.visibility</p:attrName>
                                        </p:attrNameLst>
                                      </p:cBhvr>
                                      <p:to>
                                        <p:strVal val="visible"/>
                                      </p:to>
                                    </p:set>
                                    <p:anim calcmode="lin" valueType="num">
                                      <p:cBhvr additive="base">
                                        <p:cTn id="10" dur="500" fill="hold"/>
                                        <p:tgtEl>
                                          <p:spTgt spid="75778"/>
                                        </p:tgtEl>
                                        <p:attrNameLst>
                                          <p:attrName>ppt_x</p:attrName>
                                        </p:attrNameLst>
                                      </p:cBhvr>
                                      <p:tavLst>
                                        <p:tav tm="0">
                                          <p:val>
                                            <p:strVal val="#ppt_x"/>
                                          </p:val>
                                        </p:tav>
                                        <p:tav tm="100000">
                                          <p:val>
                                            <p:strVal val="#ppt_x"/>
                                          </p:val>
                                        </p:tav>
                                      </p:tavLst>
                                    </p:anim>
                                    <p:anim calcmode="lin" valueType="num">
                                      <p:cBhvr additive="base">
                                        <p:cTn id="11" dur="500" fill="hold"/>
                                        <p:tgtEl>
                                          <p:spTgt spid="757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44113" y="1295400"/>
            <a:ext cx="7982074"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457200" indent="-457200">
              <a:buFont typeface="Wingdings" panose="05000000000000000000" pitchFamily="2" charset="2"/>
              <a:buChar char="Ø"/>
            </a:pPr>
            <a:r>
              <a:rPr lang="en-US" sz="2600" dirty="0" smtClean="0">
                <a:solidFill>
                  <a:srgbClr val="FFFF00"/>
                </a:solidFill>
              </a:rPr>
              <a:t>The final stages of terrestrial growth and differentiation led to the creation of mantle domains with unique isotopic characteristics resulting from radioactive decay, and may also have involved addition of genetically distinct materials to the mantle. </a:t>
            </a:r>
          </a:p>
          <a:p>
            <a:pPr marL="457200" indent="-457200">
              <a:buFont typeface="Wingdings" panose="05000000000000000000" pitchFamily="2" charset="2"/>
              <a:buChar char="Ø"/>
            </a:pPr>
            <a:endParaRPr lang="en-US" sz="2600" dirty="0">
              <a:solidFill>
                <a:srgbClr val="FFFF00"/>
              </a:solidFill>
            </a:endParaRPr>
          </a:p>
          <a:p>
            <a:pPr marL="457200" indent="-457200">
              <a:buFont typeface="Wingdings" panose="05000000000000000000" pitchFamily="2" charset="2"/>
              <a:buChar char="Ø"/>
            </a:pPr>
            <a:r>
              <a:rPr lang="en-US" sz="2600" dirty="0" smtClean="0">
                <a:solidFill>
                  <a:srgbClr val="FFFF00"/>
                </a:solidFill>
              </a:rPr>
              <a:t>Some of these early-formed mantle domains remained chemically distinct for long periods of time following primary accretion.</a:t>
            </a:r>
          </a:p>
          <a:p>
            <a:pPr marL="457200" indent="-457200">
              <a:buFont typeface="Wingdings" panose="05000000000000000000" pitchFamily="2" charset="2"/>
              <a:buChar char="Ø"/>
            </a:pPr>
            <a:endParaRPr lang="en-US" sz="2600" dirty="0">
              <a:solidFill>
                <a:srgbClr val="FFFF00"/>
              </a:solidFill>
            </a:endParaRPr>
          </a:p>
          <a:p>
            <a:pPr marL="457200" indent="-457200">
              <a:buFont typeface="Wingdings" panose="05000000000000000000" pitchFamily="2" charset="2"/>
              <a:buChar char="Ø"/>
            </a:pPr>
            <a:endParaRPr lang="en-US" sz="2600" dirty="0">
              <a:solidFill>
                <a:srgbClr val="FFFF00"/>
              </a:solidFill>
            </a:endParaRPr>
          </a:p>
        </p:txBody>
      </p:sp>
      <p:sp>
        <p:nvSpPr>
          <p:cNvPr id="14339" name="Rectangle 2"/>
          <p:cNvSpPr>
            <a:spLocks noChangeArrowheads="1"/>
          </p:cNvSpPr>
          <p:nvPr/>
        </p:nvSpPr>
        <p:spPr bwMode="auto">
          <a:xfrm>
            <a:off x="666874" y="152400"/>
            <a:ext cx="807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dirty="0" smtClean="0">
                <a:solidFill>
                  <a:srgbClr val="FFFF00"/>
                </a:solidFill>
              </a:rPr>
              <a:t>Theoretical Basis</a:t>
            </a:r>
            <a:endParaRPr lang="en-US" sz="3600" b="1" dirty="0">
              <a:solidFill>
                <a:srgbClr val="FFFF00"/>
              </a:solidFill>
            </a:endParaRPr>
          </a:p>
        </p:txBody>
      </p:sp>
    </p:spTree>
    <p:extLst>
      <p:ext uri="{BB962C8B-B14F-4D97-AF65-F5344CB8AC3E}">
        <p14:creationId xmlns:p14="http://schemas.microsoft.com/office/powerpoint/2010/main" val="225652318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714437" y="1524000"/>
            <a:ext cx="7982074"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457200" indent="-457200">
              <a:buFont typeface="Wingdings" panose="05000000000000000000" pitchFamily="2" charset="2"/>
              <a:buChar char="Ø"/>
            </a:pPr>
            <a:r>
              <a:rPr lang="en-US" sz="2600" dirty="0" smtClean="0">
                <a:solidFill>
                  <a:srgbClr val="FFFF00"/>
                </a:solidFill>
              </a:rPr>
              <a:t>It is now </a:t>
            </a:r>
            <a:r>
              <a:rPr lang="en-US" sz="2600" dirty="0" smtClean="0">
                <a:solidFill>
                  <a:srgbClr val="FFFF00"/>
                </a:solidFill>
              </a:rPr>
              <a:t>possible </a:t>
            </a:r>
            <a:r>
              <a:rPr lang="en-US" sz="2600" dirty="0" smtClean="0">
                <a:solidFill>
                  <a:srgbClr val="FFFF00"/>
                </a:solidFill>
              </a:rPr>
              <a:t>to identify disparate primordial mantle components (radiogenic and possibly even nucleosynthetic) in the terrestrial rock record, and use them to examine mantle mixing during the first 2 to ? billion years of Earth history.</a:t>
            </a:r>
          </a:p>
          <a:p>
            <a:pPr marL="457200" indent="-457200">
              <a:buFont typeface="Wingdings" panose="05000000000000000000" pitchFamily="2" charset="2"/>
              <a:buChar char="Ø"/>
            </a:pPr>
            <a:endParaRPr lang="en-US" sz="2600" dirty="0">
              <a:solidFill>
                <a:srgbClr val="FFFF00"/>
              </a:solidFill>
            </a:endParaRPr>
          </a:p>
        </p:txBody>
      </p:sp>
      <p:sp>
        <p:nvSpPr>
          <p:cNvPr id="14339" name="Rectangle 2"/>
          <p:cNvSpPr>
            <a:spLocks noChangeArrowheads="1"/>
          </p:cNvSpPr>
          <p:nvPr/>
        </p:nvSpPr>
        <p:spPr bwMode="auto">
          <a:xfrm>
            <a:off x="666874" y="152400"/>
            <a:ext cx="807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dirty="0" smtClean="0">
                <a:solidFill>
                  <a:srgbClr val="FFFF00"/>
                </a:solidFill>
              </a:rPr>
              <a:t>Theoretical Basis</a:t>
            </a:r>
            <a:endParaRPr lang="en-US" sz="3600" b="1" dirty="0">
              <a:solidFill>
                <a:srgbClr val="FFFF00"/>
              </a:solidFill>
            </a:endParaRPr>
          </a:p>
        </p:txBody>
      </p:sp>
    </p:spTree>
    <p:extLst>
      <p:ext uri="{BB962C8B-B14F-4D97-AF65-F5344CB8AC3E}">
        <p14:creationId xmlns:p14="http://schemas.microsoft.com/office/powerpoint/2010/main" val="83395423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5374</TotalTime>
  <Words>1991</Words>
  <Application>Microsoft Office PowerPoint</Application>
  <PresentationFormat>On-screen Show (4:3)</PresentationFormat>
  <Paragraphs>177</Paragraphs>
  <Slides>57</Slides>
  <Notes>0</Notes>
  <HiddenSlides>0</HiddenSlides>
  <MMClips>1</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57</vt:i4>
      </vt:variant>
    </vt:vector>
  </HeadingPairs>
  <TitlesOfParts>
    <vt:vector size="63" baseType="lpstr">
      <vt:lpstr>Default Design</vt:lpstr>
      <vt:lpstr>5_Default Design</vt:lpstr>
      <vt:lpstr>Photo Editor Photo</vt:lpstr>
      <vt:lpstr>Chart</vt:lpstr>
      <vt:lpstr>CorelPhotoPaint.Image.8</vt:lpstr>
      <vt:lpstr>SPW 11.0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contrast to MSE, the HSE were likely added after cessation of core segregation by a process commonly termed late accretion.  Final addition of ~0.5 wt% of “chondritic” material to the Earth’s mantle. Sometimes referred to as a “late veneer”.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have argued that late accretion may have been dominated by a limited number of large impacts, not a gentle snow of matter that formed a veneer.</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Geology</dc:creator>
  <cp:lastModifiedBy>Richard J Walker</cp:lastModifiedBy>
  <cp:revision>351</cp:revision>
  <cp:lastPrinted>2014-06-27T13:30:29Z</cp:lastPrinted>
  <dcterms:created xsi:type="dcterms:W3CDTF">2012-01-03T18:59:04Z</dcterms:created>
  <dcterms:modified xsi:type="dcterms:W3CDTF">2014-07-05T00:49:35Z</dcterms:modified>
</cp:coreProperties>
</file>