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303" r:id="rId2"/>
    <p:sldId id="321" r:id="rId3"/>
    <p:sldId id="320" r:id="rId4"/>
    <p:sldId id="383" r:id="rId5"/>
    <p:sldId id="385" r:id="rId6"/>
    <p:sldId id="386" r:id="rId7"/>
    <p:sldId id="339" r:id="rId8"/>
    <p:sldId id="340" r:id="rId9"/>
    <p:sldId id="315" r:id="rId10"/>
    <p:sldId id="341" r:id="rId11"/>
    <p:sldId id="363" r:id="rId12"/>
    <p:sldId id="364" r:id="rId13"/>
    <p:sldId id="365" r:id="rId14"/>
    <p:sldId id="366" r:id="rId15"/>
    <p:sldId id="367" r:id="rId16"/>
    <p:sldId id="371" r:id="rId17"/>
    <p:sldId id="372" r:id="rId18"/>
    <p:sldId id="387" r:id="rId19"/>
    <p:sldId id="350" r:id="rId20"/>
    <p:sldId id="373" r:id="rId21"/>
    <p:sldId id="328" r:id="rId22"/>
    <p:sldId id="396" r:id="rId23"/>
    <p:sldId id="388" r:id="rId24"/>
    <p:sldId id="390" r:id="rId25"/>
    <p:sldId id="391" r:id="rId26"/>
    <p:sldId id="392" r:id="rId27"/>
    <p:sldId id="393" r:id="rId28"/>
    <p:sldId id="394" r:id="rId29"/>
    <p:sldId id="354" r:id="rId30"/>
    <p:sldId id="355" r:id="rId31"/>
    <p:sldId id="356" r:id="rId32"/>
    <p:sldId id="301" r:id="rId33"/>
    <p:sldId id="302"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p:scale>
          <a:sx n="75" d="100"/>
          <a:sy n="75" d="100"/>
        </p:scale>
        <p:origin x="-1224" y="-1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9F04F9-47D2-9442-88FB-651B4B790255}" type="datetimeFigureOut">
              <a:rPr lang="en-US" smtClean="0"/>
              <a:t>7/17/14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4DF516-E838-5C4F-927A-A7057D9D6496}" type="slidenum">
              <a:rPr lang="en-US" smtClean="0"/>
              <a:t>‹#›</a:t>
            </a:fld>
            <a:endParaRPr lang="en-US"/>
          </a:p>
        </p:txBody>
      </p:sp>
    </p:spTree>
    <p:extLst>
      <p:ext uri="{BB962C8B-B14F-4D97-AF65-F5344CB8AC3E}">
        <p14:creationId xmlns:p14="http://schemas.microsoft.com/office/powerpoint/2010/main" val="19691223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Physical properties of core and mantle. Flow in the core may be driven</a:t>
            </a:r>
            <a:r>
              <a:rPr lang="en-US" baseline="0" dirty="0" smtClean="0"/>
              <a:t> by </a:t>
            </a:r>
            <a:r>
              <a:rPr lang="en-US" baseline="0" dirty="0" err="1" smtClean="0"/>
              <a:t>mK</a:t>
            </a:r>
            <a:r>
              <a:rPr lang="en-US" baseline="0" dirty="0" smtClean="0"/>
              <a:t> temperature anomalies.</a:t>
            </a:r>
            <a:endParaRPr lang="en-US" dirty="0"/>
          </a:p>
        </p:txBody>
      </p:sp>
      <p:sp>
        <p:nvSpPr>
          <p:cNvPr id="4" name="Slide Number Placeholder 3"/>
          <p:cNvSpPr>
            <a:spLocks noGrp="1"/>
          </p:cNvSpPr>
          <p:nvPr>
            <p:ph type="sldNum" sz="quarter" idx="10"/>
          </p:nvPr>
        </p:nvSpPr>
        <p:spPr/>
        <p:txBody>
          <a:bodyPr/>
          <a:lstStyle/>
          <a:p>
            <a:fld id="{474DF516-E838-5C4F-927A-A7057D9D6496}" type="slidenum">
              <a:rPr lang="en-US" smtClean="0"/>
              <a:t>1</a:t>
            </a:fld>
            <a:endParaRPr lang="en-US"/>
          </a:p>
        </p:txBody>
      </p:sp>
    </p:spTree>
    <p:extLst>
      <p:ext uri="{BB962C8B-B14F-4D97-AF65-F5344CB8AC3E}">
        <p14:creationId xmlns:p14="http://schemas.microsoft.com/office/powerpoint/2010/main" val="1652997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fld id="{5EA5385A-A162-6342-B190-0FAB2968A74B}" type="slidenum">
              <a:rPr lang="en-US" sz="1200">
                <a:latin typeface="Arial" charset="0"/>
              </a:rPr>
              <a:pPr/>
              <a:t>10</a:t>
            </a:fld>
            <a:endParaRPr lang="en-US" sz="1200">
              <a:latin typeface="Arial"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However, recent estimates of thermal conductivity increase the conducted heat flux to 10 to 15 TW; comparable or larger than the CMB heat flux.</a:t>
            </a:r>
          </a:p>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fld id="{F43C6488-652D-A340-BB63-313377F7021B}" type="slidenum">
              <a:rPr lang="en-US" sz="1200"/>
              <a:pPr/>
              <a:t>11</a:t>
            </a:fld>
            <a:endParaRPr lang="en-US" sz="1200"/>
          </a:p>
        </p:txBody>
      </p:sp>
      <p:sp>
        <p:nvSpPr>
          <p:cNvPr id="92162" name="Rectangle 1026"/>
          <p:cNvSpPr>
            <a:spLocks noGrp="1" noRot="1" noChangeAspect="1" noChangeArrowheads="1" noTextEdit="1"/>
          </p:cNvSpPr>
          <p:nvPr>
            <p:ph type="sldImg"/>
          </p:nvPr>
        </p:nvSpPr>
        <p:spPr>
          <a:ln/>
        </p:spPr>
      </p:sp>
      <p:sp>
        <p:nvSpPr>
          <p:cNvPr id="921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When the CMB heat flow Q is larger than the conducted adiabatic heat flow Qa we expect cooling near the boundary and thermal downwelling.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fld id="{2423928E-6B00-F145-BB26-30307D1C709A}" type="slidenum">
              <a:rPr lang="en-US" sz="1200"/>
              <a:pPr/>
              <a:t>12</a:t>
            </a:fld>
            <a:endParaRPr lang="en-US" sz="1200"/>
          </a:p>
        </p:txBody>
      </p:sp>
      <p:sp>
        <p:nvSpPr>
          <p:cNvPr id="93186" name="Rectangle 1026"/>
          <p:cNvSpPr>
            <a:spLocks noGrp="1" noRot="1" noChangeAspect="1" noChangeArrowheads="1" noTextEdit="1"/>
          </p:cNvSpPr>
          <p:nvPr>
            <p:ph type="sldImg"/>
          </p:nvPr>
        </p:nvSpPr>
        <p:spPr>
          <a:ln/>
        </p:spPr>
      </p:sp>
      <p:sp>
        <p:nvSpPr>
          <p:cNvPr id="9318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fld id="{2423928E-6B00-F145-BB26-30307D1C709A}" type="slidenum">
              <a:rPr lang="en-US" sz="1200"/>
              <a:pPr/>
              <a:t>13</a:t>
            </a:fld>
            <a:endParaRPr lang="en-US" sz="1200"/>
          </a:p>
        </p:txBody>
      </p:sp>
      <p:sp>
        <p:nvSpPr>
          <p:cNvPr id="93186" name="Rectangle 1026"/>
          <p:cNvSpPr>
            <a:spLocks noGrp="1" noRot="1" noChangeAspect="1" noChangeArrowheads="1" noTextEdit="1"/>
          </p:cNvSpPr>
          <p:nvPr>
            <p:ph type="sldImg"/>
          </p:nvPr>
        </p:nvSpPr>
        <p:spPr>
          <a:ln/>
        </p:spPr>
      </p:sp>
      <p:sp>
        <p:nvSpPr>
          <p:cNvPr id="9318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fld id="{EACA7733-C7CE-7742-AA4B-9716A007DE07}" type="slidenum">
              <a:rPr lang="en-US" sz="1200"/>
              <a:pPr/>
              <a:t>14</a:t>
            </a:fld>
            <a:endParaRPr lang="en-US" sz="1200"/>
          </a:p>
        </p:txBody>
      </p:sp>
      <p:sp>
        <p:nvSpPr>
          <p:cNvPr id="94210" name="Rectangle 1026"/>
          <p:cNvSpPr>
            <a:spLocks noGrp="1" noRot="1" noChangeAspect="1" noChangeArrowheads="1" noTextEdit="1"/>
          </p:cNvSpPr>
          <p:nvPr>
            <p:ph type="sldImg"/>
          </p:nvPr>
        </p:nvSpPr>
        <p:spPr>
          <a:ln/>
        </p:spPr>
      </p:sp>
      <p:sp>
        <p:nvSpPr>
          <p:cNvPr id="9421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It is possible that chemical interactions could help, but this remains a speculative idea.</a:t>
            </a: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fld id="{B5C8891B-2E37-364D-A2A7-A4F044AF2525}" type="slidenum">
              <a:rPr lang="en-US" sz="1200"/>
              <a:pPr/>
              <a:t>15</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fld id="{3DCA2C15-B4E1-1E48-BDC7-17C146946804}" type="slidenum">
              <a:rPr lang="en-US" sz="1200">
                <a:latin typeface="Arial" charset="0"/>
              </a:rPr>
              <a:pPr/>
              <a:t>16</a:t>
            </a:fld>
            <a:endParaRPr lang="en-US" sz="1200">
              <a:latin typeface="Arial"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fld id="{3DCA2C15-B4E1-1E48-BDC7-17C146946804}" type="slidenum">
              <a:rPr lang="en-US" sz="1200">
                <a:latin typeface="Arial" charset="0"/>
              </a:rPr>
              <a:pPr/>
              <a:t>17</a:t>
            </a:fld>
            <a:endParaRPr lang="en-US" sz="1200">
              <a:latin typeface="Arial"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fld id="{3DCA2C15-B4E1-1E48-BDC7-17C146946804}" type="slidenum">
              <a:rPr lang="en-US" sz="1200">
                <a:latin typeface="Arial" charset="0"/>
              </a:rPr>
              <a:pPr/>
              <a:t>18</a:t>
            </a:fld>
            <a:endParaRPr lang="en-US" sz="1200">
              <a:latin typeface="Arial"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a:ln/>
        </p:spPr>
      </p:sp>
      <p:sp>
        <p:nvSpPr>
          <p:cNvPr id="1003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Extending these ideas to the core, including all of the entropy sources. The efficiencies (epsllon) often depend on the size of the inner core (see plot).</a:t>
            </a:r>
          </a:p>
        </p:txBody>
      </p:sp>
      <p:sp>
        <p:nvSpPr>
          <p:cNvPr id="1003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fld id="{7D94F7AE-8DF8-D141-92EE-EEC2DDDA42DE}" type="slidenum">
              <a:rPr lang="en-US" sz="1200"/>
              <a:pPr/>
              <a:t>19</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CCEC75-A7B6-2E45-A0FB-2F8F0D15C873}" type="slidenum">
              <a:rPr lang="en-US" sz="1200"/>
              <a:pPr/>
              <a:t>2</a:t>
            </a:fld>
            <a:endParaRPr lang="en-US" sz="120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How do fluid motions in the core of terrestrial planets generate</a:t>
            </a:r>
            <a:r>
              <a:rPr lang="en-US" baseline="0" dirty="0" smtClean="0">
                <a:ea typeface="ＭＳ Ｐゴシック" charset="0"/>
                <a:cs typeface="ＭＳ Ｐゴシック" charset="0"/>
              </a:rPr>
              <a:t> magnetic fields?</a:t>
            </a:r>
            <a:endParaRPr lang="en-US" dirty="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EAEAE9-A298-364A-ABDF-437140F94B6B}" type="slidenum">
              <a:rPr lang="en-US" sz="1200">
                <a:latin typeface="Times" charset="0"/>
              </a:rPr>
              <a:pPr/>
              <a:t>20</a:t>
            </a:fld>
            <a:endParaRPr lang="en-US" sz="1200">
              <a:latin typeface="Times" charset="0"/>
            </a:endParaRPr>
          </a:p>
        </p:txBody>
      </p:sp>
      <p:sp>
        <p:nvSpPr>
          <p:cNvPr id="28674" name="Rectangle 1026"/>
          <p:cNvSpPr>
            <a:spLocks noGrp="1" noRot="1" noChangeAspect="1" noChangeArrowheads="1" noTextEdit="1"/>
          </p:cNvSpPr>
          <p:nvPr>
            <p:ph type="sldImg"/>
          </p:nvPr>
        </p:nvSpPr>
        <p:spPr>
          <a:ln/>
        </p:spPr>
      </p:sp>
      <p:sp>
        <p:nvSpPr>
          <p:cNvPr id="2867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charset="0"/>
                <a:ea typeface="ＭＳ Ｐゴシック" charset="0"/>
                <a:cs typeface="ＭＳ Ｐゴシック" charset="0"/>
              </a:rPr>
              <a:t>Dynamo</a:t>
            </a:r>
            <a:r>
              <a:rPr lang="en-US" baseline="0" dirty="0" smtClean="0">
                <a:latin typeface="Times" charset="0"/>
                <a:ea typeface="ＭＳ Ｐゴシック" charset="0"/>
                <a:cs typeface="ＭＳ Ｐゴシック" charset="0"/>
              </a:rPr>
              <a:t> power has implications for thermal evolution because we need to ensure a flow of heat that sustains the magnetic field</a:t>
            </a:r>
            <a:endParaRPr lang="en-US" dirty="0">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charset="0"/>
                <a:ea typeface="ＭＳ Ｐゴシック" charset="0"/>
                <a:cs typeface="ＭＳ Ｐゴシック" charset="0"/>
              </a:defRPr>
            </a:lvl1pPr>
            <a:lvl2pPr marL="742950" indent="-285750">
              <a:defRPr sz="2200">
                <a:solidFill>
                  <a:schemeClr val="tx1"/>
                </a:solidFill>
                <a:latin typeface="Times" charset="0"/>
                <a:ea typeface="ＭＳ Ｐゴシック" charset="0"/>
              </a:defRPr>
            </a:lvl2pPr>
            <a:lvl3pPr marL="1143000" indent="-228600">
              <a:defRPr sz="2200">
                <a:solidFill>
                  <a:schemeClr val="tx1"/>
                </a:solidFill>
                <a:latin typeface="Times" charset="0"/>
                <a:ea typeface="ＭＳ Ｐゴシック" charset="0"/>
              </a:defRPr>
            </a:lvl3pPr>
            <a:lvl4pPr marL="1600200" indent="-228600">
              <a:defRPr sz="2200">
                <a:solidFill>
                  <a:schemeClr val="tx1"/>
                </a:solidFill>
                <a:latin typeface="Times" charset="0"/>
                <a:ea typeface="ＭＳ Ｐゴシック" charset="0"/>
              </a:defRPr>
            </a:lvl4pPr>
            <a:lvl5pPr marL="2057400" indent="-22860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fld id="{BCE90623-D3F3-0841-B92C-0CC9EAC1A32A}" type="slidenum">
              <a:rPr lang="en-US" sz="1200"/>
              <a:pPr/>
              <a:t>21</a:t>
            </a:fld>
            <a:endParaRPr lang="en-US" sz="120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fld id="{EE4A8C04-E2C2-1B41-B69C-CEAE313CA6D1}" type="slidenum">
              <a:rPr lang="en-US" sz="1200"/>
              <a:pPr/>
              <a:t>22</a:t>
            </a:fld>
            <a:endParaRPr lang="en-US" sz="120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Rotation has a large influence on convection in the core (unlike the mantle). We add the coriolis force to the momentum equation. The centrifugal force is absorbed into the pressure gradient. Both the influence of viscosity and inertia (v.grad v) are very small. The ratio of viscosity to coriolis is the Ekman number E; the ratio of inertia to coriolis is the Rossby number Ro.</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Ekman E = 5 x 10^-5, Pr = 1, Pm = 0.5</a:t>
            </a:r>
          </a:p>
        </p:txBody>
      </p:sp>
      <p:sp>
        <p:nvSpPr>
          <p:cNvPr id="798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charset="0"/>
                <a:ea typeface="ＭＳ Ｐゴシック" charset="0"/>
                <a:cs typeface="ＭＳ Ｐゴシック" charset="0"/>
              </a:defRPr>
            </a:lvl1pPr>
            <a:lvl2pPr marL="742950" indent="-285750">
              <a:defRPr sz="2200">
                <a:solidFill>
                  <a:schemeClr val="tx1"/>
                </a:solidFill>
                <a:latin typeface="Times" charset="0"/>
                <a:ea typeface="ＭＳ Ｐゴシック" charset="0"/>
              </a:defRPr>
            </a:lvl2pPr>
            <a:lvl3pPr marL="1143000" indent="-228600">
              <a:defRPr sz="2200">
                <a:solidFill>
                  <a:schemeClr val="tx1"/>
                </a:solidFill>
                <a:latin typeface="Times" charset="0"/>
                <a:ea typeface="ＭＳ Ｐゴシック" charset="0"/>
              </a:defRPr>
            </a:lvl3pPr>
            <a:lvl4pPr marL="1600200" indent="-228600">
              <a:defRPr sz="2200">
                <a:solidFill>
                  <a:schemeClr val="tx1"/>
                </a:solidFill>
                <a:latin typeface="Times" charset="0"/>
                <a:ea typeface="ＭＳ Ｐゴシック" charset="0"/>
              </a:defRPr>
            </a:lvl4pPr>
            <a:lvl5pPr marL="2057400" indent="-22860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fld id="{07F9895A-563B-CE4C-8DD0-816CFEC8A8E1}" type="slidenum">
              <a:rPr lang="en-US" sz="1200"/>
              <a:pPr/>
              <a:t>27</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charset="0"/>
                <a:ea typeface="ＭＳ Ｐゴシック" charset="0"/>
                <a:cs typeface="ＭＳ Ｐゴシック" charset="0"/>
              </a:defRPr>
            </a:lvl1pPr>
            <a:lvl2pPr marL="742950" indent="-285750">
              <a:defRPr sz="2200">
                <a:solidFill>
                  <a:schemeClr val="tx1"/>
                </a:solidFill>
                <a:latin typeface="Times" charset="0"/>
                <a:ea typeface="ＭＳ Ｐゴシック" charset="0"/>
              </a:defRPr>
            </a:lvl2pPr>
            <a:lvl3pPr marL="1143000" indent="-228600">
              <a:defRPr sz="2200">
                <a:solidFill>
                  <a:schemeClr val="tx1"/>
                </a:solidFill>
                <a:latin typeface="Times" charset="0"/>
                <a:ea typeface="ＭＳ Ｐゴシック" charset="0"/>
              </a:defRPr>
            </a:lvl3pPr>
            <a:lvl4pPr marL="1600200" indent="-228600">
              <a:defRPr sz="2200">
                <a:solidFill>
                  <a:schemeClr val="tx1"/>
                </a:solidFill>
                <a:latin typeface="Times" charset="0"/>
                <a:ea typeface="ＭＳ Ｐゴシック" charset="0"/>
              </a:defRPr>
            </a:lvl4pPr>
            <a:lvl5pPr marL="2057400" indent="-22860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fld id="{579CC06E-F369-7849-9436-84E72262560D}" type="slidenum">
              <a:rPr lang="en-US" sz="1200"/>
              <a:pPr/>
              <a:t>28</a:t>
            </a:fld>
            <a:endParaRPr lang="en-US" sz="120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E = 5x10^-5, Pr = 1, Pm = 0.5</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fld id="{31606C47-C7F0-5741-A8A0-EBD0A83790C1}" type="slidenum">
              <a:rPr lang="en-US" sz="1200"/>
              <a:pPr/>
              <a:t>29</a:t>
            </a:fld>
            <a:endParaRPr lang="en-US" sz="120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What about turbulence?  The diffusivities set the smallest scales of the various fields.  Velocity should have small scales whereas magnetic field should have larger scales because of the relative size of their diffusivities.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fld id="{94DCE2F7-3E82-FB4A-8AEE-264245CFAEEB}" type="slidenum">
              <a:rPr lang="en-US" sz="1200"/>
              <a:pPr/>
              <a:t>30</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A comparison of the velocity, thermal and magnetic diffusivities in liquid metal. The Prandtl numbers compare with the relative size of the minimum length scales.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fld id="{1961C60D-D823-A342-8DB5-C8AAE930C454}" type="slidenum">
              <a:rPr lang="en-US" sz="1200"/>
              <a:pPr/>
              <a:t>31</a:t>
            </a:fld>
            <a:endParaRPr lang="en-US" sz="120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charset="0"/>
                <a:ea typeface="ＭＳ Ｐゴシック" charset="0"/>
                <a:cs typeface="ＭＳ Ｐゴシック" charset="0"/>
              </a:rPr>
              <a:t>In our best simulations Pm = 0.1 and we already see a distinction in the length scales (small scale velocity and larger scale magnetic field). What happens as Pm goes to 1.0e-6. Good question. It is likely that the separation of scales become more </a:t>
            </a:r>
            <a:r>
              <a:rPr lang="en-US" dirty="0" smtClean="0">
                <a:latin typeface="Times" charset="0"/>
                <a:ea typeface="ＭＳ Ｐゴシック" charset="0"/>
                <a:cs typeface="ＭＳ Ｐゴシック" charset="0"/>
              </a:rPr>
              <a:t>extreme.</a:t>
            </a:r>
            <a:r>
              <a:rPr lang="en-US" baseline="0" dirty="0" smtClean="0">
                <a:latin typeface="Times" charset="0"/>
                <a:ea typeface="ＭＳ Ｐゴシック" charset="0"/>
                <a:cs typeface="ＭＳ Ｐゴシック" charset="0"/>
              </a:rPr>
              <a:t> Remember that </a:t>
            </a:r>
            <a:r>
              <a:rPr lang="en-US" baseline="0" dirty="0" err="1" smtClean="0">
                <a:latin typeface="Times" charset="0"/>
                <a:ea typeface="ＭＳ Ｐゴシック" charset="0"/>
                <a:cs typeface="ＭＳ Ｐゴシック" charset="0"/>
              </a:rPr>
              <a:t>Rm</a:t>
            </a:r>
            <a:r>
              <a:rPr lang="en-US" baseline="0" dirty="0" smtClean="0">
                <a:latin typeface="Times" charset="0"/>
                <a:ea typeface="ＭＳ Ｐゴシック" charset="0"/>
                <a:cs typeface="ＭＳ Ｐゴシック" charset="0"/>
              </a:rPr>
              <a:t> = VL/eta. When L gets small the effect of magnetic induction becomes weak and possibly ineffective.</a:t>
            </a:r>
            <a:endParaRPr lang="en-US" dirty="0">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FD6698-1870-5B4E-8E22-DBC6CB6B80FC}" type="slidenum">
              <a:rPr lang="en-US" sz="1200">
                <a:latin typeface="Calibri" charset="0"/>
              </a:rPr>
              <a:pPr eaLnBrk="1" hangingPunct="1"/>
              <a:t>32</a:t>
            </a:fld>
            <a:endParaRPr lang="en-US" sz="1200">
              <a:latin typeface="Calibri" charset="0"/>
            </a:endParaRPr>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BA5943-AB75-E343-9093-90EC52757038}" type="slidenum">
              <a:rPr lang="en-US" sz="1200"/>
              <a:pPr/>
              <a:t>3</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The</a:t>
            </a:r>
            <a:r>
              <a:rPr lang="en-US" baseline="0" dirty="0" smtClean="0">
                <a:ea typeface="ＭＳ Ｐゴシック" charset="0"/>
                <a:cs typeface="ＭＳ Ｐゴシック" charset="0"/>
              </a:rPr>
              <a:t> existence of a magnetic field tells us a lot about the internal dynamics of a planet</a:t>
            </a:r>
            <a:endParaRPr lang="en-US" dirty="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charset="0"/>
                <a:ea typeface="ＭＳ Ｐゴシック" charset="0"/>
                <a:cs typeface="ＭＳ Ｐゴシック" charset="0"/>
              </a:rPr>
              <a:t>Magnetic inclusions in silicate crystals suggest a magnetic field 3.4</a:t>
            </a:r>
            <a:r>
              <a:rPr lang="en-US" baseline="0" dirty="0" smtClean="0">
                <a:latin typeface="Times" charset="0"/>
                <a:ea typeface="ＭＳ Ｐゴシック" charset="0"/>
                <a:cs typeface="ＭＳ Ｐゴシック" charset="0"/>
              </a:rPr>
              <a:t> </a:t>
            </a:r>
            <a:r>
              <a:rPr lang="en-US" baseline="0" dirty="0" err="1" smtClean="0">
                <a:latin typeface="Times" charset="0"/>
                <a:ea typeface="ＭＳ Ｐゴシック" charset="0"/>
                <a:cs typeface="ＭＳ Ｐゴシック" charset="0"/>
              </a:rPr>
              <a:t>Ga</a:t>
            </a:r>
            <a:endParaRPr lang="en-US" dirty="0">
              <a:latin typeface="Times" charset="0"/>
              <a:ea typeface="ＭＳ Ｐゴシック" charset="0"/>
              <a:cs typeface="ＭＳ Ｐゴシック" charset="0"/>
            </a:endParaRPr>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fld id="{7E683C1C-9AD1-F34C-9B7B-71F8BA89BF82}" type="slidenum">
              <a:rPr lang="en-US" sz="1200"/>
              <a:pPr/>
              <a:t>4</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a:ln/>
        </p:spPr>
      </p:sp>
      <p:sp>
        <p:nvSpPr>
          <p:cNvPr id="870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The evolution of the core is driven by the heat flux Q into the base of the mantle. This value is set by the dynamics of the mantle. Cooling of the core causes growth of the inner core by solidification, releasing latent heat and compositional buoyancy. Cold downwellings may also form at the core-mantle boundary.</a:t>
            </a:r>
          </a:p>
        </p:txBody>
      </p:sp>
      <p:sp>
        <p:nvSpPr>
          <p:cNvPr id="870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fld id="{421EDC59-360F-2B49-BCFE-311552652CB1}" type="slidenum">
              <a:rPr lang="en-US" sz="1200"/>
              <a:pPr/>
              <a:t>5</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fld id="{0182E399-8BF4-084D-AB44-53F567B70AFC}" type="slidenum">
              <a:rPr lang="en-US" sz="1200">
                <a:latin typeface="Arial" charset="0"/>
              </a:rPr>
              <a:pPr/>
              <a:t>6</a:t>
            </a:fld>
            <a:endParaRPr lang="en-US" sz="1200">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An estimate of the CMB heat flow can be assessed using knowledge of the internal temperature. The surface (potential) temperature is set by melting at midocean ridges and the thickness of the oceanic crust. Continuing along an adiabat give 2600 to 2800 K near the base of the mantle. Similarly, the temperature in the core is set by the melting temperature at the inner core boundary. Continuing along an adiabat to the top of the core gives 3700 to 4500 K. The difference is the temperature drop across the boundary layer at the base of the mantle.</a:t>
            </a:r>
          </a:p>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fld id="{8021EAF8-744B-D649-8542-C3E2470ED483}" type="slidenum">
              <a:rPr lang="en-US" sz="1200">
                <a:latin typeface="Arial" charset="0"/>
              </a:rPr>
              <a:pPr/>
              <a:t>7</a:t>
            </a:fld>
            <a:endParaRPr lang="en-US" sz="1200">
              <a:latin typeface="Arial"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charset="0"/>
                <a:ea typeface="ＭＳ Ｐゴシック" charset="0"/>
                <a:cs typeface="ＭＳ Ｐゴシック" charset="0"/>
              </a:rPr>
              <a:t>Representative estimates of the CMB heat flow are roughly suggest 5 to </a:t>
            </a:r>
            <a:r>
              <a:rPr lang="en-US" dirty="0" smtClean="0">
                <a:latin typeface="Times" charset="0"/>
                <a:ea typeface="ＭＳ Ｐゴシック" charset="0"/>
                <a:cs typeface="ＭＳ Ｐゴシック" charset="0"/>
              </a:rPr>
              <a:t>15 </a:t>
            </a:r>
            <a:r>
              <a:rPr lang="en-US" dirty="0">
                <a:latin typeface="Times" charset="0"/>
                <a:ea typeface="ＭＳ Ｐゴシック" charset="0"/>
                <a:cs typeface="ＭＳ Ｐゴシック" charset="0"/>
              </a:rPr>
              <a:t>TW. By comparison the surface heat flow is 44 TW; however the surface area is 4x larger  than the CMB. The existence of a boundary layer on the core side of the boundary depends on the heat conducted down the </a:t>
            </a:r>
            <a:r>
              <a:rPr lang="en-US" dirty="0" err="1">
                <a:latin typeface="Times" charset="0"/>
                <a:ea typeface="ＭＳ Ｐゴシック" charset="0"/>
                <a:cs typeface="ＭＳ Ｐゴシック" charset="0"/>
              </a:rPr>
              <a:t>adiabat</a:t>
            </a:r>
            <a:r>
              <a:rPr lang="en-US" dirty="0">
                <a:latin typeface="Times" charset="0"/>
                <a:ea typeface="ＭＳ Ｐゴシック" charset="0"/>
                <a:cs typeface="ＭＳ Ｐゴシック" charset="0"/>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fld id="{ADD31F7F-17DF-374E-A9E7-60F4ACAC6065}" type="slidenum">
              <a:rPr lang="en-US" sz="1200">
                <a:latin typeface="Arial" charset="0"/>
              </a:rPr>
              <a:pPr/>
              <a:t>8</a:t>
            </a:fld>
            <a:endParaRPr lang="en-US" sz="1200">
              <a:latin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When the core is well mixed (and adiabat) a lot of heat is conducted through the core because the thermal conductivity is high. The total conducted heat flow could be 3 to 5 TW compared with 5 to 10 TW into the base of the mantle.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a:t>
            </a:r>
            <a:r>
              <a:rPr lang="en-US" baseline="0" dirty="0" smtClean="0"/>
              <a:t> (Fe82Si10O8) at 5700K</a:t>
            </a:r>
          </a:p>
          <a:p>
            <a:r>
              <a:rPr lang="en-US" baseline="0" dirty="0" smtClean="0"/>
              <a:t>Green (Fe79Si8O13)  at 5500 K</a:t>
            </a:r>
            <a:endParaRPr lang="en-US" dirty="0"/>
          </a:p>
        </p:txBody>
      </p:sp>
      <p:sp>
        <p:nvSpPr>
          <p:cNvPr id="4" name="Slide Number Placeholder 3"/>
          <p:cNvSpPr>
            <a:spLocks noGrp="1"/>
          </p:cNvSpPr>
          <p:nvPr>
            <p:ph type="sldNum" sz="quarter" idx="10"/>
          </p:nvPr>
        </p:nvSpPr>
        <p:spPr/>
        <p:txBody>
          <a:bodyPr/>
          <a:lstStyle/>
          <a:p>
            <a:fld id="{474DF516-E838-5C4F-927A-A7057D9D6496}" type="slidenum">
              <a:rPr lang="en-US" smtClean="0"/>
              <a:t>9</a:t>
            </a:fld>
            <a:endParaRPr lang="en-US"/>
          </a:p>
        </p:txBody>
      </p:sp>
    </p:spTree>
    <p:extLst>
      <p:ext uri="{BB962C8B-B14F-4D97-AF65-F5344CB8AC3E}">
        <p14:creationId xmlns:p14="http://schemas.microsoft.com/office/powerpoint/2010/main" val="2329914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E1787C-84FD-9F40-B646-F02CDD3F5C1C}" type="datetimeFigureOut">
              <a:rPr lang="en-US" smtClean="0"/>
              <a:pPr/>
              <a:t>7/17/14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39D66D-C063-2347-9E8A-C125264147FC}"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E1787C-84FD-9F40-B646-F02CDD3F5C1C}" type="datetimeFigureOut">
              <a:rPr lang="en-US" smtClean="0"/>
              <a:pPr/>
              <a:t>7/17/14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39D66D-C063-2347-9E8A-C125264147F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E1787C-84FD-9F40-B646-F02CDD3F5C1C}" type="datetimeFigureOut">
              <a:rPr lang="en-US" smtClean="0"/>
              <a:pPr/>
              <a:t>7/17/14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39D66D-C063-2347-9E8A-C125264147F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E1787C-84FD-9F40-B646-F02CDD3F5C1C}" type="datetimeFigureOut">
              <a:rPr lang="en-US" smtClean="0"/>
              <a:pPr/>
              <a:t>7/17/14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39D66D-C063-2347-9E8A-C125264147FC}"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E1787C-84FD-9F40-B646-F02CDD3F5C1C}" type="datetimeFigureOut">
              <a:rPr lang="en-US" smtClean="0"/>
              <a:pPr/>
              <a:t>7/17/14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39D66D-C063-2347-9E8A-C125264147FC}"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E1787C-84FD-9F40-B646-F02CDD3F5C1C}" type="datetimeFigureOut">
              <a:rPr lang="en-US" smtClean="0"/>
              <a:pPr/>
              <a:t>7/17/14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539D66D-C063-2347-9E8A-C125264147F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E1787C-84FD-9F40-B646-F02CDD3F5C1C}" type="datetimeFigureOut">
              <a:rPr lang="en-US" smtClean="0"/>
              <a:pPr/>
              <a:t>7/17/14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539D66D-C063-2347-9E8A-C125264147F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E1787C-84FD-9F40-B646-F02CDD3F5C1C}" type="datetimeFigureOut">
              <a:rPr lang="en-US" smtClean="0"/>
              <a:pPr/>
              <a:t>7/17/14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539D66D-C063-2347-9E8A-C125264147F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E1787C-84FD-9F40-B646-F02CDD3F5C1C}" type="datetimeFigureOut">
              <a:rPr lang="en-US" smtClean="0"/>
              <a:pPr/>
              <a:t>7/17/14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539D66D-C063-2347-9E8A-C125264147F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E1787C-84FD-9F40-B646-F02CDD3F5C1C}" type="datetimeFigureOut">
              <a:rPr lang="en-US" smtClean="0"/>
              <a:pPr/>
              <a:t>7/17/14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539D66D-C063-2347-9E8A-C125264147F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E1787C-84FD-9F40-B646-F02CDD3F5C1C}" type="datetimeFigureOut">
              <a:rPr lang="en-US" smtClean="0"/>
              <a:pPr/>
              <a:t>7/17/14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539D66D-C063-2347-9E8A-C125264147F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E1787C-84FD-9F40-B646-F02CDD3F5C1C}" type="datetimeFigureOut">
              <a:rPr lang="en-US" smtClean="0"/>
              <a:pPr/>
              <a:t>7/17/14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9D66D-C063-2347-9E8A-C125264147F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emf"/><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5" Type="http://schemas.openxmlformats.org/officeDocument/2006/relationships/image" Target="../media/image14.jp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5.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1.tiff"/><Relationship Id="rId5" Type="http://schemas.openxmlformats.org/officeDocument/2006/relationships/image" Target="../media/image22.tiff"/><Relationship Id="rId6"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1.tiff"/><Relationship Id="rId5" Type="http://schemas.openxmlformats.org/officeDocument/2006/relationships/image" Target="../media/image22.tiff"/><Relationship Id="rId6" Type="http://schemas.openxmlformats.org/officeDocument/2006/relationships/image" Target="../media/image24.tif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png"/><Relationship Id="rId5"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tiff"/><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emf"/><Relationship Id="rId6" Type="http://schemas.openxmlformats.org/officeDocument/2006/relationships/image" Target="../media/image37.jpe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tiff"/><Relationship Id="rId5" Type="http://schemas.openxmlformats.org/officeDocument/2006/relationships/image" Target="../media/image41.tiff"/><Relationship Id="rId6" Type="http://schemas.openxmlformats.org/officeDocument/2006/relationships/image" Target="../media/image42.tiff"/><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emf"/><Relationship Id="rId3" Type="http://schemas.openxmlformats.org/officeDocument/2006/relationships/image" Target="../media/image44.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emf"/><Relationship Id="rId3" Type="http://schemas.openxmlformats.org/officeDocument/2006/relationships/image" Target="../media/image44.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tif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image" Target="../media/image47.png"/><Relationship Id="rId1" Type="http://schemas.microsoft.com/office/2007/relationships/media" Target="../media/media1.mov"/><Relationship Id="rId2" Type="http://schemas.openxmlformats.org/officeDocument/2006/relationships/video" Target="../media/media1.mo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4.xml"/><Relationship Id="rId5" Type="http://schemas.openxmlformats.org/officeDocument/2006/relationships/image" Target="../media/image48.png"/><Relationship Id="rId1" Type="http://schemas.microsoft.com/office/2007/relationships/media" Target="../media/media2.mov"/><Relationship Id="rId2" Type="http://schemas.openxmlformats.org/officeDocument/2006/relationships/video" Target="../media/media2.mov"/></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5" Type="http://schemas.openxmlformats.org/officeDocument/2006/relationships/image" Target="../media/image52.jpe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94267" y="355314"/>
            <a:ext cx="7772400" cy="1470025"/>
          </a:xfrm>
        </p:spPr>
        <p:txBody>
          <a:bodyPr>
            <a:normAutofit/>
          </a:bodyPr>
          <a:lstStyle/>
          <a:p>
            <a:r>
              <a:rPr lang="en-US" sz="3200" dirty="0" smtClean="0">
                <a:solidFill>
                  <a:schemeClr val="bg2"/>
                </a:solidFill>
              </a:rPr>
              <a:t>Planetary Dynamos</a:t>
            </a:r>
            <a:endParaRPr lang="en-US" sz="3200" dirty="0">
              <a:solidFill>
                <a:schemeClr val="bg2"/>
              </a:solidFill>
            </a:endParaRPr>
          </a:p>
        </p:txBody>
      </p:sp>
      <p:pic>
        <p:nvPicPr>
          <p:cNvPr id="7" name="Picture 6" descr="EMK_Earth_interior.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200" y="1600200"/>
            <a:ext cx="5230618" cy="4599309"/>
          </a:xfrm>
          <a:prstGeom prst="rect">
            <a:avLst/>
          </a:prstGeom>
        </p:spPr>
      </p:pic>
      <p:sp>
        <p:nvSpPr>
          <p:cNvPr id="9" name="TextBox 8"/>
          <p:cNvSpPr txBox="1"/>
          <p:nvPr/>
        </p:nvSpPr>
        <p:spPr>
          <a:xfrm>
            <a:off x="1219200" y="6065432"/>
            <a:ext cx="6790267" cy="369332"/>
          </a:xfrm>
          <a:prstGeom prst="rect">
            <a:avLst/>
          </a:prstGeom>
          <a:noFill/>
        </p:spPr>
        <p:txBody>
          <a:bodyPr wrap="square" rtlCol="0">
            <a:spAutoFit/>
          </a:bodyPr>
          <a:lstStyle/>
          <a:p>
            <a:pPr algn="ctr"/>
            <a:r>
              <a:rPr lang="en-US" dirty="0" smtClean="0">
                <a:solidFill>
                  <a:schemeClr val="bg2"/>
                </a:solidFill>
              </a:rPr>
              <a:t>Bruce Buffett,  University of California, Berkeley</a:t>
            </a:r>
            <a:endParaRPr lang="en-US" dirty="0">
              <a:solidFill>
                <a:schemeClr val="bg2"/>
              </a:solidFill>
            </a:endParaRPr>
          </a:p>
        </p:txBody>
      </p:sp>
    </p:spTree>
    <p:extLst>
      <p:ext uri="{BB962C8B-B14F-4D97-AF65-F5344CB8AC3E}">
        <p14:creationId xmlns:p14="http://schemas.microsoft.com/office/powerpoint/2010/main" val="325494250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normAutofit/>
          </a:bodyPr>
          <a:lstStyle/>
          <a:p>
            <a:pPr eaLnBrk="1" hangingPunct="1"/>
            <a:r>
              <a:rPr lang="en-US" sz="3200" dirty="0">
                <a:solidFill>
                  <a:srgbClr val="000090"/>
                </a:solidFill>
                <a:latin typeface="Arial" charset="0"/>
                <a:ea typeface="ＭＳ Ｐゴシック" charset="0"/>
                <a:cs typeface="ＭＳ Ｐゴシック" charset="0"/>
              </a:rPr>
              <a:t>Core Heat Flow</a:t>
            </a:r>
          </a:p>
        </p:txBody>
      </p:sp>
      <p:pic>
        <p:nvPicPr>
          <p:cNvPr id="50178" name="Picture 7" descr=" heatflow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590800"/>
            <a:ext cx="45466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10"/>
          <p:cNvSpPr>
            <a:spLocks noChangeArrowheads="1"/>
          </p:cNvSpPr>
          <p:nvPr/>
        </p:nvSpPr>
        <p:spPr bwMode="auto">
          <a:xfrm>
            <a:off x="6096000" y="5410200"/>
            <a:ext cx="16764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50180" name="Rectangle 11"/>
          <p:cNvSpPr>
            <a:spLocks noChangeArrowheads="1"/>
          </p:cNvSpPr>
          <p:nvPr/>
        </p:nvSpPr>
        <p:spPr bwMode="auto">
          <a:xfrm>
            <a:off x="6553200" y="3429000"/>
            <a:ext cx="1524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50181" name="Rectangle 9"/>
          <p:cNvSpPr>
            <a:spLocks noChangeArrowheads="1"/>
          </p:cNvSpPr>
          <p:nvPr/>
        </p:nvSpPr>
        <p:spPr bwMode="auto">
          <a:xfrm>
            <a:off x="5867400" y="2971800"/>
            <a:ext cx="1608133"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900" dirty="0"/>
              <a:t>~    5 to </a:t>
            </a:r>
            <a:r>
              <a:rPr lang="en-US" sz="1900" dirty="0" smtClean="0"/>
              <a:t>15 </a:t>
            </a:r>
            <a:r>
              <a:rPr lang="en-US" sz="1900" dirty="0"/>
              <a:t>TW</a:t>
            </a:r>
          </a:p>
        </p:txBody>
      </p:sp>
      <p:sp>
        <p:nvSpPr>
          <p:cNvPr id="50182" name="TextBox 10"/>
          <p:cNvSpPr txBox="1">
            <a:spLocks noChangeArrowheads="1"/>
          </p:cNvSpPr>
          <p:nvPr/>
        </p:nvSpPr>
        <p:spPr bwMode="auto">
          <a:xfrm>
            <a:off x="7086600" y="4572000"/>
            <a:ext cx="1595309"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900" dirty="0">
                <a:latin typeface="Arial" charset="0"/>
              </a:rPr>
              <a:t>~   </a:t>
            </a:r>
            <a:r>
              <a:rPr lang="en-US" sz="1900" dirty="0" smtClean="0">
                <a:latin typeface="Arial" charset="0"/>
              </a:rPr>
              <a:t>5 </a:t>
            </a:r>
            <a:r>
              <a:rPr lang="en-US" sz="1900" dirty="0">
                <a:latin typeface="Arial" charset="0"/>
              </a:rPr>
              <a:t>to 8</a:t>
            </a:r>
            <a:r>
              <a:rPr lang="en-US" sz="1900" dirty="0" smtClean="0">
                <a:latin typeface="Arial" charset="0"/>
              </a:rPr>
              <a:t> </a:t>
            </a:r>
            <a:r>
              <a:rPr lang="en-US" sz="1900" dirty="0">
                <a:latin typeface="Arial" charset="0"/>
              </a:rPr>
              <a:t>TW</a:t>
            </a:r>
          </a:p>
        </p:txBody>
      </p:sp>
      <p:sp>
        <p:nvSpPr>
          <p:cNvPr id="50183" name="TextBox 7"/>
          <p:cNvSpPr txBox="1">
            <a:spLocks noChangeArrowheads="1"/>
          </p:cNvSpPr>
          <p:nvPr/>
        </p:nvSpPr>
        <p:spPr bwMode="auto">
          <a:xfrm>
            <a:off x="1600200" y="5715000"/>
            <a:ext cx="63277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900">
                <a:latin typeface="Arial" charset="0"/>
              </a:rPr>
              <a:t>conduction along adiabat is comparable to total heat flow</a:t>
            </a:r>
          </a:p>
        </p:txBody>
      </p:sp>
      <p:cxnSp>
        <p:nvCxnSpPr>
          <p:cNvPr id="50184" name="Straight Arrow Connector 2"/>
          <p:cNvCxnSpPr>
            <a:cxnSpLocks noChangeAspect="1"/>
          </p:cNvCxnSpPr>
          <p:nvPr/>
        </p:nvCxnSpPr>
        <p:spPr bwMode="auto">
          <a:xfrm flipH="1">
            <a:off x="7696200" y="4495800"/>
            <a:ext cx="273050" cy="636588"/>
          </a:xfrm>
          <a:prstGeom prst="straightConnector1">
            <a:avLst/>
          </a:prstGeom>
          <a:noFill/>
          <a:ln w="38100">
            <a:solidFill>
              <a:srgbClr val="000090"/>
            </a:solidFill>
            <a:round/>
            <a:headEnd/>
            <a:tailEnd type="arrow" w="med" len="med"/>
          </a:ln>
          <a:extLst>
            <a:ext uri="{909E8E84-426E-40dd-AFC4-6F175D3DCCD1}">
              <a14:hiddenFill xmlns:a14="http://schemas.microsoft.com/office/drawing/2010/main">
                <a:noFill/>
              </a14:hiddenFill>
            </a:ext>
          </a:extLst>
        </p:spPr>
      </p:cxnSp>
      <p:sp>
        <p:nvSpPr>
          <p:cNvPr id="50185" name="TextBox 3"/>
          <p:cNvSpPr txBox="1">
            <a:spLocks noChangeArrowheads="1"/>
          </p:cNvSpPr>
          <p:nvPr/>
        </p:nvSpPr>
        <p:spPr bwMode="auto">
          <a:xfrm>
            <a:off x="7239000" y="5181600"/>
            <a:ext cx="14414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800" dirty="0">
                <a:latin typeface="Arial" charset="0"/>
              </a:rPr>
              <a:t>10 to </a:t>
            </a:r>
            <a:r>
              <a:rPr lang="en-US" sz="1800" dirty="0" smtClean="0">
                <a:latin typeface="Arial" charset="0"/>
              </a:rPr>
              <a:t>16 </a:t>
            </a:r>
            <a:r>
              <a:rPr lang="en-US" sz="1800" dirty="0">
                <a:latin typeface="Arial" charset="0"/>
              </a:rPr>
              <a:t>TW</a:t>
            </a:r>
          </a:p>
        </p:txBody>
      </p:sp>
    </p:spTree>
    <p:extLst>
      <p:ext uri="{BB962C8B-B14F-4D97-AF65-F5344CB8AC3E}">
        <p14:creationId xmlns:p14="http://schemas.microsoft.com/office/powerpoint/2010/main" val="27780087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26"/>
          <p:cNvSpPr>
            <a:spLocks noGrp="1" noChangeArrowheads="1"/>
          </p:cNvSpPr>
          <p:nvPr>
            <p:ph type="title"/>
          </p:nvPr>
        </p:nvSpPr>
        <p:spPr>
          <a:xfrm>
            <a:off x="1524000" y="533400"/>
            <a:ext cx="6096000" cy="1143000"/>
          </a:xfrm>
        </p:spPr>
        <p:txBody>
          <a:bodyPr/>
          <a:lstStyle/>
          <a:p>
            <a:pPr eaLnBrk="1" hangingPunct="1"/>
            <a:r>
              <a:rPr lang="en-US" sz="3200" dirty="0">
                <a:solidFill>
                  <a:srgbClr val="000090"/>
                </a:solidFill>
                <a:latin typeface="Arial" charset="0"/>
                <a:ea typeface="ＭＳ Ｐゴシック" charset="0"/>
                <a:cs typeface="ＭＳ Ｐゴシック" charset="0"/>
              </a:rPr>
              <a:t>Convection in the Core</a:t>
            </a:r>
          </a:p>
        </p:txBody>
      </p:sp>
      <p:sp>
        <p:nvSpPr>
          <p:cNvPr id="51202" name="Text Box 1027"/>
          <p:cNvSpPr txBox="1">
            <a:spLocks noChangeArrowheads="1"/>
          </p:cNvSpPr>
          <p:nvPr/>
        </p:nvSpPr>
        <p:spPr bwMode="auto">
          <a:xfrm>
            <a:off x="838200" y="6019800"/>
            <a:ext cx="254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2400">
                <a:latin typeface="Arial" charset="0"/>
              </a:rPr>
              <a:t> </a:t>
            </a:r>
          </a:p>
        </p:txBody>
      </p:sp>
      <p:sp>
        <p:nvSpPr>
          <p:cNvPr id="51203" name="Text Box 1029"/>
          <p:cNvSpPr txBox="1">
            <a:spLocks noChangeArrowheads="1"/>
          </p:cNvSpPr>
          <p:nvPr/>
        </p:nvSpPr>
        <p:spPr bwMode="auto">
          <a:xfrm>
            <a:off x="3733800" y="4648200"/>
            <a:ext cx="8032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500">
                <a:latin typeface="Arial" charset="0"/>
              </a:rPr>
              <a:t>Fe alloy</a:t>
            </a:r>
          </a:p>
        </p:txBody>
      </p:sp>
      <p:pic>
        <p:nvPicPr>
          <p:cNvPr id="51204" name="Picture 1030" descr="conv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90800"/>
            <a:ext cx="5407025"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5"/>
          <p:cNvSpPr txBox="1">
            <a:spLocks noChangeArrowheads="1"/>
          </p:cNvSpPr>
          <p:nvPr/>
        </p:nvSpPr>
        <p:spPr bwMode="auto">
          <a:xfrm>
            <a:off x="609600" y="2286000"/>
            <a:ext cx="971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2000" dirty="0">
                <a:solidFill>
                  <a:schemeClr val="accent2"/>
                </a:solidFill>
                <a:latin typeface="Arial" charset="0"/>
              </a:rPr>
              <a:t>Q &gt; </a:t>
            </a:r>
            <a:r>
              <a:rPr lang="en-US" sz="2000" dirty="0" err="1">
                <a:solidFill>
                  <a:schemeClr val="accent2"/>
                </a:solidFill>
                <a:latin typeface="Arial" charset="0"/>
              </a:rPr>
              <a:t>Q</a:t>
            </a:r>
            <a:r>
              <a:rPr lang="en-US" sz="2000" baseline="-25000" dirty="0" err="1">
                <a:solidFill>
                  <a:schemeClr val="accent2"/>
                </a:solidFill>
                <a:latin typeface="Arial" charset="0"/>
              </a:rPr>
              <a:t>a</a:t>
            </a:r>
            <a:endParaRPr lang="en-US" sz="2000" baseline="-25000" dirty="0">
              <a:solidFill>
                <a:schemeClr val="accent2"/>
              </a:solidFill>
              <a:latin typeface="Arial" charset="0"/>
            </a:endParaRPr>
          </a:p>
        </p:txBody>
      </p:sp>
      <p:pic>
        <p:nvPicPr>
          <p:cNvPr id="51206" name="Picture 6" descr="stratified.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590800"/>
            <a:ext cx="4116388"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207" name="Straight Arrow Connector 23"/>
          <p:cNvCxnSpPr>
            <a:cxnSpLocks noChangeShapeType="1"/>
          </p:cNvCxnSpPr>
          <p:nvPr/>
        </p:nvCxnSpPr>
        <p:spPr bwMode="auto">
          <a:xfrm flipV="1">
            <a:off x="4038600" y="3124200"/>
            <a:ext cx="838200" cy="152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208" name="Straight Arrow Connector 25"/>
          <p:cNvCxnSpPr>
            <a:cxnSpLocks noChangeShapeType="1"/>
          </p:cNvCxnSpPr>
          <p:nvPr/>
        </p:nvCxnSpPr>
        <p:spPr bwMode="auto">
          <a:xfrm>
            <a:off x="4038600" y="3733800"/>
            <a:ext cx="838200" cy="304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51209" name="TextBox 28"/>
          <p:cNvSpPr txBox="1">
            <a:spLocks noChangeArrowheads="1"/>
          </p:cNvSpPr>
          <p:nvPr/>
        </p:nvSpPr>
        <p:spPr bwMode="auto">
          <a:xfrm>
            <a:off x="5105400" y="5334000"/>
            <a:ext cx="31908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900" dirty="0">
                <a:solidFill>
                  <a:srgbClr val="000090"/>
                </a:solidFill>
                <a:latin typeface="Arial" charset="0"/>
              </a:rPr>
              <a:t>cold thermal boundary layer</a:t>
            </a:r>
          </a:p>
        </p:txBody>
      </p:sp>
    </p:spTree>
    <p:extLst>
      <p:ext uri="{BB962C8B-B14F-4D97-AF65-F5344CB8AC3E}">
        <p14:creationId xmlns:p14="http://schemas.microsoft.com/office/powerpoint/2010/main" val="54647299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026"/>
          <p:cNvSpPr>
            <a:spLocks noGrp="1" noChangeArrowheads="1"/>
          </p:cNvSpPr>
          <p:nvPr>
            <p:ph type="title"/>
          </p:nvPr>
        </p:nvSpPr>
        <p:spPr>
          <a:xfrm>
            <a:off x="1535600" y="533400"/>
            <a:ext cx="6096000" cy="1143000"/>
          </a:xfrm>
        </p:spPr>
        <p:txBody>
          <a:bodyPr/>
          <a:lstStyle/>
          <a:p>
            <a:pPr eaLnBrk="1" hangingPunct="1"/>
            <a:r>
              <a:rPr lang="en-US" sz="3200" dirty="0">
                <a:solidFill>
                  <a:srgbClr val="000090"/>
                </a:solidFill>
                <a:latin typeface="Arial" charset="0"/>
                <a:ea typeface="ＭＳ Ｐゴシック" charset="0"/>
                <a:cs typeface="ＭＳ Ｐゴシック" charset="0"/>
              </a:rPr>
              <a:t>Convection in the Core</a:t>
            </a:r>
          </a:p>
        </p:txBody>
      </p:sp>
      <p:sp>
        <p:nvSpPr>
          <p:cNvPr id="52226" name="Text Box 1027"/>
          <p:cNvSpPr txBox="1">
            <a:spLocks noChangeArrowheads="1"/>
          </p:cNvSpPr>
          <p:nvPr/>
        </p:nvSpPr>
        <p:spPr bwMode="auto">
          <a:xfrm>
            <a:off x="838200" y="6019800"/>
            <a:ext cx="254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2400">
                <a:latin typeface="Arial" charset="0"/>
              </a:rPr>
              <a:t> </a:t>
            </a:r>
          </a:p>
        </p:txBody>
      </p:sp>
      <p:sp>
        <p:nvSpPr>
          <p:cNvPr id="52227" name="TextBox 5"/>
          <p:cNvSpPr txBox="1">
            <a:spLocks noChangeArrowheads="1"/>
          </p:cNvSpPr>
          <p:nvPr/>
        </p:nvSpPr>
        <p:spPr bwMode="auto">
          <a:xfrm>
            <a:off x="609600" y="2286000"/>
            <a:ext cx="971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2000" dirty="0">
                <a:solidFill>
                  <a:schemeClr val="accent2"/>
                </a:solidFill>
                <a:latin typeface="Arial" charset="0"/>
              </a:rPr>
              <a:t>Q &lt; </a:t>
            </a:r>
            <a:r>
              <a:rPr lang="en-US" sz="2000" dirty="0" err="1">
                <a:solidFill>
                  <a:schemeClr val="accent2"/>
                </a:solidFill>
                <a:latin typeface="Arial" charset="0"/>
              </a:rPr>
              <a:t>Q</a:t>
            </a:r>
            <a:r>
              <a:rPr lang="en-US" sz="2000" baseline="-25000" dirty="0" err="1">
                <a:solidFill>
                  <a:schemeClr val="accent2"/>
                </a:solidFill>
                <a:latin typeface="Arial" charset="0"/>
              </a:rPr>
              <a:t>a</a:t>
            </a:r>
            <a:endParaRPr lang="en-US" sz="2000" baseline="-25000" dirty="0">
              <a:solidFill>
                <a:schemeClr val="accent2"/>
              </a:solidFill>
              <a:latin typeface="Arial" charset="0"/>
            </a:endParaRPr>
          </a:p>
        </p:txBody>
      </p:sp>
      <p:pic>
        <p:nvPicPr>
          <p:cNvPr id="52228" name="Picture 9" descr="stratifiedB.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590800"/>
            <a:ext cx="4116388"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2229" name="Straight Arrow Connector 10"/>
          <p:cNvCxnSpPr>
            <a:cxnSpLocks noChangeShapeType="1"/>
          </p:cNvCxnSpPr>
          <p:nvPr/>
        </p:nvCxnSpPr>
        <p:spPr bwMode="auto">
          <a:xfrm flipV="1">
            <a:off x="4038600" y="3124200"/>
            <a:ext cx="838200" cy="152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pic>
        <p:nvPicPr>
          <p:cNvPr id="52230" name="Picture 11" descr="AGU2010E.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590800"/>
            <a:ext cx="53467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2231" name="Straight Arrow Connector 12"/>
          <p:cNvCxnSpPr>
            <a:cxnSpLocks noChangeShapeType="1"/>
          </p:cNvCxnSpPr>
          <p:nvPr/>
        </p:nvCxnSpPr>
        <p:spPr bwMode="auto">
          <a:xfrm>
            <a:off x="4038600" y="3810000"/>
            <a:ext cx="838200" cy="304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52232" name="Rectangle 13"/>
          <p:cNvSpPr>
            <a:spLocks noChangeArrowheads="1"/>
          </p:cNvSpPr>
          <p:nvPr/>
        </p:nvSpPr>
        <p:spPr bwMode="auto">
          <a:xfrm>
            <a:off x="2895600" y="2819400"/>
            <a:ext cx="457200" cy="152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p>
        </p:txBody>
      </p:sp>
      <p:sp>
        <p:nvSpPr>
          <p:cNvPr id="52233" name="TextBox 14"/>
          <p:cNvSpPr txBox="1">
            <a:spLocks noChangeArrowheads="1"/>
          </p:cNvSpPr>
          <p:nvPr/>
        </p:nvSpPr>
        <p:spPr bwMode="auto">
          <a:xfrm>
            <a:off x="4533900" y="5286375"/>
            <a:ext cx="43767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700" dirty="0" err="1">
                <a:latin typeface="Arial" charset="0"/>
              </a:rPr>
              <a:t>i</a:t>
            </a:r>
            <a:r>
              <a:rPr lang="en-US" sz="1700" dirty="0">
                <a:latin typeface="Arial" charset="0"/>
              </a:rPr>
              <a:t>) compositional buoyancy mixes warm fluid</a:t>
            </a:r>
          </a:p>
        </p:txBody>
      </p:sp>
      <p:sp>
        <p:nvSpPr>
          <p:cNvPr id="52234" name="TextBox 15"/>
          <p:cNvSpPr txBox="1">
            <a:spLocks noChangeArrowheads="1"/>
          </p:cNvSpPr>
          <p:nvPr/>
        </p:nvSpPr>
        <p:spPr bwMode="auto">
          <a:xfrm>
            <a:off x="4495800" y="5819775"/>
            <a:ext cx="36496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700" dirty="0">
                <a:latin typeface="Arial" charset="0"/>
              </a:rPr>
              <a:t>ii) thermally stratified layer develops</a:t>
            </a:r>
          </a:p>
        </p:txBody>
      </p:sp>
      <p:sp>
        <p:nvSpPr>
          <p:cNvPr id="52235" name="TextBox 11"/>
          <p:cNvSpPr txBox="1">
            <a:spLocks noChangeArrowheads="1"/>
          </p:cNvSpPr>
          <p:nvPr/>
        </p:nvSpPr>
        <p:spPr bwMode="auto">
          <a:xfrm>
            <a:off x="4572000" y="4752975"/>
            <a:ext cx="11128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2100">
                <a:latin typeface="Arial" charset="0"/>
              </a:rPr>
              <a:t>Options</a:t>
            </a:r>
          </a:p>
        </p:txBody>
      </p:sp>
      <p:sp>
        <p:nvSpPr>
          <p:cNvPr id="2" name="TextBox 1"/>
          <p:cNvSpPr txBox="1"/>
          <p:nvPr/>
        </p:nvSpPr>
        <p:spPr>
          <a:xfrm>
            <a:off x="4690533" y="6323013"/>
            <a:ext cx="2941067" cy="353943"/>
          </a:xfrm>
          <a:prstGeom prst="rect">
            <a:avLst/>
          </a:prstGeom>
          <a:noFill/>
        </p:spPr>
        <p:txBody>
          <a:bodyPr wrap="none" rtlCol="0">
            <a:spAutoFit/>
          </a:bodyPr>
          <a:lstStyle/>
          <a:p>
            <a:r>
              <a:rPr lang="en-US" sz="1700" dirty="0" smtClean="0">
                <a:latin typeface="Arial"/>
                <a:cs typeface="Arial"/>
              </a:rPr>
              <a:t>( -&gt; compositional instability)</a:t>
            </a:r>
            <a:endParaRPr lang="en-US" sz="1700" dirty="0">
              <a:latin typeface="Arial"/>
              <a:cs typeface="Arial"/>
            </a:endParaRPr>
          </a:p>
        </p:txBody>
      </p:sp>
    </p:spTree>
    <p:extLst>
      <p:ext uri="{BB962C8B-B14F-4D97-AF65-F5344CB8AC3E}">
        <p14:creationId xmlns:p14="http://schemas.microsoft.com/office/powerpoint/2010/main" val="81191169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026"/>
          <p:cNvSpPr>
            <a:spLocks noGrp="1" noChangeArrowheads="1"/>
          </p:cNvSpPr>
          <p:nvPr>
            <p:ph type="title"/>
          </p:nvPr>
        </p:nvSpPr>
        <p:spPr>
          <a:xfrm>
            <a:off x="1557867" y="533400"/>
            <a:ext cx="6096000" cy="1143000"/>
          </a:xfrm>
        </p:spPr>
        <p:txBody>
          <a:bodyPr/>
          <a:lstStyle/>
          <a:p>
            <a:pPr eaLnBrk="1" hangingPunct="1"/>
            <a:r>
              <a:rPr lang="en-US" sz="3200" dirty="0">
                <a:solidFill>
                  <a:srgbClr val="000090"/>
                </a:solidFill>
                <a:latin typeface="Arial" charset="0"/>
                <a:ea typeface="ＭＳ Ｐゴシック" charset="0"/>
                <a:cs typeface="ＭＳ Ｐゴシック" charset="0"/>
              </a:rPr>
              <a:t>Convection in the Core</a:t>
            </a:r>
          </a:p>
        </p:txBody>
      </p:sp>
      <p:sp>
        <p:nvSpPr>
          <p:cNvPr id="52226" name="Text Box 1027"/>
          <p:cNvSpPr txBox="1">
            <a:spLocks noChangeArrowheads="1"/>
          </p:cNvSpPr>
          <p:nvPr/>
        </p:nvSpPr>
        <p:spPr bwMode="auto">
          <a:xfrm>
            <a:off x="838200" y="6019800"/>
            <a:ext cx="254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2400">
                <a:latin typeface="Arial" charset="0"/>
              </a:rPr>
              <a:t> </a:t>
            </a:r>
          </a:p>
        </p:txBody>
      </p:sp>
      <p:sp>
        <p:nvSpPr>
          <p:cNvPr id="52227" name="TextBox 5"/>
          <p:cNvSpPr txBox="1">
            <a:spLocks noChangeArrowheads="1"/>
          </p:cNvSpPr>
          <p:nvPr/>
        </p:nvSpPr>
        <p:spPr bwMode="auto">
          <a:xfrm>
            <a:off x="609600" y="2286000"/>
            <a:ext cx="971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2000" dirty="0">
                <a:solidFill>
                  <a:schemeClr val="accent2"/>
                </a:solidFill>
                <a:latin typeface="Arial" charset="0"/>
              </a:rPr>
              <a:t>Q &lt; </a:t>
            </a:r>
            <a:r>
              <a:rPr lang="en-US" sz="2000" dirty="0" err="1">
                <a:solidFill>
                  <a:schemeClr val="accent2"/>
                </a:solidFill>
                <a:latin typeface="Arial" charset="0"/>
              </a:rPr>
              <a:t>Q</a:t>
            </a:r>
            <a:r>
              <a:rPr lang="en-US" sz="2000" baseline="-25000" dirty="0" err="1">
                <a:solidFill>
                  <a:schemeClr val="accent2"/>
                </a:solidFill>
                <a:latin typeface="Arial" charset="0"/>
              </a:rPr>
              <a:t>a</a:t>
            </a:r>
            <a:endParaRPr lang="en-US" sz="2000" baseline="-25000" dirty="0">
              <a:solidFill>
                <a:schemeClr val="accent2"/>
              </a:solidFill>
              <a:latin typeface="Arial" charset="0"/>
            </a:endParaRPr>
          </a:p>
        </p:txBody>
      </p:sp>
      <p:pic>
        <p:nvPicPr>
          <p:cNvPr id="52228" name="Picture 9" descr="stratifiedB.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590800"/>
            <a:ext cx="4116388"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2229" name="Straight Arrow Connector 10"/>
          <p:cNvCxnSpPr>
            <a:cxnSpLocks noChangeShapeType="1"/>
          </p:cNvCxnSpPr>
          <p:nvPr/>
        </p:nvCxnSpPr>
        <p:spPr bwMode="auto">
          <a:xfrm flipV="1">
            <a:off x="4038600" y="3124200"/>
            <a:ext cx="838200" cy="152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pic>
        <p:nvPicPr>
          <p:cNvPr id="52230" name="Picture 11" descr="AGU2010E.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590800"/>
            <a:ext cx="53467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2231" name="Straight Arrow Connector 12"/>
          <p:cNvCxnSpPr>
            <a:cxnSpLocks noChangeShapeType="1"/>
          </p:cNvCxnSpPr>
          <p:nvPr/>
        </p:nvCxnSpPr>
        <p:spPr bwMode="auto">
          <a:xfrm>
            <a:off x="4038600" y="3810000"/>
            <a:ext cx="838200" cy="304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52232" name="Rectangle 13"/>
          <p:cNvSpPr>
            <a:spLocks noChangeArrowheads="1"/>
          </p:cNvSpPr>
          <p:nvPr/>
        </p:nvSpPr>
        <p:spPr bwMode="auto">
          <a:xfrm>
            <a:off x="2895600" y="2819400"/>
            <a:ext cx="457200" cy="152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p>
        </p:txBody>
      </p:sp>
      <p:pic>
        <p:nvPicPr>
          <p:cNvPr id="13" name="Picture 12" descr="20054293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7296544" y="4434668"/>
            <a:ext cx="1599277" cy="1579840"/>
          </a:xfrm>
          <a:prstGeom prst="rect">
            <a:avLst/>
          </a:prstGeom>
        </p:spPr>
      </p:pic>
      <p:sp>
        <p:nvSpPr>
          <p:cNvPr id="14" name="TextBox 13"/>
          <p:cNvSpPr txBox="1"/>
          <p:nvPr/>
        </p:nvSpPr>
        <p:spPr>
          <a:xfrm>
            <a:off x="4730221" y="5977354"/>
            <a:ext cx="2044149" cy="338554"/>
          </a:xfrm>
          <a:prstGeom prst="rect">
            <a:avLst/>
          </a:prstGeom>
          <a:noFill/>
        </p:spPr>
        <p:txBody>
          <a:bodyPr wrap="none" rtlCol="0">
            <a:spAutoFit/>
          </a:bodyPr>
          <a:lstStyle/>
          <a:p>
            <a:r>
              <a:rPr lang="en-US" sz="1600" dirty="0" smtClean="0"/>
              <a:t>“salt finger” instability</a:t>
            </a:r>
            <a:endParaRPr lang="en-US" sz="1600" dirty="0"/>
          </a:p>
        </p:txBody>
      </p:sp>
      <p:sp>
        <p:nvSpPr>
          <p:cNvPr id="4" name="Rectangle 3"/>
          <p:cNvSpPr/>
          <p:nvPr/>
        </p:nvSpPr>
        <p:spPr>
          <a:xfrm>
            <a:off x="7689321" y="3567853"/>
            <a:ext cx="249379" cy="259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flipV="1">
            <a:off x="8001000" y="3697393"/>
            <a:ext cx="464079" cy="3640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8229600" y="3733800"/>
            <a:ext cx="235479" cy="533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711700" y="5638800"/>
            <a:ext cx="2536872" cy="338554"/>
          </a:xfrm>
          <a:prstGeom prst="rect">
            <a:avLst/>
          </a:prstGeom>
          <a:noFill/>
        </p:spPr>
        <p:txBody>
          <a:bodyPr wrap="none" rtlCol="0">
            <a:spAutoFit/>
          </a:bodyPr>
          <a:lstStyle/>
          <a:p>
            <a:r>
              <a:rPr lang="en-US" sz="1600" dirty="0" smtClean="0"/>
              <a:t>Double Diffusive Convection</a:t>
            </a:r>
            <a:endParaRPr lang="en-US" sz="1600" dirty="0"/>
          </a:p>
        </p:txBody>
      </p:sp>
    </p:spTree>
    <p:extLst>
      <p:ext uri="{BB962C8B-B14F-4D97-AF65-F5344CB8AC3E}">
        <p14:creationId xmlns:p14="http://schemas.microsoft.com/office/powerpoint/2010/main" val="278448079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026"/>
          <p:cNvSpPr>
            <a:spLocks noGrp="1" noChangeArrowheads="1"/>
          </p:cNvSpPr>
          <p:nvPr>
            <p:ph type="title"/>
          </p:nvPr>
        </p:nvSpPr>
        <p:spPr>
          <a:xfrm>
            <a:off x="1524000" y="533400"/>
            <a:ext cx="6096000" cy="1143000"/>
          </a:xfrm>
        </p:spPr>
        <p:txBody>
          <a:bodyPr/>
          <a:lstStyle/>
          <a:p>
            <a:pPr eaLnBrk="1" hangingPunct="1"/>
            <a:r>
              <a:rPr lang="en-US" sz="3200" dirty="0">
                <a:solidFill>
                  <a:srgbClr val="000090"/>
                </a:solidFill>
                <a:latin typeface="Arial" charset="0"/>
                <a:ea typeface="ＭＳ Ｐゴシック" charset="0"/>
                <a:cs typeface="ＭＳ Ｐゴシック" charset="0"/>
              </a:rPr>
              <a:t>Early Earth</a:t>
            </a:r>
          </a:p>
        </p:txBody>
      </p:sp>
      <p:sp>
        <p:nvSpPr>
          <p:cNvPr id="53250" name="Text Box 1027"/>
          <p:cNvSpPr txBox="1">
            <a:spLocks noChangeArrowheads="1"/>
          </p:cNvSpPr>
          <p:nvPr/>
        </p:nvSpPr>
        <p:spPr bwMode="auto">
          <a:xfrm>
            <a:off x="838200" y="6019800"/>
            <a:ext cx="254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2400">
                <a:latin typeface="Arial" charset="0"/>
              </a:rPr>
              <a:t> </a:t>
            </a:r>
          </a:p>
        </p:txBody>
      </p:sp>
      <p:sp>
        <p:nvSpPr>
          <p:cNvPr id="53251" name="Rectangle 13"/>
          <p:cNvSpPr>
            <a:spLocks noChangeArrowheads="1"/>
          </p:cNvSpPr>
          <p:nvPr/>
        </p:nvSpPr>
        <p:spPr bwMode="auto">
          <a:xfrm>
            <a:off x="2895600" y="2819400"/>
            <a:ext cx="457200" cy="152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p>
        </p:txBody>
      </p:sp>
      <p:pic>
        <p:nvPicPr>
          <p:cNvPr id="53252" name="Picture 16" descr="AGU2010B.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667000"/>
            <a:ext cx="53467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Box 17"/>
          <p:cNvSpPr txBox="1">
            <a:spLocks noChangeArrowheads="1"/>
          </p:cNvSpPr>
          <p:nvPr/>
        </p:nvSpPr>
        <p:spPr bwMode="auto">
          <a:xfrm>
            <a:off x="4953000" y="4286250"/>
            <a:ext cx="13129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2000" dirty="0" smtClean="0">
                <a:latin typeface="Arial" charset="0"/>
              </a:rPr>
              <a:t>ii)  </a:t>
            </a:r>
            <a:r>
              <a:rPr lang="en-US" sz="2000" dirty="0">
                <a:solidFill>
                  <a:schemeClr val="accent2"/>
                </a:solidFill>
                <a:latin typeface="Arial" charset="0"/>
              </a:rPr>
              <a:t>Q &lt; </a:t>
            </a:r>
            <a:r>
              <a:rPr lang="en-US" sz="2000" dirty="0" err="1">
                <a:solidFill>
                  <a:schemeClr val="accent2"/>
                </a:solidFill>
                <a:latin typeface="Arial" charset="0"/>
              </a:rPr>
              <a:t>Q</a:t>
            </a:r>
            <a:r>
              <a:rPr lang="en-US" sz="2000" baseline="-25000" dirty="0" err="1">
                <a:solidFill>
                  <a:schemeClr val="accent2"/>
                </a:solidFill>
                <a:latin typeface="Arial" charset="0"/>
              </a:rPr>
              <a:t>a</a:t>
            </a:r>
            <a:endParaRPr lang="en-US" sz="2000" baseline="-25000" dirty="0">
              <a:solidFill>
                <a:schemeClr val="accent2"/>
              </a:solidFill>
              <a:latin typeface="Arial" charset="0"/>
            </a:endParaRPr>
          </a:p>
        </p:txBody>
      </p:sp>
      <p:sp>
        <p:nvSpPr>
          <p:cNvPr id="53254" name="TextBox 18"/>
          <p:cNvSpPr txBox="1">
            <a:spLocks noChangeArrowheads="1"/>
          </p:cNvSpPr>
          <p:nvPr/>
        </p:nvSpPr>
        <p:spPr bwMode="auto">
          <a:xfrm>
            <a:off x="5638800" y="5429250"/>
            <a:ext cx="2379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2000">
                <a:latin typeface="Arial" charset="0"/>
              </a:rPr>
              <a:t>- geodynamo fails </a:t>
            </a:r>
            <a:r>
              <a:rPr lang="en-US" baseline="30000">
                <a:latin typeface="Arial" charset="0"/>
              </a:rPr>
              <a:t>*</a:t>
            </a:r>
          </a:p>
        </p:txBody>
      </p:sp>
      <p:sp>
        <p:nvSpPr>
          <p:cNvPr id="53255" name="TextBox 19"/>
          <p:cNvSpPr txBox="1">
            <a:spLocks noChangeArrowheads="1"/>
          </p:cNvSpPr>
          <p:nvPr/>
        </p:nvSpPr>
        <p:spPr bwMode="auto">
          <a:xfrm>
            <a:off x="5638800" y="4972050"/>
            <a:ext cx="2451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2000">
                <a:latin typeface="Arial" charset="0"/>
              </a:rPr>
              <a:t>- convection ceases</a:t>
            </a:r>
          </a:p>
        </p:txBody>
      </p:sp>
      <p:sp>
        <p:nvSpPr>
          <p:cNvPr id="53256" name="Rectangle 20"/>
          <p:cNvSpPr>
            <a:spLocks noChangeArrowheads="1"/>
          </p:cNvSpPr>
          <p:nvPr/>
        </p:nvSpPr>
        <p:spPr bwMode="auto">
          <a:xfrm>
            <a:off x="2971800" y="2895600"/>
            <a:ext cx="381000" cy="228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p>
        </p:txBody>
      </p:sp>
      <p:sp>
        <p:nvSpPr>
          <p:cNvPr id="53257" name="TextBox 21"/>
          <p:cNvSpPr txBox="1">
            <a:spLocks noChangeArrowheads="1"/>
          </p:cNvSpPr>
          <p:nvPr/>
        </p:nvSpPr>
        <p:spPr bwMode="auto">
          <a:xfrm>
            <a:off x="5715000" y="3409890"/>
            <a:ext cx="3163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2000">
                <a:latin typeface="Arial" charset="0"/>
              </a:rPr>
              <a:t>- a geodynamo is possible</a:t>
            </a:r>
          </a:p>
        </p:txBody>
      </p:sp>
      <p:sp>
        <p:nvSpPr>
          <p:cNvPr id="53258" name="Rectangle 22"/>
          <p:cNvSpPr>
            <a:spLocks noChangeArrowheads="1"/>
          </p:cNvSpPr>
          <p:nvPr/>
        </p:nvSpPr>
        <p:spPr bwMode="auto">
          <a:xfrm>
            <a:off x="4953000" y="2724090"/>
            <a:ext cx="11080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2000" dirty="0" err="1" smtClean="0"/>
              <a:t>i</a:t>
            </a:r>
            <a:r>
              <a:rPr lang="en-US" sz="2000" dirty="0" smtClean="0"/>
              <a:t>)  </a:t>
            </a:r>
            <a:r>
              <a:rPr lang="en-US" sz="2000" dirty="0">
                <a:solidFill>
                  <a:schemeClr val="accent2"/>
                </a:solidFill>
              </a:rPr>
              <a:t>Q &gt; </a:t>
            </a:r>
            <a:r>
              <a:rPr lang="en-US" sz="2000" dirty="0" err="1">
                <a:solidFill>
                  <a:schemeClr val="accent2"/>
                </a:solidFill>
              </a:rPr>
              <a:t>Q</a:t>
            </a:r>
            <a:r>
              <a:rPr lang="en-US" sz="2000" baseline="-25000" dirty="0" err="1">
                <a:solidFill>
                  <a:schemeClr val="accent2"/>
                </a:solidFill>
              </a:rPr>
              <a:t>a</a:t>
            </a:r>
            <a:endParaRPr lang="en-US" sz="2000" baseline="-25000" dirty="0">
              <a:solidFill>
                <a:schemeClr val="accent2"/>
              </a:solidFill>
            </a:endParaRPr>
          </a:p>
        </p:txBody>
      </p:sp>
      <p:sp>
        <p:nvSpPr>
          <p:cNvPr id="2" name="TextBox 1"/>
          <p:cNvSpPr txBox="1"/>
          <p:nvPr/>
        </p:nvSpPr>
        <p:spPr>
          <a:xfrm>
            <a:off x="1092200" y="6077506"/>
            <a:ext cx="2775331" cy="369332"/>
          </a:xfrm>
          <a:prstGeom prst="rect">
            <a:avLst/>
          </a:prstGeom>
          <a:noFill/>
        </p:spPr>
        <p:txBody>
          <a:bodyPr wrap="none" rtlCol="0">
            <a:spAutoFit/>
          </a:bodyPr>
          <a:lstStyle/>
          <a:p>
            <a:r>
              <a:rPr lang="en-US" dirty="0" smtClean="0"/>
              <a:t>(* with some qualifications)</a:t>
            </a:r>
            <a:endParaRPr lang="en-US" dirty="0"/>
          </a:p>
        </p:txBody>
      </p:sp>
    </p:spTree>
    <p:extLst>
      <p:ext uri="{BB962C8B-B14F-4D97-AF65-F5344CB8AC3E}">
        <p14:creationId xmlns:p14="http://schemas.microsoft.com/office/powerpoint/2010/main" val="5541123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3" name="Title 1"/>
          <p:cNvSpPr>
            <a:spLocks noGrp="1"/>
          </p:cNvSpPr>
          <p:nvPr>
            <p:ph type="title"/>
          </p:nvPr>
        </p:nvSpPr>
        <p:spPr>
          <a:xfrm>
            <a:off x="457200" y="457200"/>
            <a:ext cx="8229600" cy="1143000"/>
          </a:xfrm>
        </p:spPr>
        <p:txBody>
          <a:bodyPr>
            <a:normAutofit/>
          </a:bodyPr>
          <a:lstStyle/>
          <a:p>
            <a:r>
              <a:rPr lang="en-US" sz="3200" dirty="0">
                <a:solidFill>
                  <a:srgbClr val="000090"/>
                </a:solidFill>
                <a:latin typeface="Arial" charset="0"/>
                <a:ea typeface="ＭＳ Ｐゴシック" charset="0"/>
                <a:cs typeface="Arial" charset="0"/>
              </a:rPr>
              <a:t>Chemical Interactions</a:t>
            </a:r>
          </a:p>
        </p:txBody>
      </p:sp>
      <p:sp>
        <p:nvSpPr>
          <p:cNvPr id="54274" name="TextBox 5"/>
          <p:cNvSpPr txBox="1">
            <a:spLocks noChangeArrowheads="1"/>
          </p:cNvSpPr>
          <p:nvPr/>
        </p:nvSpPr>
        <p:spPr bwMode="auto">
          <a:xfrm>
            <a:off x="1066800" y="2057400"/>
            <a:ext cx="1304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2000" dirty="0"/>
              <a:t>Early Earth</a:t>
            </a:r>
          </a:p>
        </p:txBody>
      </p:sp>
      <p:pic>
        <p:nvPicPr>
          <p:cNvPr id="54275" name="Picture 10" descr="AGU2010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667000"/>
            <a:ext cx="53467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2"/>
          <p:cNvSpPr txBox="1">
            <a:spLocks noChangeArrowheads="1"/>
          </p:cNvSpPr>
          <p:nvPr/>
        </p:nvSpPr>
        <p:spPr bwMode="auto">
          <a:xfrm>
            <a:off x="5029200" y="2590800"/>
            <a:ext cx="3390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2000" dirty="0">
                <a:latin typeface="Arial" charset="0"/>
              </a:rPr>
              <a:t>Cooling reduces solubility of</a:t>
            </a:r>
          </a:p>
          <a:p>
            <a:r>
              <a:rPr lang="en-US" sz="2000" dirty="0" smtClean="0">
                <a:latin typeface="Arial" charset="0"/>
              </a:rPr>
              <a:t>dissolved </a:t>
            </a:r>
            <a:r>
              <a:rPr lang="en-US" sz="2000" dirty="0">
                <a:latin typeface="Arial" charset="0"/>
              </a:rPr>
              <a:t>components</a:t>
            </a:r>
          </a:p>
        </p:txBody>
      </p:sp>
      <p:sp>
        <p:nvSpPr>
          <p:cNvPr id="54277" name="TextBox 3"/>
          <p:cNvSpPr txBox="1">
            <a:spLocks noChangeArrowheads="1"/>
          </p:cNvSpPr>
          <p:nvPr/>
        </p:nvSpPr>
        <p:spPr bwMode="auto">
          <a:xfrm>
            <a:off x="5029200" y="3810000"/>
            <a:ext cx="3227388"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900">
                <a:latin typeface="Arial" charset="0"/>
              </a:rPr>
              <a:t>Energy Supply depends on </a:t>
            </a:r>
          </a:p>
          <a:p>
            <a:endParaRPr lang="en-US" sz="1900">
              <a:latin typeface="Arial" charset="0"/>
            </a:endParaRPr>
          </a:p>
          <a:p>
            <a:r>
              <a:rPr lang="en-US" sz="1900">
                <a:latin typeface="Arial" charset="0"/>
              </a:rPr>
              <a:t> -  abundance of element</a:t>
            </a:r>
          </a:p>
          <a:p>
            <a:endParaRPr lang="en-US" sz="1900">
              <a:latin typeface="Arial" charset="0"/>
            </a:endParaRPr>
          </a:p>
          <a:p>
            <a:r>
              <a:rPr lang="en-US" sz="1900">
                <a:latin typeface="Arial" charset="0"/>
              </a:rPr>
              <a:t>-  T-dependence of solubility</a:t>
            </a:r>
          </a:p>
        </p:txBody>
      </p:sp>
      <p:sp>
        <p:nvSpPr>
          <p:cNvPr id="54278" name="Right Arrow 12"/>
          <p:cNvSpPr>
            <a:spLocks noChangeArrowheads="1"/>
          </p:cNvSpPr>
          <p:nvPr/>
        </p:nvSpPr>
        <p:spPr bwMode="auto">
          <a:xfrm>
            <a:off x="1524000" y="6172200"/>
            <a:ext cx="304800" cy="152400"/>
          </a:xfrm>
          <a:prstGeom prst="rightArrow">
            <a:avLst>
              <a:gd name="adj1" fmla="val 50000"/>
              <a:gd name="adj2" fmla="val 50000"/>
            </a:avLst>
          </a:prstGeom>
          <a:solidFill>
            <a:schemeClr val="accent1"/>
          </a:solidFill>
          <a:ln w="9525">
            <a:solidFill>
              <a:schemeClr val="tx1"/>
            </a:solidFill>
            <a:round/>
            <a:headEnd/>
            <a:tailEnd/>
          </a:ln>
        </p:spPr>
        <p:txBody>
          <a:bodyPr/>
          <a:lstStyle/>
          <a:p>
            <a:pPr eaLnBrk="0" hangingPunct="0"/>
            <a:endParaRPr lang="en-US"/>
          </a:p>
        </p:txBody>
      </p:sp>
      <p:sp>
        <p:nvSpPr>
          <p:cNvPr id="54279" name="TextBox 13"/>
          <p:cNvSpPr txBox="1">
            <a:spLocks noChangeArrowheads="1"/>
          </p:cNvSpPr>
          <p:nvPr/>
        </p:nvSpPr>
        <p:spPr bwMode="auto">
          <a:xfrm>
            <a:off x="2057400" y="6019800"/>
            <a:ext cx="6073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2000" dirty="0">
                <a:latin typeface="Arial" charset="0"/>
              </a:rPr>
              <a:t>O and/or Si appear to be </a:t>
            </a:r>
            <a:r>
              <a:rPr lang="en-US" sz="2000" dirty="0" err="1" smtClean="0">
                <a:latin typeface="Arial" charset="0"/>
              </a:rPr>
              <a:t>undersaturated</a:t>
            </a:r>
            <a:r>
              <a:rPr lang="en-US" sz="2000" dirty="0" smtClean="0">
                <a:latin typeface="Arial" charset="0"/>
              </a:rPr>
              <a:t> </a:t>
            </a:r>
            <a:r>
              <a:rPr lang="en-US" sz="2000" dirty="0">
                <a:latin typeface="Arial" charset="0"/>
              </a:rPr>
              <a:t>at present</a:t>
            </a:r>
          </a:p>
        </p:txBody>
      </p:sp>
      <p:sp>
        <p:nvSpPr>
          <p:cNvPr id="54280" name="Rectangle 14"/>
          <p:cNvSpPr>
            <a:spLocks noChangeArrowheads="1"/>
          </p:cNvSpPr>
          <p:nvPr/>
        </p:nvSpPr>
        <p:spPr bwMode="auto">
          <a:xfrm>
            <a:off x="2971800" y="2895600"/>
            <a:ext cx="457200" cy="304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p>
        </p:txBody>
      </p:sp>
    </p:spTree>
    <p:extLst>
      <p:ext uri="{BB962C8B-B14F-4D97-AF65-F5344CB8AC3E}">
        <p14:creationId xmlns:p14="http://schemas.microsoft.com/office/powerpoint/2010/main" val="11985510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685800" y="533400"/>
            <a:ext cx="7772400" cy="1143000"/>
          </a:xfrm>
        </p:spPr>
        <p:txBody>
          <a:bodyPr>
            <a:normAutofit/>
          </a:bodyPr>
          <a:lstStyle/>
          <a:p>
            <a:pPr eaLnBrk="1" hangingPunct="1"/>
            <a:r>
              <a:rPr lang="en-US" sz="3200" dirty="0" smtClean="0">
                <a:solidFill>
                  <a:srgbClr val="000090"/>
                </a:solidFill>
                <a:latin typeface="Arial" charset="0"/>
                <a:ea typeface="ＭＳ Ｐゴシック" charset="0"/>
                <a:cs typeface="ＭＳ Ｐゴシック" charset="0"/>
              </a:rPr>
              <a:t>A Primer</a:t>
            </a:r>
            <a:r>
              <a:rPr lang="en-US" sz="3200" dirty="0" smtClean="0">
                <a:solidFill>
                  <a:srgbClr val="000090"/>
                </a:solidFill>
                <a:latin typeface="Arial" charset="0"/>
                <a:ea typeface="ＭＳ Ｐゴシック" charset="0"/>
                <a:cs typeface="ＭＳ Ｐゴシック" charset="0"/>
              </a:rPr>
              <a:t> </a:t>
            </a:r>
            <a:r>
              <a:rPr lang="en-US" sz="3200" dirty="0" smtClean="0">
                <a:solidFill>
                  <a:srgbClr val="000090"/>
                </a:solidFill>
                <a:latin typeface="Arial" charset="0"/>
                <a:ea typeface="ＭＳ Ｐゴシック" charset="0"/>
                <a:cs typeface="ＭＳ Ｐゴシック" charset="0"/>
              </a:rPr>
              <a:t>on Convective Power</a:t>
            </a:r>
            <a:endParaRPr lang="en-US" sz="3200" dirty="0">
              <a:solidFill>
                <a:srgbClr val="000090"/>
              </a:solidFill>
              <a:latin typeface="Arial" charset="0"/>
              <a:ea typeface="ＭＳ Ｐゴシック" charset="0"/>
              <a:cs typeface="ＭＳ Ｐゴシック" charset="0"/>
            </a:endParaRPr>
          </a:p>
        </p:txBody>
      </p:sp>
      <p:pic>
        <p:nvPicPr>
          <p:cNvPr id="58370" name="Picture 4" descr="carnot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981200"/>
            <a:ext cx="4887913"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124200"/>
            <a:ext cx="12509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6"/>
          <p:cNvSpPr txBox="1">
            <a:spLocks noChangeArrowheads="1"/>
          </p:cNvSpPr>
          <p:nvPr/>
        </p:nvSpPr>
        <p:spPr bwMode="auto">
          <a:xfrm>
            <a:off x="838200" y="2667000"/>
            <a:ext cx="127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800">
                <a:latin typeface="Arial" charset="0"/>
              </a:rPr>
              <a:t>dissipation</a:t>
            </a:r>
          </a:p>
        </p:txBody>
      </p:sp>
      <p:sp>
        <p:nvSpPr>
          <p:cNvPr id="58373" name="TextBox 8"/>
          <p:cNvSpPr txBox="1">
            <a:spLocks noChangeArrowheads="1"/>
          </p:cNvSpPr>
          <p:nvPr/>
        </p:nvSpPr>
        <p:spPr bwMode="auto">
          <a:xfrm>
            <a:off x="685800" y="4724400"/>
            <a:ext cx="187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800">
                <a:latin typeface="Arial" charset="0"/>
              </a:rPr>
              <a:t>Entropy Balance</a:t>
            </a:r>
          </a:p>
        </p:txBody>
      </p:sp>
      <p:pic>
        <p:nvPicPr>
          <p:cNvPr id="5837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334000"/>
            <a:ext cx="30289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Right Arrow 10"/>
          <p:cNvSpPr>
            <a:spLocks noChangeArrowheads="1"/>
          </p:cNvSpPr>
          <p:nvPr/>
        </p:nvSpPr>
        <p:spPr bwMode="auto">
          <a:xfrm>
            <a:off x="4648200" y="5486400"/>
            <a:ext cx="304800" cy="228600"/>
          </a:xfrm>
          <a:prstGeom prst="rightArrow">
            <a:avLst>
              <a:gd name="adj1" fmla="val 50000"/>
              <a:gd name="adj2" fmla="val 50000"/>
            </a:avLst>
          </a:prstGeom>
          <a:solidFill>
            <a:schemeClr val="accent1"/>
          </a:solidFill>
          <a:ln w="9525">
            <a:solidFill>
              <a:schemeClr val="tx1"/>
            </a:solidFill>
            <a:round/>
            <a:headEnd/>
            <a:tailEnd/>
          </a:ln>
        </p:spPr>
        <p:txBody>
          <a:bodyPr/>
          <a:lstStyle/>
          <a:p>
            <a:pPr eaLnBrk="0" hangingPunct="0"/>
            <a:endParaRPr lang="en-US"/>
          </a:p>
        </p:txBody>
      </p:sp>
      <p:pic>
        <p:nvPicPr>
          <p:cNvPr id="5837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5334000"/>
            <a:ext cx="21209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TextBox 12"/>
          <p:cNvSpPr txBox="1">
            <a:spLocks noChangeArrowheads="1"/>
          </p:cNvSpPr>
          <p:nvPr/>
        </p:nvSpPr>
        <p:spPr bwMode="auto">
          <a:xfrm>
            <a:off x="5943600" y="6248400"/>
            <a:ext cx="18129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700">
                <a:latin typeface="Arial" charset="0"/>
              </a:rPr>
              <a:t>Carnot efficiency</a:t>
            </a:r>
          </a:p>
        </p:txBody>
      </p:sp>
      <p:sp>
        <p:nvSpPr>
          <p:cNvPr id="58378" name="TextBox 10"/>
          <p:cNvSpPr txBox="1">
            <a:spLocks noChangeArrowheads="1"/>
          </p:cNvSpPr>
          <p:nvPr/>
        </p:nvSpPr>
        <p:spPr bwMode="auto">
          <a:xfrm>
            <a:off x="5562600" y="3124200"/>
            <a:ext cx="1042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400">
                <a:latin typeface="Arial" charset="0"/>
              </a:rPr>
              <a:t>convection</a:t>
            </a:r>
          </a:p>
        </p:txBody>
      </p:sp>
    </p:spTree>
    <p:extLst>
      <p:ext uri="{BB962C8B-B14F-4D97-AF65-F5344CB8AC3E}">
        <p14:creationId xmlns:p14="http://schemas.microsoft.com/office/powerpoint/2010/main" val="127982983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685800" y="533400"/>
            <a:ext cx="7772400" cy="1143000"/>
          </a:xfrm>
        </p:spPr>
        <p:txBody>
          <a:bodyPr>
            <a:normAutofit/>
          </a:bodyPr>
          <a:lstStyle/>
          <a:p>
            <a:pPr eaLnBrk="1" hangingPunct="1"/>
            <a:r>
              <a:rPr lang="en-US" sz="3200" dirty="0" smtClean="0">
                <a:solidFill>
                  <a:srgbClr val="000090"/>
                </a:solidFill>
                <a:latin typeface="Arial" charset="0"/>
                <a:ea typeface="ＭＳ Ｐゴシック" charset="0"/>
                <a:cs typeface="ＭＳ Ｐゴシック" charset="0"/>
              </a:rPr>
              <a:t>High Thermal Conductivity</a:t>
            </a:r>
            <a:endParaRPr lang="en-US" sz="3200" dirty="0">
              <a:solidFill>
                <a:srgbClr val="000090"/>
              </a:solidFill>
              <a:latin typeface="Arial" charset="0"/>
              <a:ea typeface="ＭＳ Ｐゴシック" charset="0"/>
              <a:cs typeface="ＭＳ Ｐゴシック" charset="0"/>
            </a:endParaRPr>
          </a:p>
        </p:txBody>
      </p:sp>
      <p:pic>
        <p:nvPicPr>
          <p:cNvPr id="58370" name="Picture 4" descr="carnot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981200"/>
            <a:ext cx="4887913"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6"/>
          <p:cNvSpPr txBox="1">
            <a:spLocks noChangeArrowheads="1"/>
          </p:cNvSpPr>
          <p:nvPr/>
        </p:nvSpPr>
        <p:spPr bwMode="auto">
          <a:xfrm>
            <a:off x="467115" y="2667000"/>
            <a:ext cx="20966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800" dirty="0">
                <a:latin typeface="Arial" charset="0"/>
              </a:rPr>
              <a:t>e</a:t>
            </a:r>
            <a:r>
              <a:rPr lang="en-US" sz="1800" dirty="0" smtClean="0">
                <a:latin typeface="Arial" charset="0"/>
              </a:rPr>
              <a:t>ntropy </a:t>
            </a:r>
            <a:r>
              <a:rPr lang="en-US" sz="1800" dirty="0">
                <a:latin typeface="Arial" charset="0"/>
              </a:rPr>
              <a:t>p</a:t>
            </a:r>
            <a:r>
              <a:rPr lang="en-US" sz="1800" dirty="0" smtClean="0">
                <a:latin typeface="Arial" charset="0"/>
              </a:rPr>
              <a:t>roduction</a:t>
            </a:r>
            <a:endParaRPr lang="en-US" sz="1800" dirty="0">
              <a:latin typeface="Arial" charset="0"/>
            </a:endParaRPr>
          </a:p>
        </p:txBody>
      </p:sp>
      <p:sp>
        <p:nvSpPr>
          <p:cNvPr id="58373" name="TextBox 8"/>
          <p:cNvSpPr txBox="1">
            <a:spLocks noChangeArrowheads="1"/>
          </p:cNvSpPr>
          <p:nvPr/>
        </p:nvSpPr>
        <p:spPr bwMode="auto">
          <a:xfrm>
            <a:off x="685800" y="4724400"/>
            <a:ext cx="187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800">
                <a:latin typeface="Arial" charset="0"/>
              </a:rPr>
              <a:t>Entropy Balance</a:t>
            </a:r>
          </a:p>
        </p:txBody>
      </p:sp>
      <p:sp>
        <p:nvSpPr>
          <p:cNvPr id="58375" name="Right Arrow 10"/>
          <p:cNvSpPr>
            <a:spLocks noChangeArrowheads="1"/>
          </p:cNvSpPr>
          <p:nvPr/>
        </p:nvSpPr>
        <p:spPr bwMode="auto">
          <a:xfrm>
            <a:off x="4800600" y="5486400"/>
            <a:ext cx="304800" cy="228600"/>
          </a:xfrm>
          <a:prstGeom prst="rightArrow">
            <a:avLst>
              <a:gd name="adj1" fmla="val 50000"/>
              <a:gd name="adj2" fmla="val 50000"/>
            </a:avLst>
          </a:prstGeom>
          <a:solidFill>
            <a:schemeClr val="accent1"/>
          </a:solidFill>
          <a:ln w="9525">
            <a:solidFill>
              <a:schemeClr val="tx1"/>
            </a:solidFill>
            <a:round/>
            <a:headEnd/>
            <a:tailEnd/>
          </a:ln>
        </p:spPr>
        <p:txBody>
          <a:bodyPr/>
          <a:lstStyle/>
          <a:p>
            <a:pPr eaLnBrk="0" hangingPunct="0"/>
            <a:endParaRPr lang="en-US"/>
          </a:p>
        </p:txBody>
      </p:sp>
      <p:sp>
        <p:nvSpPr>
          <p:cNvPr id="58378" name="TextBox 10"/>
          <p:cNvSpPr txBox="1">
            <a:spLocks noChangeArrowheads="1"/>
          </p:cNvSpPr>
          <p:nvPr/>
        </p:nvSpPr>
        <p:spPr bwMode="auto">
          <a:xfrm>
            <a:off x="5562600" y="3124200"/>
            <a:ext cx="1042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400">
                <a:latin typeface="Arial" charset="0"/>
              </a:rPr>
              <a:t>convection</a:t>
            </a:r>
          </a:p>
        </p:txBody>
      </p:sp>
      <p:pic>
        <p:nvPicPr>
          <p:cNvPr id="2" name="Picture 1" descr="latex-image-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867" y="3182578"/>
            <a:ext cx="1540539" cy="548131"/>
          </a:xfrm>
          <a:prstGeom prst="rect">
            <a:avLst/>
          </a:prstGeom>
        </p:spPr>
      </p:pic>
      <p:pic>
        <p:nvPicPr>
          <p:cNvPr id="3" name="Picture 2" descr="latex-image-1.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50" y="5277361"/>
            <a:ext cx="3631518" cy="643633"/>
          </a:xfrm>
          <a:prstGeom prst="rect">
            <a:avLst/>
          </a:prstGeom>
        </p:spPr>
      </p:pic>
      <p:pic>
        <p:nvPicPr>
          <p:cNvPr id="4" name="Picture 3" descr="latex-image-1.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2955" y="5335779"/>
            <a:ext cx="2171804" cy="585215"/>
          </a:xfrm>
          <a:prstGeom prst="rect">
            <a:avLst/>
          </a:prstGeom>
        </p:spPr>
      </p:pic>
    </p:spTree>
    <p:extLst>
      <p:ext uri="{BB962C8B-B14F-4D97-AF65-F5344CB8AC3E}">
        <p14:creationId xmlns:p14="http://schemas.microsoft.com/office/powerpoint/2010/main" val="22963121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685800" y="533400"/>
            <a:ext cx="7772400" cy="1143000"/>
          </a:xfrm>
        </p:spPr>
        <p:txBody>
          <a:bodyPr>
            <a:normAutofit/>
          </a:bodyPr>
          <a:lstStyle/>
          <a:p>
            <a:pPr eaLnBrk="1" hangingPunct="1"/>
            <a:r>
              <a:rPr lang="en-US" sz="3200" dirty="0" smtClean="0">
                <a:solidFill>
                  <a:srgbClr val="000090"/>
                </a:solidFill>
                <a:latin typeface="Arial" charset="0"/>
                <a:ea typeface="ＭＳ Ｐゴシック" charset="0"/>
                <a:cs typeface="ＭＳ Ｐゴシック" charset="0"/>
              </a:rPr>
              <a:t>High Thermal Conductivity</a:t>
            </a:r>
            <a:endParaRPr lang="en-US" sz="3200" dirty="0">
              <a:solidFill>
                <a:srgbClr val="000090"/>
              </a:solidFill>
              <a:latin typeface="Arial" charset="0"/>
              <a:ea typeface="ＭＳ Ｐゴシック" charset="0"/>
              <a:cs typeface="ＭＳ Ｐゴシック" charset="0"/>
            </a:endParaRPr>
          </a:p>
        </p:txBody>
      </p:sp>
      <p:pic>
        <p:nvPicPr>
          <p:cNvPr id="58370" name="Picture 4" descr="carnot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981200"/>
            <a:ext cx="4887913"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6"/>
          <p:cNvSpPr txBox="1">
            <a:spLocks noChangeArrowheads="1"/>
          </p:cNvSpPr>
          <p:nvPr/>
        </p:nvSpPr>
        <p:spPr bwMode="auto">
          <a:xfrm>
            <a:off x="467115" y="2667000"/>
            <a:ext cx="20966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800" dirty="0">
                <a:latin typeface="Arial" charset="0"/>
              </a:rPr>
              <a:t>e</a:t>
            </a:r>
            <a:r>
              <a:rPr lang="en-US" sz="1800" dirty="0" smtClean="0">
                <a:latin typeface="Arial" charset="0"/>
              </a:rPr>
              <a:t>ntropy </a:t>
            </a:r>
            <a:r>
              <a:rPr lang="en-US" sz="1800" dirty="0">
                <a:latin typeface="Arial" charset="0"/>
              </a:rPr>
              <a:t>p</a:t>
            </a:r>
            <a:r>
              <a:rPr lang="en-US" sz="1800" dirty="0" smtClean="0">
                <a:latin typeface="Arial" charset="0"/>
              </a:rPr>
              <a:t>roduction</a:t>
            </a:r>
            <a:endParaRPr lang="en-US" sz="1800" dirty="0">
              <a:latin typeface="Arial" charset="0"/>
            </a:endParaRPr>
          </a:p>
        </p:txBody>
      </p:sp>
      <p:sp>
        <p:nvSpPr>
          <p:cNvPr id="58373" name="TextBox 8"/>
          <p:cNvSpPr txBox="1">
            <a:spLocks noChangeArrowheads="1"/>
          </p:cNvSpPr>
          <p:nvPr/>
        </p:nvSpPr>
        <p:spPr bwMode="auto">
          <a:xfrm>
            <a:off x="685800" y="4724400"/>
            <a:ext cx="187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800">
                <a:latin typeface="Arial" charset="0"/>
              </a:rPr>
              <a:t>Entropy Balance</a:t>
            </a:r>
          </a:p>
        </p:txBody>
      </p:sp>
      <p:sp>
        <p:nvSpPr>
          <p:cNvPr id="58375" name="Right Arrow 10"/>
          <p:cNvSpPr>
            <a:spLocks noChangeArrowheads="1"/>
          </p:cNvSpPr>
          <p:nvPr/>
        </p:nvSpPr>
        <p:spPr bwMode="auto">
          <a:xfrm>
            <a:off x="4800600" y="5486400"/>
            <a:ext cx="304800" cy="228600"/>
          </a:xfrm>
          <a:prstGeom prst="rightArrow">
            <a:avLst>
              <a:gd name="adj1" fmla="val 50000"/>
              <a:gd name="adj2" fmla="val 50000"/>
            </a:avLst>
          </a:prstGeom>
          <a:solidFill>
            <a:schemeClr val="accent1"/>
          </a:solidFill>
          <a:ln w="9525">
            <a:solidFill>
              <a:schemeClr val="tx1"/>
            </a:solidFill>
            <a:round/>
            <a:headEnd/>
            <a:tailEnd/>
          </a:ln>
        </p:spPr>
        <p:txBody>
          <a:bodyPr/>
          <a:lstStyle/>
          <a:p>
            <a:pPr eaLnBrk="0" hangingPunct="0"/>
            <a:endParaRPr lang="en-US"/>
          </a:p>
        </p:txBody>
      </p:sp>
      <p:sp>
        <p:nvSpPr>
          <p:cNvPr id="58378" name="TextBox 10"/>
          <p:cNvSpPr txBox="1">
            <a:spLocks noChangeArrowheads="1"/>
          </p:cNvSpPr>
          <p:nvPr/>
        </p:nvSpPr>
        <p:spPr bwMode="auto">
          <a:xfrm>
            <a:off x="5562600" y="3124200"/>
            <a:ext cx="1042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400">
                <a:latin typeface="Arial" charset="0"/>
              </a:rPr>
              <a:t>convection</a:t>
            </a:r>
          </a:p>
        </p:txBody>
      </p:sp>
      <p:pic>
        <p:nvPicPr>
          <p:cNvPr id="2" name="Picture 1" descr="latex-image-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867" y="3182578"/>
            <a:ext cx="1540539" cy="548131"/>
          </a:xfrm>
          <a:prstGeom prst="rect">
            <a:avLst/>
          </a:prstGeom>
        </p:spPr>
      </p:pic>
      <p:pic>
        <p:nvPicPr>
          <p:cNvPr id="3" name="Picture 2" descr="latex-image-1.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50" y="5277361"/>
            <a:ext cx="3631518" cy="643633"/>
          </a:xfrm>
          <a:prstGeom prst="rect">
            <a:avLst/>
          </a:prstGeom>
        </p:spPr>
      </p:pic>
      <p:pic>
        <p:nvPicPr>
          <p:cNvPr id="5" name="Picture 4" descr="latex-image-1.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5000" y="5318846"/>
            <a:ext cx="3023611" cy="585215"/>
          </a:xfrm>
          <a:prstGeom prst="rect">
            <a:avLst/>
          </a:prstGeom>
        </p:spPr>
      </p:pic>
    </p:spTree>
    <p:extLst>
      <p:ext uri="{BB962C8B-B14F-4D97-AF65-F5344CB8AC3E}">
        <p14:creationId xmlns:p14="http://schemas.microsoft.com/office/powerpoint/2010/main" val="134484239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685800" y="381000"/>
            <a:ext cx="7772400" cy="1143000"/>
          </a:xfrm>
        </p:spPr>
        <p:txBody>
          <a:bodyPr/>
          <a:lstStyle/>
          <a:p>
            <a:pPr eaLnBrk="1" hangingPunct="1"/>
            <a:r>
              <a:rPr lang="en-US" sz="3200" dirty="0" smtClean="0">
                <a:solidFill>
                  <a:srgbClr val="000090"/>
                </a:solidFill>
                <a:latin typeface="Arial" charset="0"/>
                <a:ea typeface="ＭＳ Ｐゴシック" charset="0"/>
                <a:cs typeface="ＭＳ Ｐゴシック" charset="0"/>
              </a:rPr>
              <a:t>Power Available to Dynamo</a:t>
            </a:r>
            <a:endParaRPr lang="en-US" sz="3200" dirty="0">
              <a:solidFill>
                <a:srgbClr val="000090"/>
              </a:solidFill>
              <a:latin typeface="Arial" charset="0"/>
              <a:ea typeface="ＭＳ Ｐゴシック" charset="0"/>
              <a:cs typeface="ＭＳ Ｐゴシック" charset="0"/>
            </a:endParaRPr>
          </a:p>
        </p:txBody>
      </p:sp>
      <p:sp>
        <p:nvSpPr>
          <p:cNvPr id="59394" name="TextBox 8"/>
          <p:cNvSpPr txBox="1">
            <a:spLocks noChangeArrowheads="1"/>
          </p:cNvSpPr>
          <p:nvPr/>
        </p:nvSpPr>
        <p:spPr bwMode="auto">
          <a:xfrm>
            <a:off x="457200" y="1519238"/>
            <a:ext cx="21193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2100">
                <a:latin typeface="Arial" charset="0"/>
              </a:rPr>
              <a:t>Dynamo Power </a:t>
            </a:r>
            <a:r>
              <a:rPr lang="en-US" sz="2100">
                <a:latin typeface="Symbol" charset="0"/>
              </a:rPr>
              <a:t>F</a:t>
            </a:r>
          </a:p>
        </p:txBody>
      </p:sp>
      <p:pic>
        <p:nvPicPr>
          <p:cNvPr id="59395" name="Picture 10" descr="efficiencyAGU2010.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505200"/>
            <a:ext cx="4033838"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Box 11"/>
          <p:cNvSpPr txBox="1">
            <a:spLocks noChangeArrowheads="1"/>
          </p:cNvSpPr>
          <p:nvPr/>
        </p:nvSpPr>
        <p:spPr bwMode="auto">
          <a:xfrm>
            <a:off x="2209800" y="2667000"/>
            <a:ext cx="8905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600" i="1">
                <a:latin typeface="Arial" charset="0"/>
              </a:rPr>
              <a:t>thermal</a:t>
            </a:r>
          </a:p>
        </p:txBody>
      </p:sp>
      <p:sp>
        <p:nvSpPr>
          <p:cNvPr id="59397" name="TextBox 12"/>
          <p:cNvSpPr txBox="1">
            <a:spLocks noChangeArrowheads="1"/>
          </p:cNvSpPr>
          <p:nvPr/>
        </p:nvSpPr>
        <p:spPr bwMode="auto">
          <a:xfrm>
            <a:off x="4495800" y="2667000"/>
            <a:ext cx="1146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600" i="1">
                <a:latin typeface="Arial" charset="0"/>
              </a:rPr>
              <a:t>latent heat</a:t>
            </a:r>
          </a:p>
        </p:txBody>
      </p:sp>
      <p:sp>
        <p:nvSpPr>
          <p:cNvPr id="59398" name="TextBox 13"/>
          <p:cNvSpPr txBox="1">
            <a:spLocks noChangeArrowheads="1"/>
          </p:cNvSpPr>
          <p:nvPr/>
        </p:nvSpPr>
        <p:spPr bwMode="auto">
          <a:xfrm>
            <a:off x="6781800" y="2667000"/>
            <a:ext cx="1247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600" i="1">
                <a:latin typeface="Arial" charset="0"/>
              </a:rPr>
              <a:t>composition</a:t>
            </a:r>
          </a:p>
        </p:txBody>
      </p:sp>
      <p:pic>
        <p:nvPicPr>
          <p:cNvPr id="5939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09800"/>
            <a:ext cx="71405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a:xfrm rot="5400000" flipH="1" flipV="1">
            <a:off x="7011194" y="6019006"/>
            <a:ext cx="304800" cy="1588"/>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pic>
        <p:nvPicPr>
          <p:cNvPr id="59401" name="Picture 16" descr="AGU2010D.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352800"/>
            <a:ext cx="5561013"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93416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8"/>
          <p:cNvSpPr txBox="1">
            <a:spLocks noChangeArrowheads="1"/>
          </p:cNvSpPr>
          <p:nvPr/>
        </p:nvSpPr>
        <p:spPr bwMode="auto">
          <a:xfrm>
            <a:off x="990600" y="2133600"/>
            <a:ext cx="2587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100"/>
              <a:t> </a:t>
            </a:r>
            <a:endParaRPr lang="en-US"/>
          </a:p>
        </p:txBody>
      </p:sp>
      <p:sp>
        <p:nvSpPr>
          <p:cNvPr id="20482" name="Rectangle 8"/>
          <p:cNvSpPr>
            <a:spLocks noChangeArrowheads="1"/>
          </p:cNvSpPr>
          <p:nvPr/>
        </p:nvSpPr>
        <p:spPr bwMode="auto">
          <a:xfrm>
            <a:off x="-457200" y="0"/>
            <a:ext cx="9601200" cy="7086600"/>
          </a:xfrm>
          <a:prstGeom prst="rect">
            <a:avLst/>
          </a:prstGeom>
          <a:solidFill>
            <a:schemeClr val="tx1"/>
          </a:solidFill>
          <a:ln w="9525">
            <a:solidFill>
              <a:schemeClr val="tx1"/>
            </a:solidFill>
            <a:round/>
            <a:headEnd/>
            <a:tailEnd/>
          </a:ln>
        </p:spPr>
        <p:txBody>
          <a:bodyPr/>
          <a:lstStyle/>
          <a:p>
            <a:r>
              <a:rPr lang="en-US"/>
              <a:t>er</a:t>
            </a:r>
          </a:p>
        </p:txBody>
      </p:sp>
      <p:sp>
        <p:nvSpPr>
          <p:cNvPr id="20483" name="TextBox 11"/>
          <p:cNvSpPr txBox="1">
            <a:spLocks noChangeArrowheads="1"/>
          </p:cNvSpPr>
          <p:nvPr/>
        </p:nvSpPr>
        <p:spPr bwMode="auto">
          <a:xfrm>
            <a:off x="2438400" y="914400"/>
            <a:ext cx="418346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dirty="0">
                <a:solidFill>
                  <a:schemeClr val="bg2"/>
                </a:solidFill>
              </a:rPr>
              <a:t>G</a:t>
            </a:r>
            <a:r>
              <a:rPr lang="en-US" sz="3000" dirty="0" smtClean="0">
                <a:solidFill>
                  <a:schemeClr val="bg2"/>
                </a:solidFill>
              </a:rPr>
              <a:t>eodynamic Questions</a:t>
            </a:r>
            <a:endParaRPr lang="en-US" sz="3000" dirty="0">
              <a:solidFill>
                <a:schemeClr val="bg2"/>
              </a:solidFill>
            </a:endParaRPr>
          </a:p>
        </p:txBody>
      </p:sp>
      <p:pic>
        <p:nvPicPr>
          <p:cNvPr id="20484" name="Picture 13" descr="glatzmeier-magneticfiel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133600"/>
            <a:ext cx="5149596" cy="38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descr="wz_from_eq.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3612" y="2209800"/>
            <a:ext cx="3664775" cy="349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14270" y="5995797"/>
            <a:ext cx="2343460" cy="400110"/>
          </a:xfrm>
          <a:prstGeom prst="rect">
            <a:avLst/>
          </a:prstGeom>
          <a:noFill/>
        </p:spPr>
        <p:txBody>
          <a:bodyPr wrap="none" rtlCol="0">
            <a:spAutoFit/>
          </a:bodyPr>
          <a:lstStyle/>
          <a:p>
            <a:r>
              <a:rPr lang="en-US" sz="2000" dirty="0" smtClean="0">
                <a:solidFill>
                  <a:schemeClr val="bg2"/>
                </a:solidFill>
              </a:rPr>
              <a:t>Flow in rotating fluid</a:t>
            </a:r>
            <a:endParaRPr lang="en-US" sz="2000" dirty="0">
              <a:solidFill>
                <a:schemeClr val="bg2"/>
              </a:solidFill>
            </a:endParaRPr>
          </a:p>
        </p:txBody>
      </p:sp>
      <p:sp>
        <p:nvSpPr>
          <p:cNvPr id="3" name="TextBox 2"/>
          <p:cNvSpPr txBox="1"/>
          <p:nvPr/>
        </p:nvSpPr>
        <p:spPr>
          <a:xfrm>
            <a:off x="5867400" y="6026575"/>
            <a:ext cx="1563912" cy="369332"/>
          </a:xfrm>
          <a:prstGeom prst="rect">
            <a:avLst/>
          </a:prstGeom>
          <a:noFill/>
        </p:spPr>
        <p:txBody>
          <a:bodyPr wrap="none" rtlCol="0">
            <a:spAutoFit/>
          </a:bodyPr>
          <a:lstStyle/>
          <a:p>
            <a:r>
              <a:rPr lang="en-US" dirty="0" smtClean="0">
                <a:solidFill>
                  <a:schemeClr val="bg2"/>
                </a:solidFill>
              </a:rPr>
              <a:t>Magnetic Field</a:t>
            </a:r>
            <a:endParaRPr lang="en-US" dirty="0">
              <a:solidFill>
                <a:schemeClr val="bg2"/>
              </a:solidFill>
            </a:endParaRPr>
          </a:p>
        </p:txBody>
      </p:sp>
    </p:spTree>
    <p:extLst>
      <p:ext uri="{BB962C8B-B14F-4D97-AF65-F5344CB8AC3E}">
        <p14:creationId xmlns:p14="http://schemas.microsoft.com/office/powerpoint/2010/main" val="17618889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914400" y="381000"/>
            <a:ext cx="7543800" cy="1143000"/>
          </a:xfrm>
        </p:spPr>
        <p:txBody>
          <a:bodyPr>
            <a:normAutofit/>
          </a:bodyPr>
          <a:lstStyle/>
          <a:p>
            <a:pPr eaLnBrk="1" hangingPunct="1"/>
            <a:r>
              <a:rPr lang="en-US" sz="3200" dirty="0" smtClean="0">
                <a:solidFill>
                  <a:srgbClr val="000090"/>
                </a:solidFill>
                <a:latin typeface="Arial" charset="0"/>
                <a:ea typeface="ＭＳ Ｐゴシック" charset="0"/>
                <a:cs typeface="ＭＳ Ｐゴシック" charset="0"/>
              </a:rPr>
              <a:t>Implications for Thermal Evolution</a:t>
            </a:r>
            <a:endParaRPr lang="en-US" sz="3200" dirty="0">
              <a:solidFill>
                <a:srgbClr val="000090"/>
              </a:solidFill>
              <a:latin typeface="Arial" charset="0"/>
              <a:ea typeface="ＭＳ Ｐゴシック" charset="0"/>
              <a:cs typeface="ＭＳ Ｐゴシック" charset="0"/>
            </a:endParaRPr>
          </a:p>
        </p:txBody>
      </p:sp>
      <p:sp>
        <p:nvSpPr>
          <p:cNvPr id="27653" name="TextBox 7"/>
          <p:cNvSpPr txBox="1">
            <a:spLocks noChangeArrowheads="1"/>
          </p:cNvSpPr>
          <p:nvPr/>
        </p:nvSpPr>
        <p:spPr bwMode="auto">
          <a:xfrm>
            <a:off x="1828800" y="2011972"/>
            <a:ext cx="10572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a:t>heat flow</a:t>
            </a:r>
          </a:p>
        </p:txBody>
      </p:sp>
      <p:sp>
        <p:nvSpPr>
          <p:cNvPr id="27654" name="TextBox 8"/>
          <p:cNvSpPr txBox="1">
            <a:spLocks noChangeArrowheads="1"/>
          </p:cNvSpPr>
          <p:nvPr/>
        </p:nvSpPr>
        <p:spPr bwMode="auto">
          <a:xfrm>
            <a:off x="6096000" y="2011972"/>
            <a:ext cx="16208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a:t>thermal history</a:t>
            </a:r>
          </a:p>
        </p:txBody>
      </p:sp>
      <p:cxnSp>
        <p:nvCxnSpPr>
          <p:cNvPr id="27655" name="Straight Arrow Connector 10"/>
          <p:cNvCxnSpPr>
            <a:cxnSpLocks noChangeShapeType="1"/>
          </p:cNvCxnSpPr>
          <p:nvPr/>
        </p:nvCxnSpPr>
        <p:spPr bwMode="auto">
          <a:xfrm>
            <a:off x="8534400" y="4648200"/>
            <a:ext cx="0" cy="304800"/>
          </a:xfrm>
          <a:prstGeom prst="straightConnector1">
            <a:avLst/>
          </a:prstGeom>
          <a:noFill/>
          <a:ln w="19050">
            <a:solidFill>
              <a:schemeClr val="accent2"/>
            </a:solidFill>
            <a:round/>
            <a:headEnd/>
            <a:tailEnd type="arrow" w="med" len="med"/>
          </a:ln>
          <a:extLst>
            <a:ext uri="{909E8E84-426E-40dd-AFC4-6F175D3DCCD1}">
              <a14:hiddenFill xmlns:a14="http://schemas.microsoft.com/office/drawing/2010/main">
                <a:noFill/>
              </a14:hiddenFill>
            </a:ext>
          </a:extLst>
        </p:spPr>
      </p:cxnSp>
      <p:cxnSp>
        <p:nvCxnSpPr>
          <p:cNvPr id="27656" name="Straight Arrow Connector 2"/>
          <p:cNvCxnSpPr>
            <a:cxnSpLocks noChangeShapeType="1"/>
          </p:cNvCxnSpPr>
          <p:nvPr/>
        </p:nvCxnSpPr>
        <p:spPr bwMode="auto">
          <a:xfrm>
            <a:off x="6248400" y="2545372"/>
            <a:ext cx="0" cy="304800"/>
          </a:xfrm>
          <a:prstGeom prst="straightConnector1">
            <a:avLst/>
          </a:prstGeom>
          <a:noFill/>
          <a:ln w="9525">
            <a:solidFill>
              <a:schemeClr val="accent2"/>
            </a:solidFill>
            <a:round/>
            <a:headEnd/>
            <a:tailEnd type="arrow" w="med" len="med"/>
          </a:ln>
        </p:spPr>
      </p:cxnSp>
      <p:sp>
        <p:nvSpPr>
          <p:cNvPr id="27657" name="TextBox 3"/>
          <p:cNvSpPr txBox="1">
            <a:spLocks noChangeArrowheads="1"/>
          </p:cNvSpPr>
          <p:nvPr/>
        </p:nvSpPr>
        <p:spPr bwMode="auto">
          <a:xfrm>
            <a:off x="8001000" y="4297972"/>
            <a:ext cx="868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inner core</a:t>
            </a:r>
          </a:p>
        </p:txBody>
      </p:sp>
      <p:pic>
        <p:nvPicPr>
          <p:cNvPr id="2" name="Picture 1" descr="HeatFlowVsK.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34" y="2452238"/>
            <a:ext cx="4304501" cy="3436592"/>
          </a:xfrm>
          <a:prstGeom prst="rect">
            <a:avLst/>
          </a:prstGeom>
        </p:spPr>
      </p:pic>
      <p:pic>
        <p:nvPicPr>
          <p:cNvPr id="4" name="Picture 3" descr="TcmbQ16K100C.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452238"/>
            <a:ext cx="4402689" cy="3509663"/>
          </a:xfrm>
          <a:prstGeom prst="rect">
            <a:avLst/>
          </a:prstGeom>
        </p:spPr>
      </p:pic>
    </p:spTree>
    <p:extLst>
      <p:ext uri="{BB962C8B-B14F-4D97-AF65-F5344CB8AC3E}">
        <p14:creationId xmlns:p14="http://schemas.microsoft.com/office/powerpoint/2010/main" val="264374241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609600" y="381000"/>
            <a:ext cx="7772400" cy="1143000"/>
          </a:xfrm>
        </p:spPr>
        <p:txBody>
          <a:bodyPr/>
          <a:lstStyle/>
          <a:p>
            <a:pPr eaLnBrk="1" hangingPunct="1"/>
            <a:r>
              <a:rPr lang="en-US" sz="3200" dirty="0" smtClean="0">
                <a:solidFill>
                  <a:srgbClr val="000090"/>
                </a:solidFill>
                <a:latin typeface="Arial"/>
                <a:ea typeface="ＭＳ Ｐゴシック" charset="0"/>
                <a:cs typeface="Arial"/>
              </a:rPr>
              <a:t>How is the Magnetic Field Generated?</a:t>
            </a:r>
            <a:endParaRPr lang="en-US" dirty="0">
              <a:solidFill>
                <a:srgbClr val="000090"/>
              </a:solidFill>
              <a:latin typeface="Arial"/>
              <a:ea typeface="ＭＳ Ｐゴシック" charset="0"/>
              <a:cs typeface="Arial"/>
            </a:endParaRPr>
          </a:p>
        </p:txBody>
      </p:sp>
      <p:sp>
        <p:nvSpPr>
          <p:cNvPr id="29698" name="Text Box 6"/>
          <p:cNvSpPr txBox="1">
            <a:spLocks noChangeArrowheads="1"/>
          </p:cNvSpPr>
          <p:nvPr/>
        </p:nvSpPr>
        <p:spPr bwMode="auto">
          <a:xfrm>
            <a:off x="823918" y="1706574"/>
            <a:ext cx="240188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charset="0"/>
                <a:ea typeface="ＭＳ Ｐゴシック" charset="0"/>
                <a:cs typeface="ＭＳ Ｐゴシック" charset="0"/>
              </a:defRPr>
            </a:lvl1pPr>
            <a:lvl2pPr marL="742950" indent="-285750">
              <a:defRPr sz="2200">
                <a:solidFill>
                  <a:schemeClr val="tx1"/>
                </a:solidFill>
                <a:latin typeface="Times" charset="0"/>
                <a:ea typeface="ＭＳ Ｐゴシック" charset="0"/>
              </a:defRPr>
            </a:lvl2pPr>
            <a:lvl3pPr marL="1143000" indent="-228600">
              <a:defRPr sz="2200">
                <a:solidFill>
                  <a:schemeClr val="tx1"/>
                </a:solidFill>
                <a:latin typeface="Times" charset="0"/>
                <a:ea typeface="ＭＳ Ｐゴシック" charset="0"/>
              </a:defRPr>
            </a:lvl3pPr>
            <a:lvl4pPr marL="1600200" indent="-228600">
              <a:defRPr sz="2200">
                <a:solidFill>
                  <a:schemeClr val="tx1"/>
                </a:solidFill>
                <a:latin typeface="Times" charset="0"/>
                <a:ea typeface="ＭＳ Ｐゴシック" charset="0"/>
              </a:defRPr>
            </a:lvl4pPr>
            <a:lvl5pPr marL="2057400" indent="-22860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dirty="0" smtClean="0">
                <a:latin typeface="+mn-lt"/>
              </a:rPr>
              <a:t>Magnetic Induction</a:t>
            </a:r>
            <a:endParaRPr lang="en-US" dirty="0">
              <a:latin typeface="+mn-lt"/>
            </a:endParaRPr>
          </a:p>
        </p:txBody>
      </p:sp>
      <p:pic>
        <p:nvPicPr>
          <p:cNvPr id="29700" name="Picture 9" descr="image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0112" y="1833560"/>
            <a:ext cx="1503421" cy="201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12"/>
          <p:cNvSpPr txBox="1">
            <a:spLocks noChangeArrowheads="1"/>
          </p:cNvSpPr>
          <p:nvPr/>
        </p:nvSpPr>
        <p:spPr bwMode="auto">
          <a:xfrm>
            <a:off x="7066353" y="3851970"/>
            <a:ext cx="1087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charset="0"/>
                <a:ea typeface="ＭＳ Ｐゴシック" charset="0"/>
                <a:cs typeface="ＭＳ Ｐゴシック" charset="0"/>
              </a:defRPr>
            </a:lvl1pPr>
            <a:lvl2pPr marL="742950" indent="-285750">
              <a:defRPr sz="2200">
                <a:solidFill>
                  <a:schemeClr val="tx1"/>
                </a:solidFill>
                <a:latin typeface="Times" charset="0"/>
                <a:ea typeface="ＭＳ Ｐゴシック" charset="0"/>
              </a:defRPr>
            </a:lvl2pPr>
            <a:lvl3pPr marL="1143000" indent="-228600">
              <a:defRPr sz="2200">
                <a:solidFill>
                  <a:schemeClr val="tx1"/>
                </a:solidFill>
                <a:latin typeface="Times" charset="0"/>
                <a:ea typeface="ＭＳ Ｐゴシック" charset="0"/>
              </a:defRPr>
            </a:lvl3pPr>
            <a:lvl4pPr marL="1600200" indent="-228600">
              <a:defRPr sz="2200">
                <a:solidFill>
                  <a:schemeClr val="tx1"/>
                </a:solidFill>
                <a:latin typeface="Times" charset="0"/>
                <a:ea typeface="ＭＳ Ｐゴシック" charset="0"/>
              </a:defRPr>
            </a:lvl4pPr>
            <a:lvl5pPr marL="2057400" indent="-22860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2000" dirty="0"/>
              <a:t>Maxwell</a:t>
            </a:r>
          </a:p>
        </p:txBody>
      </p:sp>
      <p:pic>
        <p:nvPicPr>
          <p:cNvPr id="29704" name="Picture 17" descr="image-2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8487" y="3352800"/>
            <a:ext cx="2714625"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8" descr="image-2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398394"/>
            <a:ext cx="355600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23918" y="4248845"/>
            <a:ext cx="4121140" cy="415498"/>
          </a:xfrm>
          <a:prstGeom prst="rect">
            <a:avLst/>
          </a:prstGeom>
          <a:noFill/>
        </p:spPr>
        <p:txBody>
          <a:bodyPr wrap="none" rtlCol="0">
            <a:spAutoFit/>
          </a:bodyPr>
          <a:lstStyle/>
          <a:p>
            <a:r>
              <a:rPr lang="en-US" sz="2100" dirty="0"/>
              <a:t>t</a:t>
            </a:r>
            <a:r>
              <a:rPr lang="en-US" sz="2100" dirty="0" smtClean="0"/>
              <a:t>hreshold for field generation   ~  10</a:t>
            </a:r>
            <a:endParaRPr lang="en-US" sz="2100" dirty="0"/>
          </a:p>
        </p:txBody>
      </p:sp>
      <p:pic>
        <p:nvPicPr>
          <p:cNvPr id="3" name="Picture 2" descr="latex-image-1.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5776383"/>
            <a:ext cx="1527063" cy="602996"/>
          </a:xfrm>
          <a:prstGeom prst="rect">
            <a:avLst/>
          </a:prstGeom>
        </p:spPr>
      </p:pic>
      <p:sp>
        <p:nvSpPr>
          <p:cNvPr id="4" name="TextBox 3"/>
          <p:cNvSpPr txBox="1"/>
          <p:nvPr/>
        </p:nvSpPr>
        <p:spPr>
          <a:xfrm>
            <a:off x="798518" y="4953000"/>
            <a:ext cx="1922071" cy="430887"/>
          </a:xfrm>
          <a:prstGeom prst="rect">
            <a:avLst/>
          </a:prstGeom>
          <a:noFill/>
        </p:spPr>
        <p:txBody>
          <a:bodyPr wrap="none" rtlCol="0">
            <a:spAutoFit/>
          </a:bodyPr>
          <a:lstStyle/>
          <a:p>
            <a:r>
              <a:rPr lang="en-US" sz="2200" dirty="0" smtClean="0"/>
              <a:t>Without flow V</a:t>
            </a:r>
            <a:endParaRPr lang="en-US" sz="2200" dirty="0"/>
          </a:p>
        </p:txBody>
      </p:sp>
      <p:sp>
        <p:nvSpPr>
          <p:cNvPr id="13" name="TextBox 10"/>
          <p:cNvSpPr txBox="1">
            <a:spLocks noChangeArrowheads="1"/>
          </p:cNvSpPr>
          <p:nvPr/>
        </p:nvSpPr>
        <p:spPr bwMode="auto">
          <a:xfrm>
            <a:off x="4541170" y="5847464"/>
            <a:ext cx="48768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100" i="1" dirty="0">
                <a:latin typeface="+mn-lt"/>
              </a:rPr>
              <a:t>d</a:t>
            </a:r>
            <a:r>
              <a:rPr lang="en-US" sz="2100" i="1" dirty="0" smtClean="0">
                <a:latin typeface="+mn-lt"/>
              </a:rPr>
              <a:t>ecay </a:t>
            </a:r>
            <a:r>
              <a:rPr lang="en-US" sz="2100" i="1" dirty="0">
                <a:latin typeface="+mn-lt"/>
              </a:rPr>
              <a:t>time </a:t>
            </a:r>
            <a:r>
              <a:rPr lang="en-US" sz="2100" dirty="0" smtClean="0">
                <a:latin typeface="+mn-lt"/>
              </a:rPr>
              <a:t>   </a:t>
            </a:r>
            <a:r>
              <a:rPr lang="en-US" sz="2100" dirty="0">
                <a:solidFill>
                  <a:schemeClr val="tx2"/>
                </a:solidFill>
                <a:latin typeface="Symbol" charset="0"/>
              </a:rPr>
              <a:t>t</a:t>
            </a:r>
            <a:r>
              <a:rPr lang="en-US" sz="2100" dirty="0">
                <a:solidFill>
                  <a:schemeClr val="tx2"/>
                </a:solidFill>
              </a:rPr>
              <a:t>  ~  </a:t>
            </a:r>
            <a:r>
              <a:rPr lang="en-US" sz="2100" dirty="0" smtClean="0">
                <a:solidFill>
                  <a:schemeClr val="tx2"/>
                </a:solidFill>
              </a:rPr>
              <a:t>R</a:t>
            </a:r>
            <a:r>
              <a:rPr lang="en-US" sz="2100" baseline="30000" dirty="0" smtClean="0">
                <a:solidFill>
                  <a:schemeClr val="tx2"/>
                </a:solidFill>
              </a:rPr>
              <a:t>2</a:t>
            </a:r>
            <a:r>
              <a:rPr lang="en-US" sz="2100" dirty="0" smtClean="0">
                <a:solidFill>
                  <a:schemeClr val="tx2"/>
                </a:solidFill>
              </a:rPr>
              <a:t> </a:t>
            </a:r>
            <a:r>
              <a:rPr lang="en-US" sz="2100" dirty="0">
                <a:solidFill>
                  <a:schemeClr val="tx2"/>
                </a:solidFill>
              </a:rPr>
              <a:t>/ </a:t>
            </a:r>
            <a:r>
              <a:rPr lang="en-US" sz="2100" dirty="0" smtClean="0">
                <a:solidFill>
                  <a:schemeClr val="tx2"/>
                </a:solidFill>
                <a:latin typeface="Symbol" charset="2"/>
                <a:cs typeface="Symbol" charset="2"/>
              </a:rPr>
              <a:t>p</a:t>
            </a:r>
            <a:r>
              <a:rPr lang="en-US" sz="2100" baseline="30000" dirty="0" smtClean="0">
                <a:solidFill>
                  <a:schemeClr val="tx2"/>
                </a:solidFill>
              </a:rPr>
              <a:t>2</a:t>
            </a:r>
            <a:r>
              <a:rPr lang="en-US" sz="2100" dirty="0" smtClean="0">
                <a:solidFill>
                  <a:schemeClr val="tx2"/>
                </a:solidFill>
              </a:rPr>
              <a:t> </a:t>
            </a:r>
            <a:r>
              <a:rPr lang="en-US" sz="2100" dirty="0" smtClean="0">
                <a:solidFill>
                  <a:schemeClr val="tx2"/>
                </a:solidFill>
                <a:latin typeface="Symbol" charset="0"/>
              </a:rPr>
              <a:t>h  ~ 25 </a:t>
            </a:r>
            <a:r>
              <a:rPr lang="en-US" sz="2100" dirty="0" err="1" smtClean="0">
                <a:solidFill>
                  <a:schemeClr val="tx2"/>
                </a:solidFill>
                <a:latin typeface="+mn-lt"/>
              </a:rPr>
              <a:t>kyr</a:t>
            </a:r>
            <a:endParaRPr lang="en-US" sz="2100" dirty="0">
              <a:solidFill>
                <a:schemeClr val="tx2"/>
              </a:solidFill>
              <a:latin typeface="+mn-lt"/>
            </a:endParaRPr>
          </a:p>
        </p:txBody>
      </p:sp>
    </p:spTree>
    <p:extLst>
      <p:ext uri="{BB962C8B-B14F-4D97-AF65-F5344CB8AC3E}">
        <p14:creationId xmlns:p14="http://schemas.microsoft.com/office/powerpoint/2010/main" val="317083490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609600" y="381000"/>
            <a:ext cx="7772400" cy="1143000"/>
          </a:xfrm>
        </p:spPr>
        <p:txBody>
          <a:bodyPr/>
          <a:lstStyle/>
          <a:p>
            <a:pPr eaLnBrk="1" hangingPunct="1"/>
            <a:r>
              <a:rPr lang="en-US" sz="3200" dirty="0">
                <a:solidFill>
                  <a:srgbClr val="000090"/>
                </a:solidFill>
                <a:ea typeface="ＭＳ Ｐゴシック" charset="0"/>
                <a:cs typeface="ＭＳ Ｐゴシック" charset="0"/>
              </a:rPr>
              <a:t>Convection in Rotating Fluid</a:t>
            </a:r>
            <a:endParaRPr lang="en-US" dirty="0">
              <a:solidFill>
                <a:srgbClr val="000090"/>
              </a:solidFill>
              <a:ea typeface="ＭＳ Ｐゴシック" charset="0"/>
              <a:cs typeface="ＭＳ Ｐゴシック" charset="0"/>
            </a:endParaRPr>
          </a:p>
        </p:txBody>
      </p:sp>
      <p:sp>
        <p:nvSpPr>
          <p:cNvPr id="67586" name="Text Box 29"/>
          <p:cNvSpPr txBox="1">
            <a:spLocks noChangeArrowheads="1"/>
          </p:cNvSpPr>
          <p:nvPr/>
        </p:nvSpPr>
        <p:spPr bwMode="auto">
          <a:xfrm>
            <a:off x="578591" y="1771095"/>
            <a:ext cx="359624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dirty="0" smtClean="0">
                <a:latin typeface="+mn-lt"/>
              </a:rPr>
              <a:t>Momentum </a:t>
            </a:r>
            <a:r>
              <a:rPr lang="en-US" dirty="0">
                <a:latin typeface="+mn-lt"/>
              </a:rPr>
              <a:t>equation (ma = f)  </a:t>
            </a:r>
          </a:p>
        </p:txBody>
      </p:sp>
      <p:sp>
        <p:nvSpPr>
          <p:cNvPr id="67587" name="Text Box 37"/>
          <p:cNvSpPr txBox="1">
            <a:spLocks noChangeArrowheads="1"/>
          </p:cNvSpPr>
          <p:nvPr/>
        </p:nvSpPr>
        <p:spPr bwMode="auto">
          <a:xfrm>
            <a:off x="1416791" y="2456895"/>
            <a:ext cx="254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a:t> </a:t>
            </a:r>
          </a:p>
        </p:txBody>
      </p:sp>
      <p:sp>
        <p:nvSpPr>
          <p:cNvPr id="67588" name="Text Box 46"/>
          <p:cNvSpPr txBox="1">
            <a:spLocks noChangeArrowheads="1"/>
          </p:cNvSpPr>
          <p:nvPr/>
        </p:nvSpPr>
        <p:spPr bwMode="auto">
          <a:xfrm>
            <a:off x="2940791" y="3066495"/>
            <a:ext cx="8397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600"/>
              <a:t>Coriolis</a:t>
            </a:r>
          </a:p>
        </p:txBody>
      </p:sp>
      <p:sp>
        <p:nvSpPr>
          <p:cNvPr id="67589" name="Text Box 47"/>
          <p:cNvSpPr txBox="1">
            <a:spLocks noChangeArrowheads="1"/>
          </p:cNvSpPr>
          <p:nvPr/>
        </p:nvSpPr>
        <p:spPr bwMode="auto">
          <a:xfrm>
            <a:off x="5226791" y="3066495"/>
            <a:ext cx="974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600"/>
              <a:t>buoyancy</a:t>
            </a:r>
          </a:p>
        </p:txBody>
      </p:sp>
      <p:sp>
        <p:nvSpPr>
          <p:cNvPr id="67590" name="Text Box 49"/>
          <p:cNvSpPr txBox="1">
            <a:spLocks noChangeArrowheads="1"/>
          </p:cNvSpPr>
          <p:nvPr/>
        </p:nvSpPr>
        <p:spPr bwMode="auto">
          <a:xfrm>
            <a:off x="6522191" y="3066495"/>
            <a:ext cx="793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600"/>
              <a:t>viscous</a:t>
            </a:r>
          </a:p>
        </p:txBody>
      </p:sp>
      <p:pic>
        <p:nvPicPr>
          <p:cNvPr id="67591" name="Picture 51" descr="image-2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191" y="4666695"/>
            <a:ext cx="299878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52" descr="image-2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191" y="5657295"/>
            <a:ext cx="2751138"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3" name="Text Box 53"/>
          <p:cNvSpPr txBox="1">
            <a:spLocks noChangeArrowheads="1"/>
          </p:cNvSpPr>
          <p:nvPr/>
        </p:nvSpPr>
        <p:spPr bwMode="auto">
          <a:xfrm>
            <a:off x="807191" y="3828495"/>
            <a:ext cx="22161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a:t>Character of Flow</a:t>
            </a:r>
          </a:p>
        </p:txBody>
      </p:sp>
      <p:cxnSp>
        <p:nvCxnSpPr>
          <p:cNvPr id="67594" name="AutoShape 54"/>
          <p:cNvCxnSpPr>
            <a:cxnSpLocks noChangeShapeType="1"/>
          </p:cNvCxnSpPr>
          <p:nvPr/>
        </p:nvCxnSpPr>
        <p:spPr bwMode="auto">
          <a:xfrm>
            <a:off x="807191" y="4285695"/>
            <a:ext cx="2174875" cy="0"/>
          </a:xfrm>
          <a:prstGeom prst="straightConnector1">
            <a:avLst/>
          </a:prstGeom>
          <a:noFill/>
          <a:ln w="28575">
            <a:solidFill>
              <a:srgbClr val="000090"/>
            </a:solidFill>
            <a:round/>
            <a:headEnd/>
            <a:tailEnd/>
          </a:ln>
          <a:extLst>
            <a:ext uri="{909E8E84-426E-40dd-AFC4-6F175D3DCCD1}">
              <a14:hiddenFill xmlns:a14="http://schemas.microsoft.com/office/drawing/2010/main">
                <a:noFill/>
              </a14:hiddenFill>
            </a:ext>
          </a:extLst>
        </p:spPr>
      </p:cxnSp>
      <p:pic>
        <p:nvPicPr>
          <p:cNvPr id="67596" name="Picture 4"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9591" y="2380695"/>
            <a:ext cx="63436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Q6.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02939" y="3657870"/>
            <a:ext cx="2797153" cy="2696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209858" y="6354763"/>
            <a:ext cx="2290974" cy="307777"/>
          </a:xfrm>
          <a:prstGeom prst="rect">
            <a:avLst/>
          </a:prstGeom>
        </p:spPr>
        <p:txBody>
          <a:bodyPr wrap="none">
            <a:spAutoFit/>
          </a:bodyPr>
          <a:lstStyle/>
          <a:p>
            <a:r>
              <a:rPr lang="en-US" sz="1400" dirty="0" err="1"/>
              <a:t>Gubbins</a:t>
            </a:r>
            <a:r>
              <a:rPr lang="en-US" sz="1400" dirty="0"/>
              <a:t> and </a:t>
            </a:r>
            <a:r>
              <a:rPr lang="en-US" sz="1400" dirty="0" err="1"/>
              <a:t>Bloxham</a:t>
            </a:r>
            <a:r>
              <a:rPr lang="en-US" sz="1400" dirty="0"/>
              <a:t> (1985)</a:t>
            </a:r>
          </a:p>
        </p:txBody>
      </p:sp>
    </p:spTree>
    <p:extLst>
      <p:ext uri="{BB962C8B-B14F-4D97-AF65-F5344CB8AC3E}">
        <p14:creationId xmlns:p14="http://schemas.microsoft.com/office/powerpoint/2010/main" val="99703098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2030"/>
            <a:ext cx="7772400" cy="1470025"/>
          </a:xfrm>
        </p:spPr>
        <p:txBody>
          <a:bodyPr>
            <a:normAutofit/>
          </a:bodyPr>
          <a:lstStyle/>
          <a:p>
            <a:r>
              <a:rPr lang="en-US" sz="3200" dirty="0" smtClean="0">
                <a:solidFill>
                  <a:srgbClr val="000090"/>
                </a:solidFill>
                <a:latin typeface="Calibri"/>
                <a:cs typeface="Calibri"/>
              </a:rPr>
              <a:t>Origin of Dipole Field</a:t>
            </a:r>
            <a:endParaRPr lang="en-US" sz="3200" dirty="0">
              <a:solidFill>
                <a:srgbClr val="000090"/>
              </a:solidFill>
              <a:latin typeface="Calibri"/>
              <a:cs typeface="Calibri"/>
            </a:endParaRPr>
          </a:p>
        </p:txBody>
      </p:sp>
      <p:pic>
        <p:nvPicPr>
          <p:cNvPr id="3" name="Picture 2" descr="200px-Magnetic_moment.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1447800"/>
            <a:ext cx="2357118" cy="1885694"/>
          </a:xfrm>
          <a:prstGeom prst="rect">
            <a:avLst/>
          </a:prstGeom>
        </p:spPr>
      </p:pic>
      <p:pic>
        <p:nvPicPr>
          <p:cNvPr id="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886200"/>
            <a:ext cx="3810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a:off x="6858000" y="1295400"/>
            <a:ext cx="5334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Times" pitchFamily="-107" charset="0"/>
            </a:endParaRPr>
          </a:p>
        </p:txBody>
      </p:sp>
      <p:pic>
        <p:nvPicPr>
          <p:cNvPr id="10" name="Picture 9" descr="latex-image-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1447802"/>
            <a:ext cx="337544" cy="179320"/>
          </a:xfrm>
          <a:prstGeom prst="rect">
            <a:avLst/>
          </a:prstGeom>
        </p:spPr>
      </p:pic>
      <p:sp>
        <p:nvSpPr>
          <p:cNvPr id="12" name="TextBox 11"/>
          <p:cNvSpPr txBox="1"/>
          <p:nvPr/>
        </p:nvSpPr>
        <p:spPr>
          <a:xfrm>
            <a:off x="533400" y="2057400"/>
            <a:ext cx="2126929" cy="400110"/>
          </a:xfrm>
          <a:prstGeom prst="rect">
            <a:avLst/>
          </a:prstGeom>
          <a:noFill/>
        </p:spPr>
        <p:txBody>
          <a:bodyPr wrap="none" rtlCol="0">
            <a:spAutoFit/>
          </a:bodyPr>
          <a:lstStyle/>
          <a:p>
            <a:r>
              <a:rPr lang="en-US" sz="2000" dirty="0" smtClean="0">
                <a:latin typeface="Calibri"/>
                <a:cs typeface="Calibri"/>
              </a:rPr>
              <a:t>Magnetic Moment </a:t>
            </a:r>
            <a:endParaRPr lang="en-US" sz="2000" dirty="0">
              <a:latin typeface="Calibri"/>
              <a:cs typeface="Calibri"/>
            </a:endParaRPr>
          </a:p>
        </p:txBody>
      </p:sp>
      <p:pic>
        <p:nvPicPr>
          <p:cNvPr id="22" name="Picture 21" descr="latex-image-1.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5" y="2895600"/>
            <a:ext cx="2355763" cy="651763"/>
          </a:xfrm>
          <a:prstGeom prst="rect">
            <a:avLst/>
          </a:prstGeom>
        </p:spPr>
      </p:pic>
      <p:pic>
        <p:nvPicPr>
          <p:cNvPr id="23" name="Picture 22" descr="latex-image-1.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2" y="4876800"/>
            <a:ext cx="2104497" cy="651763"/>
          </a:xfrm>
          <a:prstGeom prst="rect">
            <a:avLst/>
          </a:prstGeom>
        </p:spPr>
      </p:pic>
      <p:sp>
        <p:nvSpPr>
          <p:cNvPr id="5" name="TextBox 4"/>
          <p:cNvSpPr txBox="1"/>
          <p:nvPr/>
        </p:nvSpPr>
        <p:spPr>
          <a:xfrm>
            <a:off x="457200" y="4114800"/>
            <a:ext cx="3746338" cy="400110"/>
          </a:xfrm>
          <a:prstGeom prst="rect">
            <a:avLst/>
          </a:prstGeom>
          <a:noFill/>
        </p:spPr>
        <p:txBody>
          <a:bodyPr wrap="none" rtlCol="0">
            <a:spAutoFit/>
          </a:bodyPr>
          <a:lstStyle/>
          <a:p>
            <a:r>
              <a:rPr lang="en-US" sz="2000" dirty="0" smtClean="0">
                <a:latin typeface="Calibri"/>
                <a:cs typeface="Calibri"/>
              </a:rPr>
              <a:t>In the absence of external sources</a:t>
            </a:r>
            <a:endParaRPr lang="en-US" sz="2000" dirty="0">
              <a:latin typeface="Calibri"/>
              <a:cs typeface="Calibri"/>
            </a:endParaRPr>
          </a:p>
        </p:txBody>
      </p:sp>
      <p:sp>
        <p:nvSpPr>
          <p:cNvPr id="7" name="TextBox 6"/>
          <p:cNvSpPr txBox="1"/>
          <p:nvPr/>
        </p:nvSpPr>
        <p:spPr>
          <a:xfrm>
            <a:off x="7937942" y="3186498"/>
            <a:ext cx="877952" cy="369332"/>
          </a:xfrm>
          <a:prstGeom prst="rect">
            <a:avLst/>
          </a:prstGeom>
          <a:noFill/>
        </p:spPr>
        <p:txBody>
          <a:bodyPr wrap="none" rtlCol="0">
            <a:spAutoFit/>
          </a:bodyPr>
          <a:lstStyle/>
          <a:p>
            <a:r>
              <a:rPr lang="en-US" dirty="0" smtClean="0"/>
              <a:t>current</a:t>
            </a:r>
            <a:endParaRPr lang="en-US" dirty="0"/>
          </a:p>
        </p:txBody>
      </p:sp>
      <p:sp>
        <p:nvSpPr>
          <p:cNvPr id="6" name="TextBox 5"/>
          <p:cNvSpPr txBox="1"/>
          <p:nvPr/>
        </p:nvSpPr>
        <p:spPr>
          <a:xfrm>
            <a:off x="457200" y="5924490"/>
            <a:ext cx="2931687" cy="400110"/>
          </a:xfrm>
          <a:prstGeom prst="rect">
            <a:avLst/>
          </a:prstGeom>
          <a:noFill/>
        </p:spPr>
        <p:txBody>
          <a:bodyPr wrap="none" rtlCol="0">
            <a:spAutoFit/>
          </a:bodyPr>
          <a:lstStyle/>
          <a:p>
            <a:r>
              <a:rPr lang="en-US" sz="2000" dirty="0" smtClean="0">
                <a:latin typeface="Symbol"/>
              </a:rPr>
              <a:t>m </a:t>
            </a:r>
            <a:r>
              <a:rPr lang="en-US" sz="2000" dirty="0" smtClean="0"/>
              <a:t> - magnetic permeability</a:t>
            </a:r>
            <a:endParaRPr lang="en-US" sz="2000" dirty="0"/>
          </a:p>
        </p:txBody>
      </p:sp>
    </p:spTree>
    <p:extLst>
      <p:ext uri="{BB962C8B-B14F-4D97-AF65-F5344CB8AC3E}">
        <p14:creationId xmlns:p14="http://schemas.microsoft.com/office/powerpoint/2010/main" val="111062096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2030"/>
            <a:ext cx="7772400" cy="1470025"/>
          </a:xfrm>
        </p:spPr>
        <p:txBody>
          <a:bodyPr>
            <a:normAutofit/>
          </a:bodyPr>
          <a:lstStyle/>
          <a:p>
            <a:r>
              <a:rPr lang="en-US" sz="3200" dirty="0" smtClean="0">
                <a:solidFill>
                  <a:srgbClr val="000090"/>
                </a:solidFill>
                <a:latin typeface="Calibri"/>
                <a:cs typeface="Calibri"/>
              </a:rPr>
              <a:t>Effects of Helical Flow</a:t>
            </a:r>
            <a:endParaRPr lang="en-US" sz="3200" dirty="0">
              <a:solidFill>
                <a:srgbClr val="000090"/>
              </a:solidFill>
              <a:latin typeface="Calibri"/>
              <a:cs typeface="Calibri"/>
            </a:endParaRPr>
          </a:p>
        </p:txBody>
      </p:sp>
      <p:sp>
        <p:nvSpPr>
          <p:cNvPr id="4" name="Rectangle 3"/>
          <p:cNvSpPr/>
          <p:nvPr/>
        </p:nvSpPr>
        <p:spPr bwMode="auto">
          <a:xfrm>
            <a:off x="6858000" y="1295400"/>
            <a:ext cx="5334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Times" pitchFamily="-107" charset="0"/>
            </a:endParaRPr>
          </a:p>
        </p:txBody>
      </p:sp>
      <p:sp>
        <p:nvSpPr>
          <p:cNvPr id="12" name="TextBox 11"/>
          <p:cNvSpPr txBox="1"/>
          <p:nvPr/>
        </p:nvSpPr>
        <p:spPr>
          <a:xfrm>
            <a:off x="533400" y="2065867"/>
            <a:ext cx="2084901" cy="384721"/>
          </a:xfrm>
          <a:prstGeom prst="rect">
            <a:avLst/>
          </a:prstGeom>
          <a:noFill/>
        </p:spPr>
        <p:txBody>
          <a:bodyPr wrap="none" rtlCol="0">
            <a:spAutoFit/>
          </a:bodyPr>
          <a:lstStyle/>
          <a:p>
            <a:r>
              <a:rPr lang="en-US" sz="1900" dirty="0" smtClean="0">
                <a:latin typeface="Calibri"/>
                <a:cs typeface="Calibri"/>
              </a:rPr>
              <a:t> Magnetic Moment </a:t>
            </a:r>
            <a:endParaRPr lang="en-US" sz="1900" dirty="0">
              <a:latin typeface="Calibri"/>
              <a:cs typeface="Calibri"/>
            </a:endParaRPr>
          </a:p>
        </p:txBody>
      </p:sp>
      <p:sp>
        <p:nvSpPr>
          <p:cNvPr id="16" name="TextBox 15"/>
          <p:cNvSpPr txBox="1"/>
          <p:nvPr/>
        </p:nvSpPr>
        <p:spPr>
          <a:xfrm>
            <a:off x="7162800" y="5257800"/>
            <a:ext cx="388410" cy="430887"/>
          </a:xfrm>
          <a:prstGeom prst="rect">
            <a:avLst/>
          </a:prstGeom>
          <a:noFill/>
        </p:spPr>
        <p:txBody>
          <a:bodyPr wrap="none" rtlCol="0">
            <a:spAutoFit/>
          </a:bodyPr>
          <a:lstStyle/>
          <a:p>
            <a:r>
              <a:rPr lang="en-US" dirty="0" smtClean="0"/>
              <a:t>V</a:t>
            </a:r>
            <a:endParaRPr lang="en-US" dirty="0"/>
          </a:p>
        </p:txBody>
      </p:sp>
      <p:sp>
        <p:nvSpPr>
          <p:cNvPr id="17" name="TextBox 16"/>
          <p:cNvSpPr txBox="1"/>
          <p:nvPr/>
        </p:nvSpPr>
        <p:spPr>
          <a:xfrm>
            <a:off x="8153400" y="4572000"/>
            <a:ext cx="372843" cy="430887"/>
          </a:xfrm>
          <a:prstGeom prst="rect">
            <a:avLst/>
          </a:prstGeom>
          <a:noFill/>
        </p:spPr>
        <p:txBody>
          <a:bodyPr wrap="none" rtlCol="0">
            <a:spAutoFit/>
          </a:bodyPr>
          <a:lstStyle/>
          <a:p>
            <a:r>
              <a:rPr lang="en-US" dirty="0" smtClean="0"/>
              <a:t>B</a:t>
            </a:r>
            <a:endParaRPr lang="en-US" dirty="0"/>
          </a:p>
        </p:txBody>
      </p:sp>
      <p:sp>
        <p:nvSpPr>
          <p:cNvPr id="18" name="TextBox 17"/>
          <p:cNvSpPr txBox="1"/>
          <p:nvPr/>
        </p:nvSpPr>
        <p:spPr>
          <a:xfrm>
            <a:off x="7162800" y="6172200"/>
            <a:ext cx="1655922" cy="400110"/>
          </a:xfrm>
          <a:prstGeom prst="rect">
            <a:avLst/>
          </a:prstGeom>
          <a:noFill/>
        </p:spPr>
        <p:txBody>
          <a:bodyPr wrap="none" rtlCol="0">
            <a:spAutoFit/>
          </a:bodyPr>
          <a:lstStyle/>
          <a:p>
            <a:r>
              <a:rPr lang="en-US" sz="2000" dirty="0" smtClean="0"/>
              <a:t>(Parker, 1955)</a:t>
            </a:r>
            <a:endParaRPr lang="en-US" sz="2000" dirty="0"/>
          </a:p>
        </p:txBody>
      </p:sp>
      <p:pic>
        <p:nvPicPr>
          <p:cNvPr id="3" name="Picture 2" descr="parker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12" y="2133612"/>
            <a:ext cx="3550354" cy="3658484"/>
          </a:xfrm>
          <a:prstGeom prst="rect">
            <a:avLst/>
          </a:prstGeom>
        </p:spPr>
      </p:pic>
      <p:pic>
        <p:nvPicPr>
          <p:cNvPr id="15" name="Picture 14" descr="latex-image-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667000"/>
            <a:ext cx="2104497" cy="651763"/>
          </a:xfrm>
          <a:prstGeom prst="rect">
            <a:avLst/>
          </a:prstGeom>
        </p:spPr>
      </p:pic>
      <p:sp>
        <p:nvSpPr>
          <p:cNvPr id="5" name="TextBox 4"/>
          <p:cNvSpPr txBox="1"/>
          <p:nvPr/>
        </p:nvSpPr>
        <p:spPr>
          <a:xfrm>
            <a:off x="635000" y="4093569"/>
            <a:ext cx="3125556" cy="384721"/>
          </a:xfrm>
          <a:prstGeom prst="rect">
            <a:avLst/>
          </a:prstGeom>
          <a:noFill/>
        </p:spPr>
        <p:txBody>
          <a:bodyPr wrap="none" rtlCol="0">
            <a:spAutoFit/>
          </a:bodyPr>
          <a:lstStyle/>
          <a:p>
            <a:r>
              <a:rPr lang="en-US" sz="1900" dirty="0" smtClean="0"/>
              <a:t>Helical flow lifts and twists B</a:t>
            </a:r>
            <a:r>
              <a:rPr lang="en-US" sz="1900" baseline="-25000" dirty="0" smtClean="0">
                <a:latin typeface="Symbol" charset="2"/>
                <a:cs typeface="Symbol" charset="2"/>
              </a:rPr>
              <a:t>f</a:t>
            </a:r>
            <a:endParaRPr lang="en-US" sz="1900" baseline="-25000" dirty="0">
              <a:latin typeface="Symbol" charset="2"/>
              <a:cs typeface="Symbol" charset="2"/>
            </a:endParaRPr>
          </a:p>
        </p:txBody>
      </p:sp>
      <p:sp>
        <p:nvSpPr>
          <p:cNvPr id="10" name="TextBox 9"/>
          <p:cNvSpPr txBox="1"/>
          <p:nvPr/>
        </p:nvSpPr>
        <p:spPr>
          <a:xfrm>
            <a:off x="821267" y="4786292"/>
            <a:ext cx="3424773" cy="384721"/>
          </a:xfrm>
          <a:prstGeom prst="rect">
            <a:avLst/>
          </a:prstGeom>
          <a:noFill/>
        </p:spPr>
        <p:txBody>
          <a:bodyPr wrap="none" rtlCol="0">
            <a:spAutoFit/>
          </a:bodyPr>
          <a:lstStyle/>
          <a:p>
            <a:r>
              <a:rPr lang="en-US" sz="1900" dirty="0" smtClean="0"/>
              <a:t>- both upward and downward </a:t>
            </a:r>
            <a:r>
              <a:rPr lang="en-US" sz="1900" dirty="0" err="1" smtClean="0"/>
              <a:t>B</a:t>
            </a:r>
            <a:r>
              <a:rPr lang="en-US" sz="1900" baseline="-25000" dirty="0" err="1" smtClean="0"/>
              <a:t>z</a:t>
            </a:r>
            <a:endParaRPr lang="en-US" sz="1900" baseline="-25000" dirty="0"/>
          </a:p>
        </p:txBody>
      </p:sp>
      <p:sp>
        <p:nvSpPr>
          <p:cNvPr id="11" name="TextBox 10"/>
          <p:cNvSpPr txBox="1"/>
          <p:nvPr/>
        </p:nvSpPr>
        <p:spPr>
          <a:xfrm>
            <a:off x="829734" y="5393378"/>
            <a:ext cx="3501749" cy="384721"/>
          </a:xfrm>
          <a:prstGeom prst="rect">
            <a:avLst/>
          </a:prstGeom>
          <a:noFill/>
        </p:spPr>
        <p:txBody>
          <a:bodyPr wrap="none" rtlCol="0">
            <a:spAutoFit/>
          </a:bodyPr>
          <a:lstStyle/>
          <a:p>
            <a:r>
              <a:rPr lang="en-US" sz="1900" dirty="0" smtClean="0"/>
              <a:t>- cancellation in axial moment </a:t>
            </a:r>
            <a:r>
              <a:rPr lang="en-US" sz="1900" dirty="0" err="1" smtClean="0"/>
              <a:t>m</a:t>
            </a:r>
            <a:r>
              <a:rPr lang="en-US" sz="1900" baseline="-25000" dirty="0" err="1" smtClean="0"/>
              <a:t>z</a:t>
            </a:r>
            <a:endParaRPr lang="en-US" sz="1900" baseline="-25000" dirty="0"/>
          </a:p>
        </p:txBody>
      </p:sp>
      <p:sp>
        <p:nvSpPr>
          <p:cNvPr id="6" name="Rectangle 5"/>
          <p:cNvSpPr/>
          <p:nvPr/>
        </p:nvSpPr>
        <p:spPr>
          <a:xfrm>
            <a:off x="2151281" y="2667000"/>
            <a:ext cx="467020" cy="170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35064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2030"/>
            <a:ext cx="7772400" cy="1470025"/>
          </a:xfrm>
        </p:spPr>
        <p:txBody>
          <a:bodyPr>
            <a:normAutofit/>
          </a:bodyPr>
          <a:lstStyle/>
          <a:p>
            <a:r>
              <a:rPr lang="en-US" sz="3200" dirty="0" smtClean="0">
                <a:solidFill>
                  <a:srgbClr val="000090"/>
                </a:solidFill>
                <a:latin typeface="Calibri"/>
                <a:cs typeface="Calibri"/>
              </a:rPr>
              <a:t>Effects of Helical Flow</a:t>
            </a:r>
            <a:endParaRPr lang="en-US" sz="3200" dirty="0">
              <a:solidFill>
                <a:srgbClr val="000090"/>
              </a:solidFill>
              <a:latin typeface="Calibri"/>
              <a:cs typeface="Calibri"/>
            </a:endParaRPr>
          </a:p>
        </p:txBody>
      </p:sp>
      <p:sp>
        <p:nvSpPr>
          <p:cNvPr id="4" name="Rectangle 3"/>
          <p:cNvSpPr/>
          <p:nvPr/>
        </p:nvSpPr>
        <p:spPr bwMode="auto">
          <a:xfrm>
            <a:off x="6858000" y="1295400"/>
            <a:ext cx="5334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Times" pitchFamily="-107" charset="0"/>
            </a:endParaRPr>
          </a:p>
        </p:txBody>
      </p:sp>
      <p:sp>
        <p:nvSpPr>
          <p:cNvPr id="12" name="TextBox 11"/>
          <p:cNvSpPr txBox="1"/>
          <p:nvPr/>
        </p:nvSpPr>
        <p:spPr>
          <a:xfrm>
            <a:off x="533400" y="2057400"/>
            <a:ext cx="2031325" cy="384721"/>
          </a:xfrm>
          <a:prstGeom prst="rect">
            <a:avLst/>
          </a:prstGeom>
          <a:noFill/>
        </p:spPr>
        <p:txBody>
          <a:bodyPr wrap="none" rtlCol="0">
            <a:spAutoFit/>
          </a:bodyPr>
          <a:lstStyle/>
          <a:p>
            <a:r>
              <a:rPr lang="en-US" sz="1900" dirty="0" smtClean="0">
                <a:latin typeface="Calibri"/>
                <a:cs typeface="Calibri"/>
              </a:rPr>
              <a:t>Magnetic Moment </a:t>
            </a:r>
            <a:endParaRPr lang="en-US" sz="1900" dirty="0">
              <a:latin typeface="Calibri"/>
              <a:cs typeface="Calibri"/>
            </a:endParaRPr>
          </a:p>
        </p:txBody>
      </p:sp>
      <p:sp>
        <p:nvSpPr>
          <p:cNvPr id="16" name="TextBox 15"/>
          <p:cNvSpPr txBox="1"/>
          <p:nvPr/>
        </p:nvSpPr>
        <p:spPr>
          <a:xfrm>
            <a:off x="7162800" y="5257800"/>
            <a:ext cx="388410" cy="430887"/>
          </a:xfrm>
          <a:prstGeom prst="rect">
            <a:avLst/>
          </a:prstGeom>
          <a:noFill/>
        </p:spPr>
        <p:txBody>
          <a:bodyPr wrap="none" rtlCol="0">
            <a:spAutoFit/>
          </a:bodyPr>
          <a:lstStyle/>
          <a:p>
            <a:r>
              <a:rPr lang="en-US" dirty="0" smtClean="0"/>
              <a:t>V</a:t>
            </a:r>
            <a:endParaRPr lang="en-US" dirty="0"/>
          </a:p>
        </p:txBody>
      </p:sp>
      <p:sp>
        <p:nvSpPr>
          <p:cNvPr id="17" name="TextBox 16"/>
          <p:cNvSpPr txBox="1"/>
          <p:nvPr/>
        </p:nvSpPr>
        <p:spPr>
          <a:xfrm>
            <a:off x="8229600" y="4572000"/>
            <a:ext cx="372843" cy="430887"/>
          </a:xfrm>
          <a:prstGeom prst="rect">
            <a:avLst/>
          </a:prstGeom>
          <a:noFill/>
        </p:spPr>
        <p:txBody>
          <a:bodyPr wrap="none" rtlCol="0">
            <a:spAutoFit/>
          </a:bodyPr>
          <a:lstStyle/>
          <a:p>
            <a:r>
              <a:rPr lang="en-US" dirty="0" smtClean="0"/>
              <a:t>B</a:t>
            </a:r>
            <a:endParaRPr lang="en-US" dirty="0"/>
          </a:p>
        </p:txBody>
      </p:sp>
      <p:sp>
        <p:nvSpPr>
          <p:cNvPr id="18" name="TextBox 17"/>
          <p:cNvSpPr txBox="1"/>
          <p:nvPr/>
        </p:nvSpPr>
        <p:spPr>
          <a:xfrm>
            <a:off x="7162800" y="6172200"/>
            <a:ext cx="1655922" cy="400110"/>
          </a:xfrm>
          <a:prstGeom prst="rect">
            <a:avLst/>
          </a:prstGeom>
          <a:noFill/>
        </p:spPr>
        <p:txBody>
          <a:bodyPr wrap="none" rtlCol="0">
            <a:spAutoFit/>
          </a:bodyPr>
          <a:lstStyle/>
          <a:p>
            <a:r>
              <a:rPr lang="en-US" sz="2000" dirty="0" smtClean="0"/>
              <a:t>(Parker, 1955)</a:t>
            </a:r>
            <a:endParaRPr lang="en-US" sz="2000" dirty="0"/>
          </a:p>
        </p:txBody>
      </p:sp>
      <p:pic>
        <p:nvPicPr>
          <p:cNvPr id="5" name="Picture 4" descr="parker2.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2133600"/>
            <a:ext cx="3467268" cy="3657600"/>
          </a:xfrm>
          <a:prstGeom prst="rect">
            <a:avLst/>
          </a:prstGeom>
        </p:spPr>
      </p:pic>
      <p:pic>
        <p:nvPicPr>
          <p:cNvPr id="14" name="Picture 13" descr="latex-image-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667000"/>
            <a:ext cx="2104497" cy="651763"/>
          </a:xfrm>
          <a:prstGeom prst="rect">
            <a:avLst/>
          </a:prstGeom>
        </p:spPr>
      </p:pic>
      <p:sp>
        <p:nvSpPr>
          <p:cNvPr id="10" name="TextBox 9"/>
          <p:cNvSpPr txBox="1"/>
          <p:nvPr/>
        </p:nvSpPr>
        <p:spPr>
          <a:xfrm>
            <a:off x="668867" y="4038600"/>
            <a:ext cx="1018227" cy="384721"/>
          </a:xfrm>
          <a:prstGeom prst="rect">
            <a:avLst/>
          </a:prstGeom>
          <a:noFill/>
        </p:spPr>
        <p:txBody>
          <a:bodyPr wrap="none" rtlCol="0">
            <a:spAutoFit/>
          </a:bodyPr>
          <a:lstStyle/>
          <a:p>
            <a:r>
              <a:rPr lang="en-US" sz="1900" dirty="0" smtClean="0"/>
              <a:t>Strategy</a:t>
            </a:r>
            <a:endParaRPr lang="en-US" sz="1900" dirty="0"/>
          </a:p>
        </p:txBody>
      </p:sp>
      <p:sp>
        <p:nvSpPr>
          <p:cNvPr id="11" name="TextBox 10"/>
          <p:cNvSpPr txBox="1"/>
          <p:nvPr/>
        </p:nvSpPr>
        <p:spPr>
          <a:xfrm>
            <a:off x="838200" y="4658955"/>
            <a:ext cx="4544834" cy="384721"/>
          </a:xfrm>
          <a:prstGeom prst="rect">
            <a:avLst/>
          </a:prstGeom>
          <a:noFill/>
        </p:spPr>
        <p:txBody>
          <a:bodyPr wrap="none" rtlCol="0">
            <a:spAutoFit/>
          </a:bodyPr>
          <a:lstStyle/>
          <a:p>
            <a:r>
              <a:rPr lang="en-US" dirty="0" smtClean="0"/>
              <a:t>- </a:t>
            </a:r>
            <a:r>
              <a:rPr lang="en-US" sz="1900" dirty="0" smtClean="0"/>
              <a:t>separate upward and downward segments</a:t>
            </a:r>
            <a:endParaRPr lang="en-US" sz="1900" dirty="0"/>
          </a:p>
        </p:txBody>
      </p:sp>
      <p:sp>
        <p:nvSpPr>
          <p:cNvPr id="13" name="TextBox 12"/>
          <p:cNvSpPr txBox="1"/>
          <p:nvPr/>
        </p:nvSpPr>
        <p:spPr>
          <a:xfrm>
            <a:off x="848894" y="5290754"/>
            <a:ext cx="3607158" cy="384721"/>
          </a:xfrm>
          <a:prstGeom prst="rect">
            <a:avLst/>
          </a:prstGeom>
          <a:noFill/>
        </p:spPr>
        <p:txBody>
          <a:bodyPr wrap="none" rtlCol="0">
            <a:spAutoFit/>
          </a:bodyPr>
          <a:lstStyle/>
          <a:p>
            <a:r>
              <a:rPr lang="en-US" sz="1900" dirty="0" smtClean="0"/>
              <a:t>- expel one segment from the core</a:t>
            </a:r>
            <a:endParaRPr lang="en-US" sz="1900" dirty="0"/>
          </a:p>
        </p:txBody>
      </p:sp>
      <p:sp>
        <p:nvSpPr>
          <p:cNvPr id="15" name="TextBox 14"/>
          <p:cNvSpPr txBox="1"/>
          <p:nvPr/>
        </p:nvSpPr>
        <p:spPr>
          <a:xfrm>
            <a:off x="848894" y="5955268"/>
            <a:ext cx="2890535" cy="384721"/>
          </a:xfrm>
          <a:prstGeom prst="rect">
            <a:avLst/>
          </a:prstGeom>
          <a:noFill/>
        </p:spPr>
        <p:txBody>
          <a:bodyPr wrap="none" rtlCol="0">
            <a:spAutoFit/>
          </a:bodyPr>
          <a:lstStyle/>
          <a:p>
            <a:r>
              <a:rPr lang="en-US" sz="1900" dirty="0" smtClean="0"/>
              <a:t>- sometimes called </a:t>
            </a:r>
            <a:r>
              <a:rPr lang="en-US" sz="1900" dirty="0" smtClean="0">
                <a:latin typeface="Symbol"/>
              </a:rPr>
              <a:t>a</a:t>
            </a:r>
            <a:r>
              <a:rPr lang="en-US" sz="1900" dirty="0" smtClean="0"/>
              <a:t>-effect</a:t>
            </a:r>
            <a:endParaRPr lang="en-US" sz="1900" dirty="0"/>
          </a:p>
        </p:txBody>
      </p:sp>
    </p:spTree>
    <p:extLst>
      <p:ext uri="{BB962C8B-B14F-4D97-AF65-F5344CB8AC3E}">
        <p14:creationId xmlns:p14="http://schemas.microsoft.com/office/powerpoint/2010/main" val="90745795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2030"/>
            <a:ext cx="7772400" cy="1470025"/>
          </a:xfrm>
        </p:spPr>
        <p:txBody>
          <a:bodyPr>
            <a:normAutofit/>
          </a:bodyPr>
          <a:lstStyle/>
          <a:p>
            <a:r>
              <a:rPr lang="en-US" sz="3200" dirty="0" smtClean="0">
                <a:solidFill>
                  <a:srgbClr val="000090"/>
                </a:solidFill>
                <a:latin typeface="Calibri"/>
                <a:cs typeface="Calibri"/>
              </a:rPr>
              <a:t>Numerical Model</a:t>
            </a:r>
            <a:endParaRPr lang="en-US" sz="3200" dirty="0">
              <a:solidFill>
                <a:srgbClr val="000090"/>
              </a:solidFill>
              <a:latin typeface="Calibri"/>
              <a:cs typeface="Calibri"/>
            </a:endParaRPr>
          </a:p>
        </p:txBody>
      </p:sp>
      <p:sp>
        <p:nvSpPr>
          <p:cNvPr id="4" name="Rectangle 3"/>
          <p:cNvSpPr/>
          <p:nvPr/>
        </p:nvSpPr>
        <p:spPr bwMode="auto">
          <a:xfrm>
            <a:off x="6858000" y="1295400"/>
            <a:ext cx="5334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Times" pitchFamily="-107" charset="0"/>
            </a:endParaRPr>
          </a:p>
        </p:txBody>
      </p:sp>
      <p:pic>
        <p:nvPicPr>
          <p:cNvPr id="3" name="Picture 2" descr="olson.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057400"/>
            <a:ext cx="6553222" cy="3946581"/>
          </a:xfrm>
          <a:prstGeom prst="rect">
            <a:avLst/>
          </a:prstGeom>
        </p:spPr>
      </p:pic>
      <p:sp>
        <p:nvSpPr>
          <p:cNvPr id="10" name="TextBox 9"/>
          <p:cNvSpPr txBox="1"/>
          <p:nvPr/>
        </p:nvSpPr>
        <p:spPr>
          <a:xfrm>
            <a:off x="6781800" y="6248400"/>
            <a:ext cx="2107894" cy="400110"/>
          </a:xfrm>
          <a:prstGeom prst="rect">
            <a:avLst/>
          </a:prstGeom>
          <a:noFill/>
        </p:spPr>
        <p:txBody>
          <a:bodyPr wrap="none" rtlCol="0">
            <a:spAutoFit/>
          </a:bodyPr>
          <a:lstStyle/>
          <a:p>
            <a:r>
              <a:rPr lang="en-US" sz="2000" dirty="0" smtClean="0"/>
              <a:t>Olson et al. (1999)</a:t>
            </a:r>
            <a:endParaRPr lang="en-US" sz="2000" dirty="0"/>
          </a:p>
        </p:txBody>
      </p:sp>
    </p:spTree>
    <p:extLst>
      <p:ext uri="{BB962C8B-B14F-4D97-AF65-F5344CB8AC3E}">
        <p14:creationId xmlns:p14="http://schemas.microsoft.com/office/powerpoint/2010/main" val="306050323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685800" y="381000"/>
            <a:ext cx="7772400" cy="1143000"/>
          </a:xfrm>
        </p:spPr>
        <p:txBody>
          <a:bodyPr/>
          <a:lstStyle/>
          <a:p>
            <a:pPr eaLnBrk="1" hangingPunct="1"/>
            <a:r>
              <a:rPr lang="en-US" sz="3200">
                <a:solidFill>
                  <a:schemeClr val="accent2"/>
                </a:solidFill>
                <a:latin typeface="Times" charset="0"/>
                <a:ea typeface="ＭＳ Ｐゴシック" charset="0"/>
                <a:cs typeface="ＭＳ Ｐゴシック" charset="0"/>
              </a:rPr>
              <a:t>Planetary Dynamo</a:t>
            </a:r>
          </a:p>
        </p:txBody>
      </p:sp>
      <p:sp>
        <p:nvSpPr>
          <p:cNvPr id="5" name="Rectangle 4"/>
          <p:cNvSpPr/>
          <p:nvPr/>
        </p:nvSpPr>
        <p:spPr bwMode="auto">
          <a:xfrm>
            <a:off x="-152400" y="0"/>
            <a:ext cx="685800" cy="6858000"/>
          </a:xfrm>
          <a:prstGeom prst="rect">
            <a:avLst/>
          </a:prstGeom>
          <a:solidFill>
            <a:schemeClr val="tx1"/>
          </a:solidFill>
          <a:ln w="9525" cap="flat" cmpd="sng" algn="ctr">
            <a:noFill/>
            <a:prstDash val="solid"/>
            <a:round/>
            <a:headEnd type="none" w="med" len="med"/>
            <a:tailEnd type="none" w="med" len="med"/>
          </a:ln>
          <a:effectLst/>
        </p:spPr>
        <p:txBody>
          <a:bodyPr/>
          <a:lstStyle/>
          <a:p>
            <a:pPr>
              <a:defRPr/>
            </a:pPr>
            <a:endParaRPr lang="en-US" dirty="0"/>
          </a:p>
        </p:txBody>
      </p:sp>
      <p:sp>
        <p:nvSpPr>
          <p:cNvPr id="6" name="Rectangle 5"/>
          <p:cNvSpPr/>
          <p:nvPr/>
        </p:nvSpPr>
        <p:spPr bwMode="auto">
          <a:xfrm>
            <a:off x="8686800" y="0"/>
            <a:ext cx="457200" cy="6858000"/>
          </a:xfrm>
          <a:prstGeom prst="rect">
            <a:avLst/>
          </a:prstGeom>
          <a:solidFill>
            <a:schemeClr val="tx1"/>
          </a:solidFill>
          <a:ln w="9525" cap="flat" cmpd="sng" algn="ctr">
            <a:noFill/>
            <a:prstDash val="solid"/>
            <a:round/>
            <a:headEnd type="none" w="med" len="med"/>
            <a:tailEnd type="none" w="med" len="med"/>
          </a:ln>
          <a:effectLst/>
        </p:spPr>
        <p:txBody>
          <a:bodyPr/>
          <a:lstStyle/>
          <a:p>
            <a:pPr>
              <a:defRPr/>
            </a:pPr>
            <a:endParaRPr lang="en-US"/>
          </a:p>
        </p:txBody>
      </p:sp>
      <p:pic>
        <p:nvPicPr>
          <p:cNvPr id="7" name="pvr_wz.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5750" y="0"/>
            <a:ext cx="8572500" cy="6858000"/>
          </a:xfrm>
          <a:prstGeom prst="rect">
            <a:avLst/>
          </a:prstGeom>
        </p:spPr>
      </p:pic>
      <p:sp>
        <p:nvSpPr>
          <p:cNvPr id="8" name="Rectangle 7"/>
          <p:cNvSpPr/>
          <p:nvPr/>
        </p:nvSpPr>
        <p:spPr>
          <a:xfrm>
            <a:off x="0" y="228600"/>
            <a:ext cx="2109697" cy="430887"/>
          </a:xfrm>
          <a:prstGeom prst="rect">
            <a:avLst/>
          </a:prstGeom>
        </p:spPr>
        <p:txBody>
          <a:bodyPr wrap="none">
            <a:spAutoFit/>
          </a:bodyPr>
          <a:lstStyle/>
          <a:p>
            <a:r>
              <a:rPr lang="en-US" dirty="0">
                <a:solidFill>
                  <a:schemeClr val="bg1"/>
                </a:solidFill>
              </a:rPr>
              <a:t>Vertical </a:t>
            </a:r>
            <a:r>
              <a:rPr lang="en-US" dirty="0" err="1">
                <a:solidFill>
                  <a:schemeClr val="bg1"/>
                </a:solidFill>
              </a:rPr>
              <a:t>Vorticity</a:t>
            </a:r>
            <a:endParaRPr lang="en-US" dirty="0">
              <a:solidFill>
                <a:schemeClr val="bg1"/>
              </a:solidFill>
            </a:endParaRPr>
          </a:p>
        </p:txBody>
      </p:sp>
    </p:spTree>
    <p:extLst>
      <p:ext uri="{BB962C8B-B14F-4D97-AF65-F5344CB8AC3E}">
        <p14:creationId xmlns:p14="http://schemas.microsoft.com/office/powerpoint/2010/main" val="3130110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4"/>
          <p:cNvSpPr txBox="1">
            <a:spLocks noChangeArrowheads="1"/>
          </p:cNvSpPr>
          <p:nvPr/>
        </p:nvSpPr>
        <p:spPr bwMode="auto">
          <a:xfrm>
            <a:off x="2971800" y="685800"/>
            <a:ext cx="268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charset="0"/>
                <a:ea typeface="ＭＳ Ｐゴシック" charset="0"/>
                <a:cs typeface="ＭＳ Ｐゴシック" charset="0"/>
              </a:defRPr>
            </a:lvl1pPr>
            <a:lvl2pPr marL="742950" indent="-285750">
              <a:defRPr sz="2200">
                <a:solidFill>
                  <a:schemeClr val="tx1"/>
                </a:solidFill>
                <a:latin typeface="Times" charset="0"/>
                <a:ea typeface="ＭＳ Ｐゴシック" charset="0"/>
              </a:defRPr>
            </a:lvl2pPr>
            <a:lvl3pPr marL="1143000" indent="-228600">
              <a:defRPr sz="2200">
                <a:solidFill>
                  <a:schemeClr val="tx1"/>
                </a:solidFill>
                <a:latin typeface="Times" charset="0"/>
                <a:ea typeface="ＭＳ Ｐゴシック" charset="0"/>
              </a:defRPr>
            </a:lvl3pPr>
            <a:lvl4pPr marL="1600200" indent="-228600">
              <a:defRPr sz="2200">
                <a:solidFill>
                  <a:schemeClr val="tx1"/>
                </a:solidFill>
                <a:latin typeface="Times" charset="0"/>
                <a:ea typeface="ＭＳ Ｐゴシック" charset="0"/>
              </a:defRPr>
            </a:lvl4pPr>
            <a:lvl5pPr marL="2057400" indent="-22860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3200">
                <a:solidFill>
                  <a:schemeClr val="accent2"/>
                </a:solidFill>
              </a:rPr>
              <a:t>Magnetic Field</a:t>
            </a:r>
            <a:endParaRPr lang="en-US" sz="3200"/>
          </a:p>
        </p:txBody>
      </p:sp>
      <p:sp>
        <p:nvSpPr>
          <p:cNvPr id="8" name="Rectangle 7"/>
          <p:cNvSpPr/>
          <p:nvPr/>
        </p:nvSpPr>
        <p:spPr bwMode="auto">
          <a:xfrm>
            <a:off x="-152400" y="0"/>
            <a:ext cx="533400" cy="6858000"/>
          </a:xfrm>
          <a:prstGeom prst="rect">
            <a:avLst/>
          </a:prstGeom>
          <a:solidFill>
            <a:schemeClr val="tx1"/>
          </a:solidFill>
          <a:ln w="9525" cap="flat" cmpd="sng" algn="ctr">
            <a:noFill/>
            <a:prstDash val="solid"/>
            <a:round/>
            <a:headEnd type="none" w="med" len="med"/>
            <a:tailEnd type="none" w="med" len="med"/>
          </a:ln>
          <a:effectLst/>
        </p:spPr>
        <p:txBody>
          <a:bodyPr/>
          <a:lstStyle/>
          <a:p>
            <a:pPr>
              <a:defRPr/>
            </a:pPr>
            <a:endParaRPr lang="en-US"/>
          </a:p>
        </p:txBody>
      </p:sp>
      <p:sp>
        <p:nvSpPr>
          <p:cNvPr id="9" name="Rectangle 8"/>
          <p:cNvSpPr/>
          <p:nvPr/>
        </p:nvSpPr>
        <p:spPr bwMode="auto">
          <a:xfrm>
            <a:off x="8839200" y="0"/>
            <a:ext cx="304800" cy="6858000"/>
          </a:xfrm>
          <a:prstGeom prst="rect">
            <a:avLst/>
          </a:prstGeom>
          <a:solidFill>
            <a:schemeClr val="tx1"/>
          </a:solidFill>
          <a:ln w="9525" cap="flat" cmpd="sng" algn="ctr">
            <a:noFill/>
            <a:prstDash val="solid"/>
            <a:round/>
            <a:headEnd type="none" w="med" len="med"/>
            <a:tailEnd type="none" w="med" len="med"/>
          </a:ln>
          <a:effectLst/>
        </p:spPr>
        <p:txBody>
          <a:bodyPr/>
          <a:lstStyle/>
          <a:p>
            <a:pPr>
              <a:defRPr/>
            </a:pPr>
            <a:endParaRPr lang="en-US"/>
          </a:p>
        </p:txBody>
      </p:sp>
      <p:pic>
        <p:nvPicPr>
          <p:cNvPr id="2" name="pvr_Bz.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5750" y="0"/>
            <a:ext cx="8572500" cy="6858000"/>
          </a:xfrm>
          <a:prstGeom prst="rect">
            <a:avLst/>
          </a:prstGeom>
        </p:spPr>
      </p:pic>
      <p:sp>
        <p:nvSpPr>
          <p:cNvPr id="3" name="TextBox 2"/>
          <p:cNvSpPr txBox="1"/>
          <p:nvPr/>
        </p:nvSpPr>
        <p:spPr>
          <a:xfrm>
            <a:off x="16933" y="304800"/>
            <a:ext cx="1851288" cy="461665"/>
          </a:xfrm>
          <a:prstGeom prst="rect">
            <a:avLst/>
          </a:prstGeom>
          <a:noFill/>
        </p:spPr>
        <p:txBody>
          <a:bodyPr wrap="none" rtlCol="0">
            <a:spAutoFit/>
          </a:bodyPr>
          <a:lstStyle/>
          <a:p>
            <a:r>
              <a:rPr lang="en-US" sz="2400" dirty="0" smtClean="0">
                <a:solidFill>
                  <a:schemeClr val="bg1"/>
                </a:solidFill>
              </a:rPr>
              <a:t>Vertical Field</a:t>
            </a:r>
            <a:endParaRPr lang="en-US" sz="2400" dirty="0">
              <a:solidFill>
                <a:schemeClr val="bg1"/>
              </a:solidFill>
            </a:endParaRPr>
          </a:p>
        </p:txBody>
      </p:sp>
    </p:spTree>
    <p:extLst>
      <p:ext uri="{BB962C8B-B14F-4D97-AF65-F5344CB8AC3E}">
        <p14:creationId xmlns:p14="http://schemas.microsoft.com/office/powerpoint/2010/main" val="4680150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609600" y="381000"/>
            <a:ext cx="7772400" cy="1143000"/>
          </a:xfrm>
        </p:spPr>
        <p:txBody>
          <a:bodyPr/>
          <a:lstStyle/>
          <a:p>
            <a:pPr eaLnBrk="1" hangingPunct="1"/>
            <a:r>
              <a:rPr lang="en-US" sz="3200" dirty="0" smtClean="0">
                <a:solidFill>
                  <a:srgbClr val="000090"/>
                </a:solidFill>
                <a:latin typeface="Arial"/>
                <a:ea typeface="ＭＳ Ｐゴシック" charset="0"/>
                <a:cs typeface="Arial"/>
              </a:rPr>
              <a:t>The Challenge for Numerical Models</a:t>
            </a:r>
            <a:endParaRPr lang="en-US" sz="3200" dirty="0">
              <a:solidFill>
                <a:srgbClr val="000090"/>
              </a:solidFill>
              <a:latin typeface="Arial"/>
              <a:ea typeface="ＭＳ Ｐゴシック" charset="0"/>
              <a:cs typeface="Arial"/>
            </a:endParaRPr>
          </a:p>
        </p:txBody>
      </p:sp>
      <p:pic>
        <p:nvPicPr>
          <p:cNvPr id="7373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905000"/>
            <a:ext cx="34163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Box 7"/>
          <p:cNvSpPr txBox="1">
            <a:spLocks noChangeArrowheads="1"/>
          </p:cNvSpPr>
          <p:nvPr/>
        </p:nvSpPr>
        <p:spPr bwMode="auto">
          <a:xfrm>
            <a:off x="7086600" y="4316413"/>
            <a:ext cx="189388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dirty="0"/>
              <a:t>Da Vinci, 1509</a:t>
            </a:r>
          </a:p>
        </p:txBody>
      </p:sp>
      <p:sp>
        <p:nvSpPr>
          <p:cNvPr id="73732" name="TextBox 8"/>
          <p:cNvSpPr txBox="1">
            <a:spLocks noChangeArrowheads="1"/>
          </p:cNvSpPr>
          <p:nvPr/>
        </p:nvSpPr>
        <p:spPr bwMode="auto">
          <a:xfrm>
            <a:off x="533400" y="2209800"/>
            <a:ext cx="40608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a:t>“Big whirls have little whirls</a:t>
            </a:r>
          </a:p>
          <a:p>
            <a:r>
              <a:rPr lang="en-US"/>
              <a:t>that feed on their velocity,</a:t>
            </a:r>
          </a:p>
          <a:p>
            <a:r>
              <a:rPr lang="en-US"/>
              <a:t>and little whirls have lesser whirls</a:t>
            </a:r>
          </a:p>
          <a:p>
            <a:r>
              <a:rPr lang="en-US"/>
              <a:t>and so on to viscosity”</a:t>
            </a:r>
          </a:p>
        </p:txBody>
      </p:sp>
      <p:sp>
        <p:nvSpPr>
          <p:cNvPr id="73733" name="TextBox 9"/>
          <p:cNvSpPr txBox="1">
            <a:spLocks noChangeArrowheads="1"/>
          </p:cNvSpPr>
          <p:nvPr/>
        </p:nvSpPr>
        <p:spPr bwMode="auto">
          <a:xfrm>
            <a:off x="2057400" y="3886200"/>
            <a:ext cx="21748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a:t>Richardson, 1922</a:t>
            </a:r>
          </a:p>
        </p:txBody>
      </p:sp>
      <p:sp>
        <p:nvSpPr>
          <p:cNvPr id="13" name="TextBox 12"/>
          <p:cNvSpPr txBox="1"/>
          <p:nvPr/>
        </p:nvSpPr>
        <p:spPr>
          <a:xfrm>
            <a:off x="609600" y="5257800"/>
            <a:ext cx="7974471" cy="430887"/>
          </a:xfrm>
          <a:prstGeom prst="rect">
            <a:avLst/>
          </a:prstGeom>
          <a:noFill/>
        </p:spPr>
        <p:txBody>
          <a:bodyPr wrap="none">
            <a:spAutoFit/>
          </a:bodyPr>
          <a:lstStyle/>
          <a:p>
            <a:pPr eaLnBrk="0" hangingPunct="0">
              <a:defRPr/>
            </a:pPr>
            <a:r>
              <a:rPr lang="en-US" sz="2200" dirty="0">
                <a:latin typeface="Times"/>
                <a:cs typeface="Times"/>
              </a:rPr>
              <a:t>Viscosity</a:t>
            </a:r>
            <a:r>
              <a:rPr lang="en-US" sz="2200" dirty="0"/>
              <a:t> </a:t>
            </a:r>
            <a:r>
              <a:rPr lang="en-US" sz="2200" dirty="0">
                <a:latin typeface="Symbol"/>
              </a:rPr>
              <a:t>n  </a:t>
            </a:r>
            <a:r>
              <a:rPr lang="en-US" sz="2200" dirty="0">
                <a:latin typeface="Times"/>
                <a:cs typeface="Times"/>
              </a:rPr>
              <a:t>(i.e. momentum diffusion) limits the length scale of flow</a:t>
            </a:r>
          </a:p>
        </p:txBody>
      </p:sp>
      <p:sp>
        <p:nvSpPr>
          <p:cNvPr id="73735" name="TextBox 13"/>
          <p:cNvSpPr txBox="1">
            <a:spLocks noChangeArrowheads="1"/>
          </p:cNvSpPr>
          <p:nvPr/>
        </p:nvSpPr>
        <p:spPr bwMode="auto">
          <a:xfrm>
            <a:off x="609600" y="5867400"/>
            <a:ext cx="82885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dirty="0"/>
              <a:t>Magnetic </a:t>
            </a:r>
            <a:r>
              <a:rPr lang="en-US" dirty="0" smtClean="0"/>
              <a:t>diffusivity </a:t>
            </a:r>
            <a:r>
              <a:rPr lang="en-US" dirty="0"/>
              <a:t>(</a:t>
            </a:r>
            <a:r>
              <a:rPr lang="en-US" dirty="0">
                <a:latin typeface="Symbol" charset="0"/>
                <a:cs typeface="Symbol" charset="0"/>
              </a:rPr>
              <a:t>h = 1/</a:t>
            </a:r>
            <a:r>
              <a:rPr lang="en-US" dirty="0" err="1">
                <a:latin typeface="Symbol" charset="0"/>
                <a:cs typeface="Symbol" charset="0"/>
              </a:rPr>
              <a:t>ms</a:t>
            </a:r>
            <a:r>
              <a:rPr lang="en-US" dirty="0"/>
              <a:t>) limits the length scale </a:t>
            </a:r>
            <a:r>
              <a:rPr lang="en-US" dirty="0" smtClean="0"/>
              <a:t>of magnetic </a:t>
            </a:r>
            <a:r>
              <a:rPr lang="en-US" dirty="0"/>
              <a:t>field</a:t>
            </a:r>
          </a:p>
        </p:txBody>
      </p:sp>
    </p:spTree>
    <p:extLst>
      <p:ext uri="{BB962C8B-B14F-4D97-AF65-F5344CB8AC3E}">
        <p14:creationId xmlns:p14="http://schemas.microsoft.com/office/powerpoint/2010/main" val="35144741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8"/>
          <p:cNvSpPr txBox="1">
            <a:spLocks noChangeArrowheads="1"/>
          </p:cNvSpPr>
          <p:nvPr/>
        </p:nvSpPr>
        <p:spPr bwMode="auto">
          <a:xfrm>
            <a:off x="990600" y="2133600"/>
            <a:ext cx="2587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100"/>
              <a:t> </a:t>
            </a:r>
            <a:endParaRPr lang="en-US"/>
          </a:p>
        </p:txBody>
      </p:sp>
      <p:pic>
        <p:nvPicPr>
          <p:cNvPr id="18434" name="Picture 6" descr="mars-earth-venu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9693275"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7"/>
          <p:cNvSpPr>
            <a:spLocks noChangeArrowheads="1"/>
          </p:cNvSpPr>
          <p:nvPr/>
        </p:nvSpPr>
        <p:spPr bwMode="auto">
          <a:xfrm>
            <a:off x="0" y="0"/>
            <a:ext cx="9372600" cy="685800"/>
          </a:xfrm>
          <a:prstGeom prst="rect">
            <a:avLst/>
          </a:prstGeom>
          <a:solidFill>
            <a:schemeClr val="tx1"/>
          </a:solidFill>
          <a:ln w="9525">
            <a:solidFill>
              <a:srgbClr val="000000"/>
            </a:solidFill>
            <a:round/>
            <a:headEnd/>
            <a:tailEnd/>
          </a:ln>
          <a:effectLst/>
          <a:extLst/>
        </p:spPr>
        <p:txBody>
          <a:bodyPr/>
          <a:lstStyle/>
          <a:p>
            <a:endParaRPr lang="en-US"/>
          </a:p>
        </p:txBody>
      </p:sp>
      <p:sp>
        <p:nvSpPr>
          <p:cNvPr id="2" name="TextBox 1"/>
          <p:cNvSpPr txBox="1"/>
          <p:nvPr/>
        </p:nvSpPr>
        <p:spPr>
          <a:xfrm>
            <a:off x="2514600" y="914400"/>
            <a:ext cx="4043495" cy="584776"/>
          </a:xfrm>
          <a:prstGeom prst="rect">
            <a:avLst/>
          </a:prstGeom>
          <a:noFill/>
        </p:spPr>
        <p:txBody>
          <a:bodyPr wrap="none" rtlCol="0">
            <a:spAutoFit/>
          </a:bodyPr>
          <a:lstStyle/>
          <a:p>
            <a:r>
              <a:rPr lang="en-US" sz="3200" dirty="0" smtClean="0">
                <a:solidFill>
                  <a:schemeClr val="bg2"/>
                </a:solidFill>
                <a:latin typeface="+mj-lt"/>
                <a:cs typeface="Arial"/>
              </a:rPr>
              <a:t>Geodynamic Questions</a:t>
            </a:r>
            <a:endParaRPr lang="en-US" sz="3200" dirty="0">
              <a:solidFill>
                <a:schemeClr val="bg2"/>
              </a:solidFill>
              <a:latin typeface="+mj-lt"/>
              <a:cs typeface="Arial"/>
            </a:endParaRPr>
          </a:p>
        </p:txBody>
      </p:sp>
      <p:sp>
        <p:nvSpPr>
          <p:cNvPr id="3" name="TextBox 2"/>
          <p:cNvSpPr txBox="1"/>
          <p:nvPr/>
        </p:nvSpPr>
        <p:spPr>
          <a:xfrm>
            <a:off x="1249363" y="5791200"/>
            <a:ext cx="6575513" cy="400110"/>
          </a:xfrm>
          <a:prstGeom prst="rect">
            <a:avLst/>
          </a:prstGeom>
          <a:noFill/>
        </p:spPr>
        <p:txBody>
          <a:bodyPr wrap="none" rtlCol="0">
            <a:spAutoFit/>
          </a:bodyPr>
          <a:lstStyle/>
          <a:p>
            <a:r>
              <a:rPr lang="en-US" sz="2000" dirty="0" smtClean="0">
                <a:solidFill>
                  <a:schemeClr val="bg2"/>
                </a:solidFill>
              </a:rPr>
              <a:t>Planetary dynamos </a:t>
            </a:r>
            <a:r>
              <a:rPr lang="en-US" sz="2000" dirty="0" smtClean="0">
                <a:solidFill>
                  <a:schemeClr val="bg2"/>
                </a:solidFill>
              </a:rPr>
              <a:t>are useful diagnostic </a:t>
            </a:r>
            <a:r>
              <a:rPr lang="en-US" sz="2000" dirty="0" smtClean="0">
                <a:solidFill>
                  <a:schemeClr val="bg2"/>
                </a:solidFill>
              </a:rPr>
              <a:t>of geological activity</a:t>
            </a:r>
            <a:endParaRPr lang="en-US" sz="2000" dirty="0">
              <a:solidFill>
                <a:schemeClr val="bg2"/>
              </a:solidFill>
            </a:endParaRPr>
          </a:p>
        </p:txBody>
      </p:sp>
    </p:spTree>
    <p:extLst>
      <p:ext uri="{BB962C8B-B14F-4D97-AF65-F5344CB8AC3E}">
        <p14:creationId xmlns:p14="http://schemas.microsoft.com/office/powerpoint/2010/main" val="23010311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609600" y="381000"/>
            <a:ext cx="7772400" cy="1143000"/>
          </a:xfrm>
        </p:spPr>
        <p:txBody>
          <a:bodyPr/>
          <a:lstStyle/>
          <a:p>
            <a:pPr eaLnBrk="1" hangingPunct="1"/>
            <a:r>
              <a:rPr lang="en-US" sz="3200" dirty="0" smtClean="0">
                <a:solidFill>
                  <a:srgbClr val="000090"/>
                </a:solidFill>
                <a:latin typeface="Arial"/>
                <a:ea typeface="ＭＳ Ｐゴシック" charset="0"/>
                <a:cs typeface="Arial"/>
              </a:rPr>
              <a:t>Fluid Mechanics </a:t>
            </a:r>
            <a:r>
              <a:rPr lang="en-US" sz="3200" dirty="0">
                <a:solidFill>
                  <a:srgbClr val="000090"/>
                </a:solidFill>
                <a:latin typeface="Arial"/>
                <a:ea typeface="ＭＳ Ｐゴシック" charset="0"/>
                <a:cs typeface="Arial"/>
              </a:rPr>
              <a:t>of the Liquid Metal</a:t>
            </a:r>
          </a:p>
        </p:txBody>
      </p:sp>
      <p:sp>
        <p:nvSpPr>
          <p:cNvPr id="74754" name="Rectangle 1"/>
          <p:cNvSpPr>
            <a:spLocks noChangeArrowheads="1"/>
          </p:cNvSpPr>
          <p:nvPr/>
        </p:nvSpPr>
        <p:spPr bwMode="auto">
          <a:xfrm>
            <a:off x="685800" y="1905000"/>
            <a:ext cx="33432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2200" dirty="0">
                <a:latin typeface="Times"/>
                <a:cs typeface="Times"/>
              </a:rPr>
              <a:t>Viscosity</a:t>
            </a:r>
            <a:r>
              <a:rPr lang="en-US" sz="2200" dirty="0"/>
              <a:t>  </a:t>
            </a:r>
            <a:r>
              <a:rPr lang="en-US" sz="2200" dirty="0">
                <a:latin typeface="Symbol" charset="0"/>
              </a:rPr>
              <a:t>n    </a:t>
            </a:r>
            <a:r>
              <a:rPr lang="en-US" sz="2200" dirty="0"/>
              <a:t> ~    </a:t>
            </a:r>
            <a:r>
              <a:rPr lang="en-US" sz="2200" dirty="0">
                <a:latin typeface="Times"/>
                <a:cs typeface="Times"/>
              </a:rPr>
              <a:t>10</a:t>
            </a:r>
            <a:r>
              <a:rPr lang="en-US" sz="2200" baseline="30000" dirty="0">
                <a:latin typeface="Times"/>
                <a:cs typeface="Times"/>
              </a:rPr>
              <a:t>-6  </a:t>
            </a:r>
            <a:r>
              <a:rPr lang="en-US" sz="2200" dirty="0">
                <a:latin typeface="Times"/>
                <a:cs typeface="Times"/>
              </a:rPr>
              <a:t>m</a:t>
            </a:r>
            <a:r>
              <a:rPr lang="en-US" sz="2200" baseline="30000" dirty="0">
                <a:latin typeface="Times"/>
                <a:cs typeface="Times"/>
              </a:rPr>
              <a:t>2</a:t>
            </a:r>
            <a:r>
              <a:rPr lang="en-US" sz="2200" dirty="0">
                <a:latin typeface="Times"/>
                <a:cs typeface="Times"/>
              </a:rPr>
              <a:t>/s</a:t>
            </a:r>
          </a:p>
        </p:txBody>
      </p:sp>
      <p:sp>
        <p:nvSpPr>
          <p:cNvPr id="74755" name="TextBox 2"/>
          <p:cNvSpPr txBox="1">
            <a:spLocks noChangeArrowheads="1"/>
          </p:cNvSpPr>
          <p:nvPr/>
        </p:nvSpPr>
        <p:spPr bwMode="auto">
          <a:xfrm>
            <a:off x="685800" y="2667000"/>
            <a:ext cx="42973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dirty="0"/>
              <a:t>Thermal Diffusivity  </a:t>
            </a:r>
            <a:r>
              <a:rPr lang="en-US" dirty="0">
                <a:latin typeface="Symbol" charset="0"/>
              </a:rPr>
              <a:t>k</a:t>
            </a:r>
            <a:r>
              <a:rPr lang="en-US" dirty="0"/>
              <a:t>  ~  10</a:t>
            </a:r>
            <a:r>
              <a:rPr lang="en-US" baseline="30000" dirty="0"/>
              <a:t>-5 </a:t>
            </a:r>
            <a:r>
              <a:rPr lang="en-US" dirty="0"/>
              <a:t>m</a:t>
            </a:r>
            <a:r>
              <a:rPr lang="en-US" baseline="30000" dirty="0"/>
              <a:t>2</a:t>
            </a:r>
            <a:r>
              <a:rPr lang="en-US" dirty="0"/>
              <a:t>/s</a:t>
            </a:r>
          </a:p>
        </p:txBody>
      </p:sp>
      <p:sp>
        <p:nvSpPr>
          <p:cNvPr id="74756" name="TextBox 3"/>
          <p:cNvSpPr txBox="1">
            <a:spLocks noChangeArrowheads="1"/>
          </p:cNvSpPr>
          <p:nvPr/>
        </p:nvSpPr>
        <p:spPr bwMode="auto">
          <a:xfrm>
            <a:off x="685800" y="3505200"/>
            <a:ext cx="4495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a:t>Magnetic Diffusivity  </a:t>
            </a:r>
            <a:r>
              <a:rPr lang="en-US">
                <a:latin typeface="Symbol" charset="0"/>
              </a:rPr>
              <a:t>h</a:t>
            </a:r>
            <a:r>
              <a:rPr lang="en-US"/>
              <a:t>  ~  1</a:t>
            </a:r>
            <a:r>
              <a:rPr lang="en-US" baseline="30000"/>
              <a:t> </a:t>
            </a:r>
            <a:r>
              <a:rPr lang="en-US"/>
              <a:t>m</a:t>
            </a:r>
            <a:r>
              <a:rPr lang="en-US" baseline="30000"/>
              <a:t>2</a:t>
            </a:r>
            <a:r>
              <a:rPr lang="en-US"/>
              <a:t>/s</a:t>
            </a:r>
          </a:p>
        </p:txBody>
      </p:sp>
      <p:sp>
        <p:nvSpPr>
          <p:cNvPr id="74757" name="TextBox 4"/>
          <p:cNvSpPr txBox="1">
            <a:spLocks noChangeArrowheads="1"/>
          </p:cNvSpPr>
          <p:nvPr/>
        </p:nvSpPr>
        <p:spPr bwMode="auto">
          <a:xfrm>
            <a:off x="685800" y="4724400"/>
            <a:ext cx="21050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a:t>Prandtl Numbers</a:t>
            </a:r>
          </a:p>
        </p:txBody>
      </p:sp>
      <p:pic>
        <p:nvPicPr>
          <p:cNvPr id="74758" name="Picture 5"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5591499"/>
            <a:ext cx="2109890" cy="58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10"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638800"/>
            <a:ext cx="208915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11" descr="9216-v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905000"/>
            <a:ext cx="3192463"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4761" name="Straight Connector 15"/>
          <p:cNvCxnSpPr>
            <a:cxnSpLocks noChangeShapeType="1"/>
          </p:cNvCxnSpPr>
          <p:nvPr/>
        </p:nvCxnSpPr>
        <p:spPr bwMode="auto">
          <a:xfrm>
            <a:off x="685800" y="5181600"/>
            <a:ext cx="2057400" cy="0"/>
          </a:xfrm>
          <a:prstGeom prst="line">
            <a:avLst/>
          </a:prstGeom>
          <a:noFill/>
          <a:ln w="28575">
            <a:solidFill>
              <a:srgbClr val="000090"/>
            </a:solidFill>
            <a:round/>
            <a:headEnd/>
            <a:tailEnd/>
          </a:ln>
        </p:spPr>
      </p:cxnSp>
    </p:spTree>
    <p:extLst>
      <p:ext uri="{BB962C8B-B14F-4D97-AF65-F5344CB8AC3E}">
        <p14:creationId xmlns:p14="http://schemas.microsoft.com/office/powerpoint/2010/main" val="133767680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4"/>
          <p:cNvSpPr txBox="1">
            <a:spLocks noChangeArrowheads="1"/>
          </p:cNvSpPr>
          <p:nvPr/>
        </p:nvSpPr>
        <p:spPr bwMode="auto">
          <a:xfrm>
            <a:off x="2667000" y="685800"/>
            <a:ext cx="403888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3200" dirty="0">
                <a:solidFill>
                  <a:srgbClr val="000090"/>
                </a:solidFill>
                <a:latin typeface="Arial"/>
                <a:cs typeface="Arial"/>
              </a:rPr>
              <a:t>Characteristic Scales</a:t>
            </a:r>
          </a:p>
        </p:txBody>
      </p:sp>
      <p:pic>
        <p:nvPicPr>
          <p:cNvPr id="75779" name="Picture 1" descr="jonesD.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62200"/>
            <a:ext cx="91440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Box 2"/>
          <p:cNvSpPr txBox="1">
            <a:spLocks noChangeArrowheads="1"/>
          </p:cNvSpPr>
          <p:nvPr/>
        </p:nvSpPr>
        <p:spPr bwMode="auto">
          <a:xfrm>
            <a:off x="990600" y="1905000"/>
            <a:ext cx="20256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a:t>Velocity (radial)</a:t>
            </a:r>
          </a:p>
        </p:txBody>
      </p:sp>
      <p:sp>
        <p:nvSpPr>
          <p:cNvPr id="75781" name="TextBox 3"/>
          <p:cNvSpPr txBox="1">
            <a:spLocks noChangeArrowheads="1"/>
          </p:cNvSpPr>
          <p:nvPr/>
        </p:nvSpPr>
        <p:spPr bwMode="auto">
          <a:xfrm>
            <a:off x="5334000" y="1981200"/>
            <a:ext cx="28019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a:t>Magnetic Field (radial)</a:t>
            </a:r>
          </a:p>
        </p:txBody>
      </p:sp>
      <p:sp>
        <p:nvSpPr>
          <p:cNvPr id="75782" name="TextBox 4"/>
          <p:cNvSpPr txBox="1">
            <a:spLocks noChangeArrowheads="1"/>
          </p:cNvSpPr>
          <p:nvPr/>
        </p:nvSpPr>
        <p:spPr bwMode="auto">
          <a:xfrm>
            <a:off x="2209800" y="6267738"/>
            <a:ext cx="433306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2100" i="1" dirty="0"/>
              <a:t>E = 3x10</a:t>
            </a:r>
            <a:r>
              <a:rPr lang="en-US" sz="2100" i="1" baseline="30000" dirty="0"/>
              <a:t>-6 </a:t>
            </a:r>
            <a:r>
              <a:rPr lang="en-US" sz="2100" i="1" baseline="30000" dirty="0" smtClean="0"/>
              <a:t>   </a:t>
            </a:r>
            <a:r>
              <a:rPr lang="en-US" sz="2100" i="1" dirty="0" smtClean="0"/>
              <a:t>(10</a:t>
            </a:r>
            <a:r>
              <a:rPr lang="en-US" sz="2100" i="1" baseline="30000" dirty="0" smtClean="0"/>
              <a:t>-16</a:t>
            </a:r>
            <a:r>
              <a:rPr lang="en-US" sz="2100" i="1" dirty="0" smtClean="0"/>
              <a:t>) </a:t>
            </a:r>
            <a:r>
              <a:rPr lang="en-US" sz="2100" i="1" baseline="30000" dirty="0" smtClean="0"/>
              <a:t>     </a:t>
            </a:r>
            <a:r>
              <a:rPr lang="en-US" sz="2100" i="1" dirty="0"/>
              <a:t>P</a:t>
            </a:r>
            <a:r>
              <a:rPr lang="en-US" sz="2100" i="1" baseline="-25000" dirty="0"/>
              <a:t>m</a:t>
            </a:r>
            <a:r>
              <a:rPr lang="en-US" sz="2100" i="1" dirty="0"/>
              <a:t> = </a:t>
            </a:r>
            <a:r>
              <a:rPr lang="en-US" sz="2100" i="1" dirty="0" smtClean="0"/>
              <a:t>0.1   (10</a:t>
            </a:r>
            <a:r>
              <a:rPr lang="en-US" sz="2100" i="1" baseline="30000" dirty="0" smtClean="0"/>
              <a:t>-6</a:t>
            </a:r>
            <a:r>
              <a:rPr lang="en-US" sz="2100" i="1" dirty="0" smtClean="0"/>
              <a:t>)</a:t>
            </a:r>
            <a:endParaRPr lang="en-US" sz="2100" i="1" dirty="0"/>
          </a:p>
        </p:txBody>
      </p:sp>
      <p:sp>
        <p:nvSpPr>
          <p:cNvPr id="3" name="Rectangle 2"/>
          <p:cNvSpPr/>
          <p:nvPr/>
        </p:nvSpPr>
        <p:spPr>
          <a:xfrm>
            <a:off x="7423863" y="5612368"/>
            <a:ext cx="1424150" cy="369332"/>
          </a:xfrm>
          <a:prstGeom prst="rect">
            <a:avLst/>
          </a:prstGeom>
        </p:spPr>
        <p:txBody>
          <a:bodyPr wrap="none">
            <a:spAutoFit/>
          </a:bodyPr>
          <a:lstStyle/>
          <a:p>
            <a:r>
              <a:rPr lang="en-US" dirty="0"/>
              <a:t>(Jones, 2011)</a:t>
            </a:r>
          </a:p>
        </p:txBody>
      </p:sp>
      <p:sp>
        <p:nvSpPr>
          <p:cNvPr id="4" name="TextBox 3"/>
          <p:cNvSpPr txBox="1"/>
          <p:nvPr/>
        </p:nvSpPr>
        <p:spPr>
          <a:xfrm>
            <a:off x="2819400" y="5825752"/>
            <a:ext cx="2945676" cy="400110"/>
          </a:xfrm>
          <a:prstGeom prst="rect">
            <a:avLst/>
          </a:prstGeom>
          <a:noFill/>
        </p:spPr>
        <p:txBody>
          <a:bodyPr wrap="none" rtlCol="0">
            <a:spAutoFit/>
          </a:bodyPr>
          <a:lstStyle/>
          <a:p>
            <a:r>
              <a:rPr lang="en-US" dirty="0" smtClean="0"/>
              <a:t> </a:t>
            </a:r>
            <a:r>
              <a:rPr lang="en-US" sz="2000" dirty="0" smtClean="0"/>
              <a:t>Model Parameters (Earth)</a:t>
            </a:r>
            <a:endParaRPr lang="en-US" sz="2000" dirty="0"/>
          </a:p>
        </p:txBody>
      </p:sp>
    </p:spTree>
    <p:extLst>
      <p:ext uri="{BB962C8B-B14F-4D97-AF65-F5344CB8AC3E}">
        <p14:creationId xmlns:p14="http://schemas.microsoft.com/office/powerpoint/2010/main" val="159107540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443971"/>
            <a:ext cx="8229600" cy="1143000"/>
          </a:xfrm>
        </p:spPr>
        <p:txBody>
          <a:bodyPr/>
          <a:lstStyle/>
          <a:p>
            <a:pPr eaLnBrk="1" hangingPunct="1"/>
            <a:r>
              <a:rPr lang="en-US" sz="3200" dirty="0" smtClean="0">
                <a:latin typeface="Calibri" charset="0"/>
                <a:ea typeface="ＭＳ Ｐゴシック" charset="0"/>
                <a:cs typeface="ＭＳ Ｐゴシック" charset="0"/>
              </a:rPr>
              <a:t>Other Sources of Buoyancy?</a:t>
            </a:r>
            <a:endParaRPr lang="en-US" sz="3200" dirty="0">
              <a:latin typeface="Calibri" charset="0"/>
              <a:ea typeface="ＭＳ Ｐゴシック" charset="0"/>
              <a:cs typeface="ＭＳ Ｐゴシック" charset="0"/>
            </a:endParaRPr>
          </a:p>
        </p:txBody>
      </p:sp>
      <p:pic>
        <p:nvPicPr>
          <p:cNvPr id="25603" name="Picture 5" descr="topograph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921000"/>
            <a:ext cx="490855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7"/>
          <p:cNvSpPr txBox="1">
            <a:spLocks noChangeArrowheads="1"/>
          </p:cNvSpPr>
          <p:nvPr/>
        </p:nvSpPr>
        <p:spPr bwMode="auto">
          <a:xfrm>
            <a:off x="990600" y="2105085"/>
            <a:ext cx="70382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latin typeface="Calibri" charset="0"/>
              </a:rPr>
              <a:t>e.g. chemical disequilibrium due to cooling and </a:t>
            </a:r>
            <a:r>
              <a:rPr lang="en-US" sz="2000" dirty="0" smtClean="0">
                <a:latin typeface="Calibri" charset="0"/>
              </a:rPr>
              <a:t>inner-core </a:t>
            </a:r>
            <a:r>
              <a:rPr lang="en-US" sz="2000" dirty="0">
                <a:latin typeface="Calibri" charset="0"/>
              </a:rPr>
              <a:t>growth</a:t>
            </a:r>
          </a:p>
        </p:txBody>
      </p:sp>
      <p:sp>
        <p:nvSpPr>
          <p:cNvPr id="25606" name="Text Box 8"/>
          <p:cNvSpPr txBox="1">
            <a:spLocks noChangeArrowheads="1"/>
          </p:cNvSpPr>
          <p:nvPr/>
        </p:nvSpPr>
        <p:spPr bwMode="auto">
          <a:xfrm>
            <a:off x="1651000" y="5654645"/>
            <a:ext cx="6058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smtClean="0">
                <a:latin typeface="Calibri" charset="0"/>
              </a:rPr>
              <a:t>Provides an additional </a:t>
            </a:r>
            <a:r>
              <a:rPr lang="en-US" sz="2000" dirty="0">
                <a:latin typeface="Calibri" charset="0"/>
              </a:rPr>
              <a:t>source of compositional buoyancy </a:t>
            </a:r>
            <a:r>
              <a:rPr lang="en-US" sz="2000" dirty="0" smtClean="0">
                <a:latin typeface="Calibri" charset="0"/>
              </a:rPr>
              <a:t>  </a:t>
            </a:r>
            <a:endParaRPr lang="en-US" sz="2000" dirty="0">
              <a:latin typeface="Calibri" charset="0"/>
            </a:endParaRPr>
          </a:p>
        </p:txBody>
      </p:sp>
    </p:spTree>
    <p:extLst>
      <p:ext uri="{BB962C8B-B14F-4D97-AF65-F5344CB8AC3E}">
        <p14:creationId xmlns:p14="http://schemas.microsoft.com/office/powerpoint/2010/main" val="39461337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ctrTitle"/>
          </p:nvPr>
        </p:nvSpPr>
        <p:spPr>
          <a:xfrm>
            <a:off x="771525" y="228600"/>
            <a:ext cx="7772400" cy="1470025"/>
          </a:xfrm>
        </p:spPr>
        <p:txBody>
          <a:bodyPr/>
          <a:lstStyle/>
          <a:p>
            <a:pPr eaLnBrk="1" hangingPunct="1"/>
            <a:r>
              <a:rPr lang="en-US" sz="3200" dirty="0">
                <a:latin typeface="Calibri" charset="0"/>
                <a:ea typeface="ＭＳ Ｐゴシック" charset="0"/>
                <a:cs typeface="ＭＳ Ｐゴシック" charset="0"/>
              </a:rPr>
              <a:t>Not so simple in detail…</a:t>
            </a:r>
          </a:p>
        </p:txBody>
      </p:sp>
      <p:sp>
        <p:nvSpPr>
          <p:cNvPr id="29701" name="Text Box 13"/>
          <p:cNvSpPr txBox="1">
            <a:spLocks noChangeArrowheads="1"/>
          </p:cNvSpPr>
          <p:nvPr/>
        </p:nvSpPr>
        <p:spPr bwMode="auto">
          <a:xfrm>
            <a:off x="6738938" y="4069431"/>
            <a:ext cx="24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 </a:t>
            </a:r>
          </a:p>
        </p:txBody>
      </p:sp>
      <p:sp>
        <p:nvSpPr>
          <p:cNvPr id="29702" name="Text Box 14"/>
          <p:cNvSpPr txBox="1">
            <a:spLocks noChangeArrowheads="1"/>
          </p:cNvSpPr>
          <p:nvPr/>
        </p:nvSpPr>
        <p:spPr bwMode="auto">
          <a:xfrm>
            <a:off x="6638925" y="5102894"/>
            <a:ext cx="24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 </a:t>
            </a:r>
          </a:p>
        </p:txBody>
      </p:sp>
      <p:sp>
        <p:nvSpPr>
          <p:cNvPr id="29703" name="TextBox 20"/>
          <p:cNvSpPr txBox="1">
            <a:spLocks noChangeArrowheads="1"/>
          </p:cNvSpPr>
          <p:nvPr/>
        </p:nvSpPr>
        <p:spPr bwMode="auto">
          <a:xfrm>
            <a:off x="558681" y="1743605"/>
            <a:ext cx="81868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latin typeface="Calibri" charset="0"/>
              </a:rPr>
              <a:t>The experiments suggest substantial disequilibrium at core-mantle boundary</a:t>
            </a:r>
          </a:p>
        </p:txBody>
      </p:sp>
      <p:pic>
        <p:nvPicPr>
          <p:cNvPr id="29704" name="Picture 21" descr="topography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1680" y="3018505"/>
            <a:ext cx="6015266" cy="187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149225" y="4579938"/>
            <a:ext cx="631825" cy="1587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29708" name="TextBox 13"/>
          <p:cNvSpPr txBox="1">
            <a:spLocks noChangeArrowheads="1"/>
          </p:cNvSpPr>
          <p:nvPr/>
        </p:nvSpPr>
        <p:spPr bwMode="auto">
          <a:xfrm>
            <a:off x="591911" y="2452944"/>
            <a:ext cx="74935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900" dirty="0" smtClean="0">
                <a:latin typeface="Calibri" charset="0"/>
              </a:rPr>
              <a:t>          </a:t>
            </a:r>
            <a:r>
              <a:rPr lang="en-US" sz="2000" dirty="0" smtClean="0">
                <a:latin typeface="Calibri" charset="0"/>
              </a:rPr>
              <a:t> Si and O in core are under-saturated relative to mantle minerals.</a:t>
            </a:r>
          </a:p>
        </p:txBody>
      </p:sp>
      <p:sp>
        <p:nvSpPr>
          <p:cNvPr id="2" name="Right Arrow 1"/>
          <p:cNvSpPr/>
          <p:nvPr/>
        </p:nvSpPr>
        <p:spPr>
          <a:xfrm>
            <a:off x="781050" y="2594520"/>
            <a:ext cx="303212" cy="1412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231174" y="5511939"/>
            <a:ext cx="4507764" cy="400110"/>
          </a:xfrm>
          <a:prstGeom prst="rect">
            <a:avLst/>
          </a:prstGeom>
          <a:noFill/>
        </p:spPr>
        <p:txBody>
          <a:bodyPr wrap="none" rtlCol="0">
            <a:spAutoFit/>
          </a:bodyPr>
          <a:lstStyle/>
          <a:p>
            <a:r>
              <a:rPr lang="en-US" sz="2000" dirty="0" smtClean="0"/>
              <a:t>What about other major elements?   Mg?</a:t>
            </a:r>
            <a:endParaRPr lang="en-US" sz="2000" dirty="0"/>
          </a:p>
        </p:txBody>
      </p:sp>
    </p:spTree>
    <p:extLst>
      <p:ext uri="{BB962C8B-B14F-4D97-AF65-F5344CB8AC3E}">
        <p14:creationId xmlns:p14="http://schemas.microsoft.com/office/powerpoint/2010/main" val="18658109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5" name="Picture 3" descr="1023px-The_Earth_seen_from_Apollo_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828800"/>
            <a:ext cx="3684588"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66800" y="749588"/>
            <a:ext cx="7214235" cy="584776"/>
          </a:xfrm>
          <a:prstGeom prst="rect">
            <a:avLst/>
          </a:prstGeom>
          <a:noFill/>
        </p:spPr>
        <p:txBody>
          <a:bodyPr wrap="none" rtlCol="0">
            <a:spAutoFit/>
          </a:bodyPr>
          <a:lstStyle/>
          <a:p>
            <a:r>
              <a:rPr lang="en-US" sz="3200" dirty="0" smtClean="0">
                <a:solidFill>
                  <a:schemeClr val="bg2"/>
                </a:solidFill>
              </a:rPr>
              <a:t>Did the Early Earth have a Magnetic Field?</a:t>
            </a:r>
            <a:endParaRPr lang="en-US" sz="3200" dirty="0">
              <a:solidFill>
                <a:schemeClr val="bg2"/>
              </a:solidFill>
            </a:endParaRPr>
          </a:p>
        </p:txBody>
      </p:sp>
      <p:sp>
        <p:nvSpPr>
          <p:cNvPr id="4" name="TextBox 3"/>
          <p:cNvSpPr txBox="1"/>
          <p:nvPr/>
        </p:nvSpPr>
        <p:spPr>
          <a:xfrm>
            <a:off x="1326684" y="5780782"/>
            <a:ext cx="6920484" cy="430887"/>
          </a:xfrm>
          <a:prstGeom prst="rect">
            <a:avLst/>
          </a:prstGeom>
          <a:noFill/>
        </p:spPr>
        <p:txBody>
          <a:bodyPr wrap="none" rtlCol="0">
            <a:spAutoFit/>
          </a:bodyPr>
          <a:lstStyle/>
          <a:p>
            <a:r>
              <a:rPr lang="en-US" sz="2100" dirty="0" smtClean="0">
                <a:solidFill>
                  <a:schemeClr val="bg2"/>
                </a:solidFill>
              </a:rPr>
              <a:t>Evidence for magnetic field at 3.4 </a:t>
            </a:r>
            <a:r>
              <a:rPr lang="en-US" sz="2100" dirty="0" err="1" smtClean="0">
                <a:solidFill>
                  <a:schemeClr val="bg2"/>
                </a:solidFill>
              </a:rPr>
              <a:t>Ga</a:t>
            </a:r>
            <a:r>
              <a:rPr lang="en-US" sz="2100" dirty="0" smtClean="0">
                <a:solidFill>
                  <a:schemeClr val="bg2"/>
                </a:solidFill>
              </a:rPr>
              <a:t>  (</a:t>
            </a:r>
            <a:r>
              <a:rPr lang="en-US" sz="2100" dirty="0" err="1" smtClean="0">
                <a:solidFill>
                  <a:schemeClr val="bg2"/>
                </a:solidFill>
              </a:rPr>
              <a:t>Tarduno</a:t>
            </a:r>
            <a:r>
              <a:rPr lang="en-US" sz="2100" dirty="0" smtClean="0">
                <a:solidFill>
                  <a:schemeClr val="bg2"/>
                </a:solidFill>
              </a:rPr>
              <a:t> </a:t>
            </a:r>
            <a:r>
              <a:rPr lang="en-US" sz="2200" dirty="0" smtClean="0">
                <a:solidFill>
                  <a:schemeClr val="bg2"/>
                </a:solidFill>
              </a:rPr>
              <a:t>et al. 2010)</a:t>
            </a:r>
            <a:endParaRPr lang="en-US" sz="2200" dirty="0">
              <a:solidFill>
                <a:schemeClr val="bg2"/>
              </a:solidFill>
            </a:endParaRPr>
          </a:p>
        </p:txBody>
      </p:sp>
    </p:spTree>
    <p:extLst>
      <p:ext uri="{BB962C8B-B14F-4D97-AF65-F5344CB8AC3E}">
        <p14:creationId xmlns:p14="http://schemas.microsoft.com/office/powerpoint/2010/main" val="293419858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pPr eaLnBrk="1" hangingPunct="1"/>
            <a:r>
              <a:rPr lang="en-US" sz="3200" dirty="0">
                <a:solidFill>
                  <a:srgbClr val="000090"/>
                </a:solidFill>
                <a:latin typeface="Arial" charset="0"/>
                <a:ea typeface="ＭＳ Ｐゴシック" charset="0"/>
                <a:cs typeface="ＭＳ Ｐゴシック" charset="0"/>
              </a:rPr>
              <a:t>Physical Processes</a:t>
            </a:r>
          </a:p>
        </p:txBody>
      </p:sp>
      <p:pic>
        <p:nvPicPr>
          <p:cNvPr id="46082" name="Picture 7" descr="AGU2010D.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362200"/>
            <a:ext cx="5561013"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8"/>
          <p:cNvSpPr txBox="1">
            <a:spLocks noChangeArrowheads="1"/>
          </p:cNvSpPr>
          <p:nvPr/>
        </p:nvSpPr>
        <p:spPr bwMode="auto">
          <a:xfrm>
            <a:off x="1600200" y="5867400"/>
            <a:ext cx="59547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900">
                <a:latin typeface="Arial" charset="0"/>
              </a:rPr>
              <a:t>Cooling of the core is controlled by mantle convection</a:t>
            </a:r>
          </a:p>
        </p:txBody>
      </p:sp>
      <p:sp>
        <p:nvSpPr>
          <p:cNvPr id="46084" name="Rectangle 9"/>
          <p:cNvSpPr>
            <a:spLocks noChangeArrowheads="1"/>
          </p:cNvSpPr>
          <p:nvPr/>
        </p:nvSpPr>
        <p:spPr bwMode="auto">
          <a:xfrm>
            <a:off x="4953000" y="2514600"/>
            <a:ext cx="457200" cy="228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p>
        </p:txBody>
      </p:sp>
      <p:cxnSp>
        <p:nvCxnSpPr>
          <p:cNvPr id="46085" name="Straight Arrow Connector 6"/>
          <p:cNvCxnSpPr>
            <a:cxnSpLocks noChangeShapeType="1"/>
          </p:cNvCxnSpPr>
          <p:nvPr/>
        </p:nvCxnSpPr>
        <p:spPr bwMode="auto">
          <a:xfrm rot="5400000">
            <a:off x="5868194" y="3428206"/>
            <a:ext cx="304800" cy="15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46086" name="TextBox 7"/>
          <p:cNvSpPr txBox="1">
            <a:spLocks noChangeArrowheads="1"/>
          </p:cNvSpPr>
          <p:nvPr/>
        </p:nvSpPr>
        <p:spPr bwMode="auto">
          <a:xfrm>
            <a:off x="6096000" y="3124200"/>
            <a:ext cx="106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400">
                <a:latin typeface="Arial" charset="0"/>
              </a:rPr>
              <a:t>contraction</a:t>
            </a:r>
          </a:p>
        </p:txBody>
      </p:sp>
      <p:sp>
        <p:nvSpPr>
          <p:cNvPr id="46087" name="TextBox 1"/>
          <p:cNvSpPr txBox="1">
            <a:spLocks noChangeArrowheads="1"/>
          </p:cNvSpPr>
          <p:nvPr/>
        </p:nvSpPr>
        <p:spPr bwMode="auto">
          <a:xfrm>
            <a:off x="1676400" y="2286000"/>
            <a:ext cx="15440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dirty="0">
                <a:latin typeface="+mn-lt"/>
              </a:rPr>
              <a:t>Present </a:t>
            </a:r>
            <a:r>
              <a:rPr lang="en-US" dirty="0" smtClean="0">
                <a:latin typeface="+mn-lt"/>
              </a:rPr>
              <a:t>day</a:t>
            </a:r>
            <a:endParaRPr lang="en-US" dirty="0">
              <a:latin typeface="+mn-lt"/>
            </a:endParaRPr>
          </a:p>
        </p:txBody>
      </p:sp>
    </p:spTree>
    <p:extLst>
      <p:ext uri="{BB962C8B-B14F-4D97-AF65-F5344CB8AC3E}">
        <p14:creationId xmlns:p14="http://schemas.microsoft.com/office/powerpoint/2010/main" val="25235787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normAutofit/>
          </a:bodyPr>
          <a:lstStyle/>
          <a:p>
            <a:pPr eaLnBrk="1" hangingPunct="1"/>
            <a:r>
              <a:rPr lang="en-US" sz="3000" dirty="0">
                <a:solidFill>
                  <a:srgbClr val="000090"/>
                </a:solidFill>
                <a:latin typeface="Arial" charset="0"/>
                <a:ea typeface="ＭＳ Ｐゴシック" charset="0"/>
                <a:cs typeface="ＭＳ Ｐゴシック" charset="0"/>
              </a:rPr>
              <a:t>Present-Day Temperature</a:t>
            </a:r>
          </a:p>
        </p:txBody>
      </p:sp>
      <p:sp>
        <p:nvSpPr>
          <p:cNvPr id="47106" name="Text Box 3"/>
          <p:cNvSpPr txBox="1">
            <a:spLocks noChangeArrowheads="1"/>
          </p:cNvSpPr>
          <p:nvPr/>
        </p:nvSpPr>
        <p:spPr bwMode="auto">
          <a:xfrm>
            <a:off x="1524000" y="6042025"/>
            <a:ext cx="5626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2000">
                <a:latin typeface="Arial" charset="0"/>
              </a:rPr>
              <a:t>temperature drop across D</a:t>
            </a:r>
            <a:r>
              <a:rPr lang="ja-JP" altLang="en-US" sz="2000">
                <a:latin typeface="Arial" charset="0"/>
              </a:rPr>
              <a:t>”</a:t>
            </a:r>
            <a:r>
              <a:rPr lang="en-US" altLang="ja-JP" sz="2000">
                <a:latin typeface="Arial" charset="0"/>
              </a:rPr>
              <a:t>:   </a:t>
            </a:r>
            <a:r>
              <a:rPr lang="en-US" altLang="ja-JP" sz="2000">
                <a:latin typeface="Symbol" charset="0"/>
                <a:sym typeface="Symbol" charset="0"/>
              </a:rPr>
              <a:t></a:t>
            </a:r>
            <a:r>
              <a:rPr lang="en-US" altLang="ja-JP" sz="2000">
                <a:latin typeface="Arial" charset="0"/>
              </a:rPr>
              <a:t>T = 900 - 1900 K</a:t>
            </a:r>
            <a:endParaRPr lang="en-US" sz="2400">
              <a:latin typeface="Arial" charset="0"/>
            </a:endParaRPr>
          </a:p>
        </p:txBody>
      </p:sp>
      <p:pic>
        <p:nvPicPr>
          <p:cNvPr id="47107" name="Picture 4" descr="therm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752600"/>
            <a:ext cx="426878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5"/>
          <p:cNvSpPr txBox="1">
            <a:spLocks noChangeArrowheads="1"/>
          </p:cNvSpPr>
          <p:nvPr/>
        </p:nvSpPr>
        <p:spPr bwMode="auto">
          <a:xfrm>
            <a:off x="6019800" y="3276600"/>
            <a:ext cx="398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600">
                <a:latin typeface="Arial" charset="0"/>
              </a:rPr>
              <a:t>D</a:t>
            </a:r>
            <a:r>
              <a:rPr lang="ja-JP" altLang="en-US" sz="1600">
                <a:latin typeface="Arial" charset="0"/>
              </a:rPr>
              <a:t>”</a:t>
            </a:r>
            <a:endParaRPr lang="en-US" sz="2400">
              <a:latin typeface="Arial" charset="0"/>
            </a:endParaRPr>
          </a:p>
        </p:txBody>
      </p:sp>
    </p:spTree>
    <p:extLst>
      <p:ext uri="{BB962C8B-B14F-4D97-AF65-F5344CB8AC3E}">
        <p14:creationId xmlns:p14="http://schemas.microsoft.com/office/powerpoint/2010/main" val="271982767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normAutofit/>
          </a:bodyPr>
          <a:lstStyle/>
          <a:p>
            <a:pPr eaLnBrk="1" hangingPunct="1"/>
            <a:r>
              <a:rPr lang="en-US" sz="3200" dirty="0">
                <a:solidFill>
                  <a:srgbClr val="000090"/>
                </a:solidFill>
                <a:latin typeface="Arial" charset="0"/>
                <a:ea typeface="ＭＳ Ｐゴシック" charset="0"/>
                <a:cs typeface="ＭＳ Ｐゴシック" charset="0"/>
              </a:rPr>
              <a:t>Core Heat Flow</a:t>
            </a:r>
          </a:p>
        </p:txBody>
      </p:sp>
      <p:pic>
        <p:nvPicPr>
          <p:cNvPr id="48130" name="Picture 7" descr=" heatflow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590800"/>
            <a:ext cx="45466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10"/>
          <p:cNvSpPr>
            <a:spLocks noChangeArrowheads="1"/>
          </p:cNvSpPr>
          <p:nvPr/>
        </p:nvSpPr>
        <p:spPr bwMode="auto">
          <a:xfrm>
            <a:off x="5410200" y="4495800"/>
            <a:ext cx="16764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48132" name="Rectangle 11"/>
          <p:cNvSpPr>
            <a:spLocks noChangeArrowheads="1"/>
          </p:cNvSpPr>
          <p:nvPr/>
        </p:nvSpPr>
        <p:spPr bwMode="auto">
          <a:xfrm>
            <a:off x="6553200" y="3429000"/>
            <a:ext cx="1524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48133" name="Rectangle 5"/>
          <p:cNvSpPr>
            <a:spLocks noChangeArrowheads="1"/>
          </p:cNvSpPr>
          <p:nvPr/>
        </p:nvSpPr>
        <p:spPr bwMode="auto">
          <a:xfrm>
            <a:off x="5334000" y="4267200"/>
            <a:ext cx="990600" cy="228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p>
        </p:txBody>
      </p:sp>
      <p:sp>
        <p:nvSpPr>
          <p:cNvPr id="48134" name="TextBox 6"/>
          <p:cNvSpPr txBox="1">
            <a:spLocks noChangeArrowheads="1"/>
          </p:cNvSpPr>
          <p:nvPr/>
        </p:nvSpPr>
        <p:spPr bwMode="auto">
          <a:xfrm>
            <a:off x="5867400" y="2971800"/>
            <a:ext cx="1700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800" dirty="0">
                <a:latin typeface="Arial" charset="0"/>
              </a:rPr>
              <a:t>~    5 to </a:t>
            </a:r>
            <a:r>
              <a:rPr lang="en-US" sz="1800" dirty="0" smtClean="0">
                <a:latin typeface="Arial" charset="0"/>
              </a:rPr>
              <a:t>15 </a:t>
            </a:r>
            <a:r>
              <a:rPr lang="en-US" sz="1800" dirty="0">
                <a:latin typeface="Arial" charset="0"/>
              </a:rPr>
              <a:t>TW</a:t>
            </a:r>
          </a:p>
        </p:txBody>
      </p:sp>
      <p:sp>
        <p:nvSpPr>
          <p:cNvPr id="48135" name="TextBox 7"/>
          <p:cNvSpPr txBox="1">
            <a:spLocks noChangeArrowheads="1"/>
          </p:cNvSpPr>
          <p:nvPr/>
        </p:nvSpPr>
        <p:spPr bwMode="auto">
          <a:xfrm>
            <a:off x="2235200" y="5791200"/>
            <a:ext cx="4749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900" dirty="0">
                <a:latin typeface="Arial" charset="0"/>
              </a:rPr>
              <a:t>  thermal boundary layer on the core side? </a:t>
            </a:r>
          </a:p>
        </p:txBody>
      </p:sp>
      <p:sp>
        <p:nvSpPr>
          <p:cNvPr id="48136" name="TextBox 8"/>
          <p:cNvSpPr txBox="1">
            <a:spLocks noChangeArrowheads="1"/>
          </p:cNvSpPr>
          <p:nvPr/>
        </p:nvSpPr>
        <p:spPr bwMode="auto">
          <a:xfrm>
            <a:off x="3352800" y="4267200"/>
            <a:ext cx="148175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700" dirty="0" smtClean="0">
                <a:latin typeface="Arial" charset="0"/>
              </a:rPr>
              <a:t>900 </a:t>
            </a:r>
            <a:r>
              <a:rPr lang="en-US" sz="1700" dirty="0">
                <a:latin typeface="Arial" charset="0"/>
              </a:rPr>
              <a:t>– </a:t>
            </a:r>
            <a:r>
              <a:rPr lang="en-US" sz="1700" dirty="0" smtClean="0">
                <a:latin typeface="Arial" charset="0"/>
              </a:rPr>
              <a:t>1900 </a:t>
            </a:r>
            <a:r>
              <a:rPr lang="en-US" sz="1700" dirty="0">
                <a:latin typeface="Arial" charset="0"/>
              </a:rPr>
              <a:t>K</a:t>
            </a:r>
          </a:p>
        </p:txBody>
      </p:sp>
      <p:sp>
        <p:nvSpPr>
          <p:cNvPr id="48137" name="TextBox 9"/>
          <p:cNvSpPr txBox="1">
            <a:spLocks noChangeArrowheads="1"/>
          </p:cNvSpPr>
          <p:nvPr/>
        </p:nvSpPr>
        <p:spPr bwMode="auto">
          <a:xfrm>
            <a:off x="5334000" y="4267200"/>
            <a:ext cx="857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600">
                <a:latin typeface="Arial" charset="0"/>
              </a:rPr>
              <a:t>adiabat</a:t>
            </a:r>
          </a:p>
        </p:txBody>
      </p:sp>
    </p:spTree>
    <p:extLst>
      <p:ext uri="{BB962C8B-B14F-4D97-AF65-F5344CB8AC3E}">
        <p14:creationId xmlns:p14="http://schemas.microsoft.com/office/powerpoint/2010/main" val="18513780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normAutofit/>
          </a:bodyPr>
          <a:lstStyle/>
          <a:p>
            <a:pPr eaLnBrk="1" hangingPunct="1"/>
            <a:r>
              <a:rPr lang="en-US" sz="3200" dirty="0">
                <a:solidFill>
                  <a:srgbClr val="000090"/>
                </a:solidFill>
                <a:latin typeface="Arial" charset="0"/>
                <a:ea typeface="ＭＳ Ｐゴシック" charset="0"/>
                <a:cs typeface="ＭＳ Ｐゴシック" charset="0"/>
              </a:rPr>
              <a:t>Core Heat Flow</a:t>
            </a:r>
          </a:p>
        </p:txBody>
      </p:sp>
      <p:pic>
        <p:nvPicPr>
          <p:cNvPr id="49154" name="Picture 7" descr=" heatflow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590800"/>
            <a:ext cx="45466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10"/>
          <p:cNvSpPr>
            <a:spLocks noChangeArrowheads="1"/>
          </p:cNvSpPr>
          <p:nvPr/>
        </p:nvSpPr>
        <p:spPr bwMode="auto">
          <a:xfrm>
            <a:off x="6096000" y="5410200"/>
            <a:ext cx="16764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49156" name="Rectangle 11"/>
          <p:cNvSpPr>
            <a:spLocks noChangeArrowheads="1"/>
          </p:cNvSpPr>
          <p:nvPr/>
        </p:nvSpPr>
        <p:spPr bwMode="auto">
          <a:xfrm>
            <a:off x="6553200" y="3429000"/>
            <a:ext cx="1524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49157" name="Rectangle 9"/>
          <p:cNvSpPr>
            <a:spLocks noChangeArrowheads="1"/>
          </p:cNvSpPr>
          <p:nvPr/>
        </p:nvSpPr>
        <p:spPr bwMode="auto">
          <a:xfrm>
            <a:off x="5867400" y="2971800"/>
            <a:ext cx="1608133"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900" dirty="0"/>
              <a:t>~    5 to </a:t>
            </a:r>
            <a:r>
              <a:rPr lang="en-US" sz="1900" dirty="0" smtClean="0"/>
              <a:t>15 </a:t>
            </a:r>
            <a:r>
              <a:rPr lang="en-US" sz="1900" dirty="0"/>
              <a:t>TW</a:t>
            </a:r>
          </a:p>
        </p:txBody>
      </p:sp>
      <p:sp>
        <p:nvSpPr>
          <p:cNvPr id="49158" name="TextBox 10"/>
          <p:cNvSpPr txBox="1">
            <a:spLocks noChangeArrowheads="1"/>
          </p:cNvSpPr>
          <p:nvPr/>
        </p:nvSpPr>
        <p:spPr bwMode="auto">
          <a:xfrm>
            <a:off x="7086600" y="4572000"/>
            <a:ext cx="1595309"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900" dirty="0">
                <a:latin typeface="Arial" charset="0"/>
              </a:rPr>
              <a:t>~   </a:t>
            </a:r>
            <a:r>
              <a:rPr lang="en-US" sz="1900" dirty="0" smtClean="0">
                <a:latin typeface="Arial" charset="0"/>
              </a:rPr>
              <a:t>5 </a:t>
            </a:r>
            <a:r>
              <a:rPr lang="en-US" sz="1900" dirty="0">
                <a:latin typeface="Arial" charset="0"/>
              </a:rPr>
              <a:t>to 8</a:t>
            </a:r>
            <a:r>
              <a:rPr lang="en-US" sz="1900" dirty="0" smtClean="0">
                <a:latin typeface="Arial" charset="0"/>
              </a:rPr>
              <a:t> </a:t>
            </a:r>
            <a:r>
              <a:rPr lang="en-US" sz="1900" dirty="0">
                <a:latin typeface="Arial" charset="0"/>
              </a:rPr>
              <a:t>TW</a:t>
            </a:r>
          </a:p>
        </p:txBody>
      </p:sp>
      <p:sp>
        <p:nvSpPr>
          <p:cNvPr id="49159" name="TextBox 7"/>
          <p:cNvSpPr txBox="1">
            <a:spLocks noChangeArrowheads="1"/>
          </p:cNvSpPr>
          <p:nvPr/>
        </p:nvSpPr>
        <p:spPr bwMode="auto">
          <a:xfrm>
            <a:off x="1371600" y="5715000"/>
            <a:ext cx="659606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imes" charset="0"/>
                <a:ea typeface="ＭＳ Ｐゴシック" charset="0"/>
                <a:cs typeface="ＭＳ Ｐゴシック" charset="0"/>
              </a:defRPr>
            </a:lvl1pPr>
            <a:lvl2pPr marL="742950" indent="-285750" eaLnBrk="0" hangingPunct="0">
              <a:defRPr sz="2200">
                <a:solidFill>
                  <a:schemeClr val="tx1"/>
                </a:solidFill>
                <a:latin typeface="Times" charset="0"/>
                <a:ea typeface="ＭＳ Ｐゴシック" charset="0"/>
              </a:defRPr>
            </a:lvl2pPr>
            <a:lvl3pPr marL="1143000" indent="-228600" eaLnBrk="0" hangingPunct="0">
              <a:defRPr sz="2200">
                <a:solidFill>
                  <a:schemeClr val="tx1"/>
                </a:solidFill>
                <a:latin typeface="Times" charset="0"/>
                <a:ea typeface="ＭＳ Ｐゴシック" charset="0"/>
              </a:defRPr>
            </a:lvl3pPr>
            <a:lvl4pPr marL="1600200" indent="-228600" eaLnBrk="0" hangingPunct="0">
              <a:defRPr sz="2200">
                <a:solidFill>
                  <a:schemeClr val="tx1"/>
                </a:solidFill>
                <a:latin typeface="Times" charset="0"/>
                <a:ea typeface="ＭＳ Ｐゴシック" charset="0"/>
              </a:defRPr>
            </a:lvl4pPr>
            <a:lvl5pPr marL="2057400" indent="-228600" eaLnBrk="0" hangingPunct="0">
              <a:defRPr sz="2200">
                <a:solidFill>
                  <a:schemeClr val="tx1"/>
                </a:solidFill>
                <a:latin typeface="Times" charset="0"/>
                <a:ea typeface="ＭＳ Ｐゴシック" charset="0"/>
              </a:defRPr>
            </a:lvl5pPr>
            <a:lvl6pPr marL="2514600" indent="-228600" eaLnBrk="0" fontAlgn="base" hangingPunct="0">
              <a:spcBef>
                <a:spcPct val="0"/>
              </a:spcBef>
              <a:spcAft>
                <a:spcPct val="0"/>
              </a:spcAft>
              <a:defRPr sz="2200">
                <a:solidFill>
                  <a:schemeClr val="tx1"/>
                </a:solidFill>
                <a:latin typeface="Times" charset="0"/>
                <a:ea typeface="ＭＳ Ｐゴシック" charset="0"/>
              </a:defRPr>
            </a:lvl6pPr>
            <a:lvl7pPr marL="2971800" indent="-228600" eaLnBrk="0" fontAlgn="base" hangingPunct="0">
              <a:spcBef>
                <a:spcPct val="0"/>
              </a:spcBef>
              <a:spcAft>
                <a:spcPct val="0"/>
              </a:spcAft>
              <a:defRPr sz="2200">
                <a:solidFill>
                  <a:schemeClr val="tx1"/>
                </a:solidFill>
                <a:latin typeface="Times" charset="0"/>
                <a:ea typeface="ＭＳ Ｐゴシック" charset="0"/>
              </a:defRPr>
            </a:lvl7pPr>
            <a:lvl8pPr marL="3429000" indent="-228600" eaLnBrk="0" fontAlgn="base" hangingPunct="0">
              <a:spcBef>
                <a:spcPct val="0"/>
              </a:spcBef>
              <a:spcAft>
                <a:spcPct val="0"/>
              </a:spcAft>
              <a:defRPr sz="2200">
                <a:solidFill>
                  <a:schemeClr val="tx1"/>
                </a:solidFill>
                <a:latin typeface="Times" charset="0"/>
                <a:ea typeface="ＭＳ Ｐゴシック" charset="0"/>
              </a:defRPr>
            </a:lvl8pPr>
            <a:lvl9pPr marL="3886200" indent="-228600" eaLnBrk="0" fontAlgn="base" hangingPunct="0">
              <a:spcBef>
                <a:spcPct val="0"/>
              </a:spcBef>
              <a:spcAft>
                <a:spcPct val="0"/>
              </a:spcAft>
              <a:defRPr sz="2200">
                <a:solidFill>
                  <a:schemeClr val="tx1"/>
                </a:solidFill>
                <a:latin typeface="Times" charset="0"/>
                <a:ea typeface="ＭＳ Ｐゴシック" charset="0"/>
              </a:defRPr>
            </a:lvl9pPr>
          </a:lstStyle>
          <a:p>
            <a:r>
              <a:rPr lang="en-US" sz="1900">
                <a:latin typeface="Arial" charset="0"/>
              </a:rPr>
              <a:t>conduction along adiabat is comparable to mantle heat flow</a:t>
            </a:r>
          </a:p>
        </p:txBody>
      </p:sp>
    </p:spTree>
    <p:extLst>
      <p:ext uri="{BB962C8B-B14F-4D97-AF65-F5344CB8AC3E}">
        <p14:creationId xmlns:p14="http://schemas.microsoft.com/office/powerpoint/2010/main" val="362444015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normAutofit/>
          </a:bodyPr>
          <a:lstStyle/>
          <a:p>
            <a:r>
              <a:rPr lang="en-US" sz="3200" dirty="0" smtClean="0">
                <a:solidFill>
                  <a:srgbClr val="000090"/>
                </a:solidFill>
                <a:latin typeface="Arial"/>
                <a:cs typeface="Arial"/>
              </a:rPr>
              <a:t>Recent </a:t>
            </a:r>
            <a:r>
              <a:rPr lang="en-US" sz="3200" dirty="0" smtClean="0">
                <a:solidFill>
                  <a:srgbClr val="000090"/>
                </a:solidFill>
                <a:latin typeface="Arial"/>
                <a:cs typeface="Arial"/>
              </a:rPr>
              <a:t>Estimates</a:t>
            </a:r>
            <a:r>
              <a:rPr lang="en-US" sz="3200" dirty="0" smtClean="0">
                <a:solidFill>
                  <a:srgbClr val="000090"/>
                </a:solidFill>
                <a:latin typeface="Arial"/>
                <a:cs typeface="Arial"/>
              </a:rPr>
              <a:t> </a:t>
            </a:r>
            <a:r>
              <a:rPr lang="en-US" sz="3200" dirty="0" smtClean="0">
                <a:solidFill>
                  <a:srgbClr val="000090"/>
                </a:solidFill>
                <a:latin typeface="Arial"/>
                <a:cs typeface="Arial"/>
              </a:rPr>
              <a:t>of Conductivity</a:t>
            </a:r>
            <a:endParaRPr lang="en-US" sz="3200" dirty="0">
              <a:solidFill>
                <a:srgbClr val="000090"/>
              </a:solidFill>
              <a:latin typeface="Arial"/>
              <a:cs typeface="Arial"/>
            </a:endParaRPr>
          </a:p>
        </p:txBody>
      </p:sp>
      <p:pic>
        <p:nvPicPr>
          <p:cNvPr id="3" name="Picture 2" descr="alfe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799399"/>
            <a:ext cx="5006706" cy="4912266"/>
          </a:xfrm>
          <a:prstGeom prst="rect">
            <a:avLst/>
          </a:prstGeom>
        </p:spPr>
      </p:pic>
      <p:sp>
        <p:nvSpPr>
          <p:cNvPr id="4" name="TextBox 3"/>
          <p:cNvSpPr txBox="1"/>
          <p:nvPr/>
        </p:nvSpPr>
        <p:spPr>
          <a:xfrm>
            <a:off x="7086600" y="6397599"/>
            <a:ext cx="1908245" cy="369332"/>
          </a:xfrm>
          <a:prstGeom prst="rect">
            <a:avLst/>
          </a:prstGeom>
          <a:noFill/>
        </p:spPr>
        <p:txBody>
          <a:bodyPr wrap="none" rtlCol="0">
            <a:spAutoFit/>
          </a:bodyPr>
          <a:lstStyle/>
          <a:p>
            <a:r>
              <a:rPr lang="en-US" dirty="0" err="1" smtClean="0"/>
              <a:t>Pozzo</a:t>
            </a:r>
            <a:r>
              <a:rPr lang="en-US" dirty="0" smtClean="0"/>
              <a:t> et al. (2013)</a:t>
            </a:r>
            <a:endParaRPr lang="en-US" dirty="0"/>
          </a:p>
        </p:txBody>
      </p:sp>
      <p:sp>
        <p:nvSpPr>
          <p:cNvPr id="5" name="TextBox 4"/>
          <p:cNvSpPr txBox="1"/>
          <p:nvPr/>
        </p:nvSpPr>
        <p:spPr>
          <a:xfrm>
            <a:off x="2870200" y="2165866"/>
            <a:ext cx="992579" cy="369332"/>
          </a:xfrm>
          <a:prstGeom prst="rect">
            <a:avLst/>
          </a:prstGeom>
          <a:noFill/>
        </p:spPr>
        <p:txBody>
          <a:bodyPr wrap="none" rtlCol="0">
            <a:spAutoFit/>
          </a:bodyPr>
          <a:lstStyle/>
          <a:p>
            <a:r>
              <a:rPr lang="en-US" dirty="0" smtClean="0"/>
              <a:t>Fe alloys</a:t>
            </a:r>
            <a:endParaRPr lang="en-US" dirty="0"/>
          </a:p>
        </p:txBody>
      </p:sp>
      <p:sp>
        <p:nvSpPr>
          <p:cNvPr id="7" name="TextBox 6"/>
          <p:cNvSpPr txBox="1"/>
          <p:nvPr/>
        </p:nvSpPr>
        <p:spPr>
          <a:xfrm>
            <a:off x="2870200" y="4255532"/>
            <a:ext cx="992579" cy="369332"/>
          </a:xfrm>
          <a:prstGeom prst="rect">
            <a:avLst/>
          </a:prstGeom>
          <a:noFill/>
        </p:spPr>
        <p:txBody>
          <a:bodyPr wrap="none" rtlCol="0">
            <a:spAutoFit/>
          </a:bodyPr>
          <a:lstStyle/>
          <a:p>
            <a:r>
              <a:rPr lang="en-US" dirty="0" smtClean="0"/>
              <a:t>Fe alloys</a:t>
            </a:r>
            <a:endParaRPr lang="en-US" dirty="0"/>
          </a:p>
        </p:txBody>
      </p:sp>
    </p:spTree>
    <p:extLst>
      <p:ext uri="{BB962C8B-B14F-4D97-AF65-F5344CB8AC3E}">
        <p14:creationId xmlns:p14="http://schemas.microsoft.com/office/powerpoint/2010/main" val="23883668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14770</TotalTime>
  <Words>1450</Words>
  <Application>Microsoft Macintosh PowerPoint</Application>
  <PresentationFormat>On-screen Show (4:3)</PresentationFormat>
  <Paragraphs>214</Paragraphs>
  <Slides>33</Slides>
  <Notes>28</Notes>
  <HiddenSlides>1</HiddenSlides>
  <MMClips>2</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Planetary Dynamos</vt:lpstr>
      <vt:lpstr>PowerPoint Presentation</vt:lpstr>
      <vt:lpstr>PowerPoint Presentation</vt:lpstr>
      <vt:lpstr>PowerPoint Presentation</vt:lpstr>
      <vt:lpstr>Physical Processes</vt:lpstr>
      <vt:lpstr>Present-Day Temperature</vt:lpstr>
      <vt:lpstr>Core Heat Flow</vt:lpstr>
      <vt:lpstr>Core Heat Flow</vt:lpstr>
      <vt:lpstr>Recent Estimates of Conductivity</vt:lpstr>
      <vt:lpstr>Core Heat Flow</vt:lpstr>
      <vt:lpstr>Convection in the Core</vt:lpstr>
      <vt:lpstr>Convection in the Core</vt:lpstr>
      <vt:lpstr>Convection in the Core</vt:lpstr>
      <vt:lpstr>Early Earth</vt:lpstr>
      <vt:lpstr>Chemical Interactions</vt:lpstr>
      <vt:lpstr>A Primer on Convective Power</vt:lpstr>
      <vt:lpstr>High Thermal Conductivity</vt:lpstr>
      <vt:lpstr>High Thermal Conductivity</vt:lpstr>
      <vt:lpstr>Power Available to Dynamo</vt:lpstr>
      <vt:lpstr>Implications for Thermal Evolution</vt:lpstr>
      <vt:lpstr>How is the Magnetic Field Generated?</vt:lpstr>
      <vt:lpstr>Convection in Rotating Fluid</vt:lpstr>
      <vt:lpstr>Origin of Dipole Field</vt:lpstr>
      <vt:lpstr>Effects of Helical Flow</vt:lpstr>
      <vt:lpstr>Effects of Helical Flow</vt:lpstr>
      <vt:lpstr>Numerical Model</vt:lpstr>
      <vt:lpstr>Planetary Dynamo</vt:lpstr>
      <vt:lpstr>PowerPoint Presentation</vt:lpstr>
      <vt:lpstr>The Challenge for Numerical Models</vt:lpstr>
      <vt:lpstr>Fluid Mechanics of the Liquid Metal</vt:lpstr>
      <vt:lpstr>PowerPoint Presentation</vt:lpstr>
      <vt:lpstr>Other Sources of Buoyancy?</vt:lpstr>
      <vt:lpstr>Not so simple in detail…</vt:lpstr>
    </vt:vector>
  </TitlesOfParts>
  <Company>University of California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the Mantle Meets the Core</dc:title>
  <dc:creator>Bruce Buffett</dc:creator>
  <cp:lastModifiedBy>Microsoft Office User</cp:lastModifiedBy>
  <cp:revision>431</cp:revision>
  <dcterms:created xsi:type="dcterms:W3CDTF">2010-05-24T21:47:08Z</dcterms:created>
  <dcterms:modified xsi:type="dcterms:W3CDTF">2014-07-18T04:19:04Z</dcterms:modified>
</cp:coreProperties>
</file>