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2"/>
  </p:notesMasterIdLst>
  <p:sldIdLst>
    <p:sldId id="260" r:id="rId2"/>
    <p:sldId id="318" r:id="rId3"/>
    <p:sldId id="319" r:id="rId4"/>
    <p:sldId id="256" r:id="rId5"/>
    <p:sldId id="261" r:id="rId6"/>
    <p:sldId id="262" r:id="rId7"/>
    <p:sldId id="263" r:id="rId8"/>
    <p:sldId id="257" r:id="rId9"/>
    <p:sldId id="258" r:id="rId10"/>
    <p:sldId id="267" r:id="rId11"/>
    <p:sldId id="259" r:id="rId12"/>
    <p:sldId id="268" r:id="rId13"/>
    <p:sldId id="269" r:id="rId14"/>
    <p:sldId id="270" r:id="rId15"/>
    <p:sldId id="264" r:id="rId16"/>
    <p:sldId id="271" r:id="rId17"/>
    <p:sldId id="272" r:id="rId18"/>
    <p:sldId id="273" r:id="rId19"/>
    <p:sldId id="265" r:id="rId20"/>
    <p:sldId id="278" r:id="rId21"/>
    <p:sldId id="281" r:id="rId22"/>
    <p:sldId id="282" r:id="rId23"/>
    <p:sldId id="283" r:id="rId24"/>
    <p:sldId id="284" r:id="rId25"/>
    <p:sldId id="285" r:id="rId26"/>
    <p:sldId id="286" r:id="rId27"/>
    <p:sldId id="287" r:id="rId28"/>
    <p:sldId id="288" r:id="rId29"/>
    <p:sldId id="274" r:id="rId30"/>
    <p:sldId id="289" r:id="rId31"/>
    <p:sldId id="290" r:id="rId32"/>
    <p:sldId id="275" r:id="rId33"/>
    <p:sldId id="292" r:id="rId34"/>
    <p:sldId id="293" r:id="rId35"/>
    <p:sldId id="294" r:id="rId36"/>
    <p:sldId id="295" r:id="rId37"/>
    <p:sldId id="298" r:id="rId38"/>
    <p:sldId id="291" r:id="rId39"/>
    <p:sldId id="296" r:id="rId40"/>
    <p:sldId id="297" r:id="rId41"/>
    <p:sldId id="300" r:id="rId42"/>
    <p:sldId id="301" r:id="rId43"/>
    <p:sldId id="302" r:id="rId44"/>
    <p:sldId id="276" r:id="rId45"/>
    <p:sldId id="306" r:id="rId46"/>
    <p:sldId id="277" r:id="rId47"/>
    <p:sldId id="303" r:id="rId48"/>
    <p:sldId id="308" r:id="rId49"/>
    <p:sldId id="309" r:id="rId50"/>
    <p:sldId id="304" r:id="rId51"/>
    <p:sldId id="305" r:id="rId52"/>
    <p:sldId id="313" r:id="rId53"/>
    <p:sldId id="310" r:id="rId54"/>
    <p:sldId id="314" r:id="rId55"/>
    <p:sldId id="315" r:id="rId56"/>
    <p:sldId id="316" r:id="rId57"/>
    <p:sldId id="311" r:id="rId58"/>
    <p:sldId id="317" r:id="rId59"/>
    <p:sldId id="312" r:id="rId60"/>
    <p:sldId id="30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7" autoAdjust="0"/>
    <p:restoredTop sz="94660"/>
  </p:normalViewPr>
  <p:slideViewPr>
    <p:cSldViewPr snapToGrid="0">
      <p:cViewPr varScale="1">
        <p:scale>
          <a:sx n="68" d="100"/>
          <a:sy n="68" d="100"/>
        </p:scale>
        <p:origin x="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3.wmf"/><Relationship Id="rId7" Type="http://schemas.openxmlformats.org/officeDocument/2006/relationships/image" Target="../media/image46.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0.wmf"/><Relationship Id="rId9"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50.wmf"/><Relationship Id="rId7" Type="http://schemas.openxmlformats.org/officeDocument/2006/relationships/image" Target="../media/image46.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45.wmf"/><Relationship Id="rId5" Type="http://schemas.openxmlformats.org/officeDocument/2006/relationships/image" Target="../media/image44.wmf"/><Relationship Id="rId10" Type="http://schemas.openxmlformats.org/officeDocument/2006/relationships/image" Target="../media/image51.wmf"/><Relationship Id="rId4" Type="http://schemas.openxmlformats.org/officeDocument/2006/relationships/image" Target="../media/image40.wmf"/><Relationship Id="rId9"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11.wmf"/><Relationship Id="rId5" Type="http://schemas.openxmlformats.org/officeDocument/2006/relationships/image" Target="../media/image57.wmf"/><Relationship Id="rId4"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6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6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6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6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6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1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11.wmf"/><Relationship Id="rId5" Type="http://schemas.openxmlformats.org/officeDocument/2006/relationships/image" Target="../media/image66.wmf"/><Relationship Id="rId4" Type="http://schemas.openxmlformats.org/officeDocument/2006/relationships/image" Target="../media/image6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1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21.wmf"/><Relationship Id="rId1" Type="http://schemas.openxmlformats.org/officeDocument/2006/relationships/image" Target="../media/image11.wmf"/><Relationship Id="rId4" Type="http://schemas.openxmlformats.org/officeDocument/2006/relationships/image" Target="../media/image6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7.wmf"/><Relationship Id="rId4" Type="http://schemas.openxmlformats.org/officeDocument/2006/relationships/image" Target="../media/image2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6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73.wmf"/><Relationship Id="rId1" Type="http://schemas.openxmlformats.org/officeDocument/2006/relationships/image" Target="../media/image11.wmf"/><Relationship Id="rId4" Type="http://schemas.openxmlformats.org/officeDocument/2006/relationships/image" Target="../media/image7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1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11.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11.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11.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11.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11.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6.wmf"/><Relationship Id="rId1" Type="http://schemas.openxmlformats.org/officeDocument/2006/relationships/image" Target="../media/image11.wmf"/><Relationship Id="rId4" Type="http://schemas.openxmlformats.org/officeDocument/2006/relationships/image" Target="../media/image8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11.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11.wmf"/><Relationship Id="rId4" Type="http://schemas.openxmlformats.org/officeDocument/2006/relationships/image" Target="../media/image92.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94.wmf"/><Relationship Id="rId1" Type="http://schemas.openxmlformats.org/officeDocument/2006/relationships/image" Target="../media/image11.wmf"/><Relationship Id="rId4" Type="http://schemas.openxmlformats.org/officeDocument/2006/relationships/image" Target="../media/image95.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11.wmf"/><Relationship Id="rId4" Type="http://schemas.openxmlformats.org/officeDocument/2006/relationships/image" Target="../media/image9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89.wmf"/><Relationship Id="rId1" Type="http://schemas.openxmlformats.org/officeDocument/2006/relationships/image" Target="../media/image11.wmf"/><Relationship Id="rId4" Type="http://schemas.openxmlformats.org/officeDocument/2006/relationships/image" Target="../media/image8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11.wmf"/><Relationship Id="rId4" Type="http://schemas.openxmlformats.org/officeDocument/2006/relationships/image" Target="../media/image87.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101.wmf"/><Relationship Id="rId1" Type="http://schemas.openxmlformats.org/officeDocument/2006/relationships/image" Target="../media/image11.wmf"/><Relationship Id="rId4" Type="http://schemas.openxmlformats.org/officeDocument/2006/relationships/image" Target="../media/image102.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11.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1.wmf"/><Relationship Id="rId4" Type="http://schemas.openxmlformats.org/officeDocument/2006/relationships/image" Target="../media/image107.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5.wmf"/><Relationship Id="rId1" Type="http://schemas.openxmlformats.org/officeDocument/2006/relationships/image" Target="../media/image11.wmf"/><Relationship Id="rId4" Type="http://schemas.openxmlformats.org/officeDocument/2006/relationships/image" Target="../media/image109.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1.wmf"/><Relationship Id="rId4" Type="http://schemas.openxmlformats.org/officeDocument/2006/relationships/image" Target="../media/image112.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wmf"/><Relationship Id="rId4" Type="http://schemas.openxmlformats.org/officeDocument/2006/relationships/image" Target="../media/image115.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1.wmf"/><Relationship Id="rId1" Type="http://schemas.openxmlformats.org/officeDocument/2006/relationships/image" Target="../media/image11.wmf"/><Relationship Id="rId5" Type="http://schemas.openxmlformats.org/officeDocument/2006/relationships/image" Target="../media/image36.wmf"/><Relationship Id="rId4"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41.wmf"/><Relationship Id="rId5" Type="http://schemas.openxmlformats.org/officeDocument/2006/relationships/image" Target="../media/image27.wmf"/><Relationship Id="rId4"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78C64-4AD3-4317-9013-9AD292F74D81}" type="datetimeFigureOut">
              <a:rPr lang="en-US" smtClean="0"/>
              <a:t>7/9/2014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269CD-455A-4A27-B678-8519FEBDAEFB}" type="slidenum">
              <a:rPr lang="en-US" smtClean="0"/>
              <a:t>‹#›</a:t>
            </a:fld>
            <a:endParaRPr lang="en-US"/>
          </a:p>
        </p:txBody>
      </p:sp>
    </p:spTree>
    <p:extLst>
      <p:ext uri="{BB962C8B-B14F-4D97-AF65-F5344CB8AC3E}">
        <p14:creationId xmlns:p14="http://schemas.microsoft.com/office/powerpoint/2010/main" val="188142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E9B1C-1BE0-4897-B9B1-6D1E1718669C}" type="slidenum">
              <a:rPr lang="en-US" altLang="en-US"/>
              <a:pPr/>
              <a:t>5</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03753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E9B1C-1BE0-4897-B9B1-6D1E1718669C}" type="slidenum">
              <a:rPr lang="en-US" altLang="en-US"/>
              <a:pPr/>
              <a:t>6</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723132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E9B1C-1BE0-4897-B9B1-6D1E1718669C}" type="slidenum">
              <a:rPr lang="en-US" altLang="en-US"/>
              <a:pPr/>
              <a:t>7</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02285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E9B1C-1BE0-4897-B9B1-6D1E1718669C}" type="slidenum">
              <a:rPr lang="en-US" altLang="en-US"/>
              <a:pPr/>
              <a:t>12</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52489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E9B1C-1BE0-4897-B9B1-6D1E1718669C}" type="slidenum">
              <a:rPr lang="en-US" altLang="en-US"/>
              <a:pPr/>
              <a:t>13</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397965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E9B1C-1BE0-4897-B9B1-6D1E1718669C}" type="slidenum">
              <a:rPr lang="en-US" altLang="en-US"/>
              <a:pPr/>
              <a:t>14</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95236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E9B1C-1BE0-4897-B9B1-6D1E1718669C}" type="slidenum">
              <a:rPr lang="en-US" altLang="en-US"/>
              <a:pPr/>
              <a:t>16</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143293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922DFD-7804-4A02-99F3-C99DBB5DF11E}" type="datetimeFigureOut">
              <a:rPr lang="en-US" smtClean="0"/>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122473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22DFD-7804-4A02-99F3-C99DBB5DF11E}" type="datetimeFigureOut">
              <a:rPr lang="en-US" smtClean="0"/>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178674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22DFD-7804-4A02-99F3-C99DBB5DF11E}" type="datetimeFigureOut">
              <a:rPr lang="en-US" smtClean="0"/>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259264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922DFD-7804-4A02-99F3-C99DBB5DF11E}" type="datetimeFigureOut">
              <a:rPr lang="en-US" smtClean="0"/>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233710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922DFD-7804-4A02-99F3-C99DBB5DF11E}" type="datetimeFigureOut">
              <a:rPr lang="en-US" smtClean="0"/>
              <a:t>7/9/2014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135258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922DFD-7804-4A02-99F3-C99DBB5DF11E}" type="datetimeFigureOut">
              <a:rPr lang="en-US" smtClean="0"/>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145005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922DFD-7804-4A02-99F3-C99DBB5DF11E}" type="datetimeFigureOut">
              <a:rPr lang="en-US" smtClean="0"/>
              <a:t>7/9/2014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426627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922DFD-7804-4A02-99F3-C99DBB5DF11E}" type="datetimeFigureOut">
              <a:rPr lang="en-US" smtClean="0"/>
              <a:t>7/9/2014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269500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22DFD-7804-4A02-99F3-C99DBB5DF11E}" type="datetimeFigureOut">
              <a:rPr lang="en-US" smtClean="0"/>
              <a:t>7/9/2014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259139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22DFD-7804-4A02-99F3-C99DBB5DF11E}" type="datetimeFigureOut">
              <a:rPr lang="en-US" smtClean="0"/>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334258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922DFD-7804-4A02-99F3-C99DBB5DF11E}" type="datetimeFigureOut">
              <a:rPr lang="en-US" smtClean="0"/>
              <a:t>7/9/2014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BC980-C197-4BCC-A6AF-525B04E711AF}" type="slidenum">
              <a:rPr lang="en-US" smtClean="0"/>
              <a:t>‹#›</a:t>
            </a:fld>
            <a:endParaRPr lang="en-US"/>
          </a:p>
        </p:txBody>
      </p:sp>
    </p:spTree>
    <p:extLst>
      <p:ext uri="{BB962C8B-B14F-4D97-AF65-F5344CB8AC3E}">
        <p14:creationId xmlns:p14="http://schemas.microsoft.com/office/powerpoint/2010/main" val="2758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22DFD-7804-4A02-99F3-C99DBB5DF11E}" type="datetimeFigureOut">
              <a:rPr lang="en-US" smtClean="0"/>
              <a:t>7/9/2014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BC980-C197-4BCC-A6AF-525B04E711AF}" type="slidenum">
              <a:rPr lang="en-US" smtClean="0"/>
              <a:t>‹#›</a:t>
            </a:fld>
            <a:endParaRPr lang="en-US"/>
          </a:p>
        </p:txBody>
      </p:sp>
    </p:spTree>
    <p:extLst>
      <p:ext uri="{BB962C8B-B14F-4D97-AF65-F5344CB8AC3E}">
        <p14:creationId xmlns:p14="http://schemas.microsoft.com/office/powerpoint/2010/main" val="4169994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1.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5.wmf"/><Relationship Id="rId4" Type="http://schemas.openxmlformats.org/officeDocument/2006/relationships/image" Target="../media/image11.wmf"/><Relationship Id="rId9"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7.wmf"/><Relationship Id="rId5" Type="http://schemas.openxmlformats.org/officeDocument/2006/relationships/oleObject" Target="../embeddings/oleObject23.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7.wmf"/><Relationship Id="rId3" Type="http://schemas.openxmlformats.org/officeDocument/2006/relationships/notesSlide" Target="../notesSlides/notesSlide4.xml"/><Relationship Id="rId7" Type="http://schemas.openxmlformats.org/officeDocument/2006/relationships/image" Target="../media/image23.wmf"/><Relationship Id="rId12"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40.wmf"/><Relationship Id="rId5" Type="http://schemas.openxmlformats.org/officeDocument/2006/relationships/image" Target="../media/image22.wmf"/><Relationship Id="rId15" Type="http://schemas.openxmlformats.org/officeDocument/2006/relationships/image" Target="../media/image41.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9.wmf"/><Relationship Id="rId14" Type="http://schemas.openxmlformats.org/officeDocument/2006/relationships/oleObject" Target="../embeddings/oleObject3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2.wmf"/><Relationship Id="rId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4.wmf"/><Relationship Id="rId18" Type="http://schemas.openxmlformats.org/officeDocument/2006/relationships/oleObject" Target="../embeddings/oleObject39.bin"/><Relationship Id="rId3" Type="http://schemas.openxmlformats.org/officeDocument/2006/relationships/notesSlide" Target="../notesSlides/notesSlide6.xml"/><Relationship Id="rId21" Type="http://schemas.openxmlformats.org/officeDocument/2006/relationships/image" Target="../media/image48.wmf"/><Relationship Id="rId7" Type="http://schemas.openxmlformats.org/officeDocument/2006/relationships/image" Target="../media/image23.wmf"/><Relationship Id="rId12" Type="http://schemas.openxmlformats.org/officeDocument/2006/relationships/oleObject" Target="../embeddings/oleObject36.bin"/><Relationship Id="rId17" Type="http://schemas.openxmlformats.org/officeDocument/2006/relationships/image" Target="../media/image46.wmf"/><Relationship Id="rId2" Type="http://schemas.openxmlformats.org/officeDocument/2006/relationships/slideLayout" Target="../slideLayouts/slideLayout7.xml"/><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vmlDrawing" Target="../drawings/vmlDrawing10.vml"/><Relationship Id="rId6" Type="http://schemas.openxmlformats.org/officeDocument/2006/relationships/oleObject" Target="../embeddings/oleObject33.bin"/><Relationship Id="rId11" Type="http://schemas.openxmlformats.org/officeDocument/2006/relationships/image" Target="../media/image40.wmf"/><Relationship Id="rId5" Type="http://schemas.openxmlformats.org/officeDocument/2006/relationships/image" Target="../media/image22.wmf"/><Relationship Id="rId15" Type="http://schemas.openxmlformats.org/officeDocument/2006/relationships/image" Target="../media/image45.wmf"/><Relationship Id="rId10" Type="http://schemas.openxmlformats.org/officeDocument/2006/relationships/oleObject" Target="../embeddings/oleObject35.bin"/><Relationship Id="rId19" Type="http://schemas.openxmlformats.org/officeDocument/2006/relationships/image" Target="../media/image47.wmf"/><Relationship Id="rId4" Type="http://schemas.openxmlformats.org/officeDocument/2006/relationships/oleObject" Target="../embeddings/oleObject32.bin"/><Relationship Id="rId9" Type="http://schemas.openxmlformats.org/officeDocument/2006/relationships/image" Target="../media/image43.wmf"/><Relationship Id="rId14"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49.wmf"/><Relationship Id="rId5" Type="http://schemas.openxmlformats.org/officeDocument/2006/relationships/oleObject" Target="../embeddings/oleObject42.bin"/><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4.wmf"/><Relationship Id="rId18" Type="http://schemas.openxmlformats.org/officeDocument/2006/relationships/oleObject" Target="../embeddings/oleObject50.bin"/><Relationship Id="rId3" Type="http://schemas.openxmlformats.org/officeDocument/2006/relationships/notesSlide" Target="../notesSlides/notesSlide7.xml"/><Relationship Id="rId21" Type="http://schemas.openxmlformats.org/officeDocument/2006/relationships/image" Target="../media/image48.wmf"/><Relationship Id="rId7" Type="http://schemas.openxmlformats.org/officeDocument/2006/relationships/image" Target="../media/image23.wmf"/><Relationship Id="rId12" Type="http://schemas.openxmlformats.org/officeDocument/2006/relationships/oleObject" Target="../embeddings/oleObject47.bin"/><Relationship Id="rId17" Type="http://schemas.openxmlformats.org/officeDocument/2006/relationships/image" Target="../media/image46.wmf"/><Relationship Id="rId2" Type="http://schemas.openxmlformats.org/officeDocument/2006/relationships/slideLayout" Target="../slideLayouts/slideLayout7.xml"/><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vmlDrawing" Target="../drawings/vmlDrawing12.vml"/><Relationship Id="rId6" Type="http://schemas.openxmlformats.org/officeDocument/2006/relationships/oleObject" Target="../embeddings/oleObject44.bin"/><Relationship Id="rId11" Type="http://schemas.openxmlformats.org/officeDocument/2006/relationships/image" Target="../media/image40.wmf"/><Relationship Id="rId5" Type="http://schemas.openxmlformats.org/officeDocument/2006/relationships/image" Target="../media/image22.wmf"/><Relationship Id="rId15" Type="http://schemas.openxmlformats.org/officeDocument/2006/relationships/image" Target="../media/image45.wmf"/><Relationship Id="rId23" Type="http://schemas.openxmlformats.org/officeDocument/2006/relationships/image" Target="../media/image51.wmf"/><Relationship Id="rId10" Type="http://schemas.openxmlformats.org/officeDocument/2006/relationships/oleObject" Target="../embeddings/oleObject46.bin"/><Relationship Id="rId19" Type="http://schemas.openxmlformats.org/officeDocument/2006/relationships/image" Target="../media/image47.wmf"/><Relationship Id="rId4" Type="http://schemas.openxmlformats.org/officeDocument/2006/relationships/oleObject" Target="../embeddings/oleObject43.bin"/><Relationship Id="rId9" Type="http://schemas.openxmlformats.org/officeDocument/2006/relationships/image" Target="../media/image50.wmf"/><Relationship Id="rId14" Type="http://schemas.openxmlformats.org/officeDocument/2006/relationships/oleObject" Target="../embeddings/oleObject48.bin"/><Relationship Id="rId22" Type="http://schemas.openxmlformats.org/officeDocument/2006/relationships/oleObject" Target="../embeddings/oleObject5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53.wmf"/><Relationship Id="rId5" Type="http://schemas.openxmlformats.org/officeDocument/2006/relationships/oleObject" Target="../embeddings/oleObject54.bin"/><Relationship Id="rId4"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57.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54.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56.wmf"/><Relationship Id="rId4" Type="http://schemas.openxmlformats.org/officeDocument/2006/relationships/image" Target="../media/image11.wmf"/><Relationship Id="rId9"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1.wmf"/><Relationship Id="rId5" Type="http://schemas.openxmlformats.org/officeDocument/2006/relationships/oleObject" Target="../embeddings/oleObject61.bin"/><Relationship Id="rId10" Type="http://schemas.openxmlformats.org/officeDocument/2006/relationships/image" Target="../media/image59.wmf"/><Relationship Id="rId4" Type="http://schemas.openxmlformats.org/officeDocument/2006/relationships/image" Target="../media/image11.wmf"/><Relationship Id="rId9" Type="http://schemas.openxmlformats.org/officeDocument/2006/relationships/oleObject" Target="../embeddings/oleObject63.bin"/></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1.wmf"/><Relationship Id="rId5" Type="http://schemas.openxmlformats.org/officeDocument/2006/relationships/oleObject" Target="../embeddings/oleObject65.bin"/><Relationship Id="rId10" Type="http://schemas.openxmlformats.org/officeDocument/2006/relationships/image" Target="../media/image61.wmf"/><Relationship Id="rId4" Type="http://schemas.openxmlformats.org/officeDocument/2006/relationships/image" Target="../media/image11.wmf"/><Relationship Id="rId9" Type="http://schemas.openxmlformats.org/officeDocument/2006/relationships/oleObject" Target="../embeddings/oleObject67.bin"/></Relationships>
</file>

<file path=ppt/slides/_rels/slide21.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21.wmf"/><Relationship Id="rId5" Type="http://schemas.openxmlformats.org/officeDocument/2006/relationships/oleObject" Target="../embeddings/oleObject69.bin"/><Relationship Id="rId10" Type="http://schemas.openxmlformats.org/officeDocument/2006/relationships/image" Target="../media/image61.wmf"/><Relationship Id="rId4" Type="http://schemas.openxmlformats.org/officeDocument/2006/relationships/image" Target="../media/image11.wmf"/><Relationship Id="rId9" Type="http://schemas.openxmlformats.org/officeDocument/2006/relationships/oleObject" Target="../embeddings/oleObject71.bin"/></Relationships>
</file>

<file path=ppt/slides/_rels/slide2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1.wmf"/><Relationship Id="rId5" Type="http://schemas.openxmlformats.org/officeDocument/2006/relationships/oleObject" Target="../embeddings/oleObject73.bin"/><Relationship Id="rId10" Type="http://schemas.openxmlformats.org/officeDocument/2006/relationships/image" Target="../media/image61.wmf"/><Relationship Id="rId4" Type="http://schemas.openxmlformats.org/officeDocument/2006/relationships/image" Target="../media/image11.wmf"/><Relationship Id="rId9" Type="http://schemas.openxmlformats.org/officeDocument/2006/relationships/oleObject" Target="../embeddings/oleObject75.bin"/></Relationships>
</file>

<file path=ppt/slides/_rels/slide23.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21.wmf"/><Relationship Id="rId5" Type="http://schemas.openxmlformats.org/officeDocument/2006/relationships/oleObject" Target="../embeddings/oleObject77.bin"/><Relationship Id="rId10" Type="http://schemas.openxmlformats.org/officeDocument/2006/relationships/image" Target="../media/image61.wmf"/><Relationship Id="rId4" Type="http://schemas.openxmlformats.org/officeDocument/2006/relationships/image" Target="../media/image11.wmf"/><Relationship Id="rId9" Type="http://schemas.openxmlformats.org/officeDocument/2006/relationships/oleObject" Target="../embeddings/oleObject79.bin"/></Relationships>
</file>

<file path=ppt/slides/_rels/slide2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21.wmf"/><Relationship Id="rId5" Type="http://schemas.openxmlformats.org/officeDocument/2006/relationships/oleObject" Target="../embeddings/oleObject81.bin"/><Relationship Id="rId10" Type="http://schemas.openxmlformats.org/officeDocument/2006/relationships/image" Target="../media/image61.wmf"/><Relationship Id="rId4" Type="http://schemas.openxmlformats.org/officeDocument/2006/relationships/image" Target="../media/image11.wmf"/><Relationship Id="rId9" Type="http://schemas.openxmlformats.org/officeDocument/2006/relationships/oleObject" Target="../embeddings/oleObject83.bin"/></Relationships>
</file>

<file path=ppt/slides/_rels/slide25.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21.wmf"/><Relationship Id="rId5" Type="http://schemas.openxmlformats.org/officeDocument/2006/relationships/oleObject" Target="../embeddings/oleObject85.bin"/><Relationship Id="rId10" Type="http://schemas.openxmlformats.org/officeDocument/2006/relationships/image" Target="../media/image61.wmf"/><Relationship Id="rId4" Type="http://schemas.openxmlformats.org/officeDocument/2006/relationships/image" Target="../media/image11.wmf"/><Relationship Id="rId9" Type="http://schemas.openxmlformats.org/officeDocument/2006/relationships/oleObject" Target="../embeddings/oleObject87.bin"/></Relationships>
</file>

<file path=ppt/slides/_rels/slide26.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21.wmf"/><Relationship Id="rId5" Type="http://schemas.openxmlformats.org/officeDocument/2006/relationships/oleObject" Target="../embeddings/oleObject89.bin"/><Relationship Id="rId10" Type="http://schemas.openxmlformats.org/officeDocument/2006/relationships/image" Target="../media/image61.wmf"/><Relationship Id="rId4" Type="http://schemas.openxmlformats.org/officeDocument/2006/relationships/image" Target="../media/image11.wmf"/><Relationship Id="rId9" Type="http://schemas.openxmlformats.org/officeDocument/2006/relationships/oleObject" Target="../embeddings/oleObject91.bin"/></Relationships>
</file>

<file path=ppt/slides/_rels/slide27.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21.wmf"/><Relationship Id="rId5" Type="http://schemas.openxmlformats.org/officeDocument/2006/relationships/oleObject" Target="../embeddings/oleObject93.bin"/><Relationship Id="rId10" Type="http://schemas.openxmlformats.org/officeDocument/2006/relationships/image" Target="../media/image61.wmf"/><Relationship Id="rId4" Type="http://schemas.openxmlformats.org/officeDocument/2006/relationships/image" Target="../media/image11.wmf"/><Relationship Id="rId9" Type="http://schemas.openxmlformats.org/officeDocument/2006/relationships/oleObject" Target="../embeddings/oleObject95.bin"/></Relationships>
</file>

<file path=ppt/slides/_rels/slide2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96.bin"/><Relationship Id="rId7"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21.wmf"/><Relationship Id="rId5" Type="http://schemas.openxmlformats.org/officeDocument/2006/relationships/oleObject" Target="../embeddings/oleObject97.bin"/><Relationship Id="rId10" Type="http://schemas.openxmlformats.org/officeDocument/2006/relationships/image" Target="../media/image61.wmf"/><Relationship Id="rId4" Type="http://schemas.openxmlformats.org/officeDocument/2006/relationships/image" Target="../media/image11.wmf"/><Relationship Id="rId9" Type="http://schemas.openxmlformats.org/officeDocument/2006/relationships/oleObject" Target="../embeddings/oleObject99.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62.wmf"/><Relationship Id="rId5" Type="http://schemas.openxmlformats.org/officeDocument/2006/relationships/oleObject" Target="../embeddings/oleObject102.bin"/><Relationship Id="rId4" Type="http://schemas.openxmlformats.org/officeDocument/2006/relationships/image" Target="../media/image11.wmf"/></Relationships>
</file>

<file path=ppt/slides/_rels/slide3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66.wmf"/><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63.wmf"/><Relationship Id="rId11" Type="http://schemas.openxmlformats.org/officeDocument/2006/relationships/oleObject" Target="../embeddings/oleObject107.bin"/><Relationship Id="rId5" Type="http://schemas.openxmlformats.org/officeDocument/2006/relationships/oleObject" Target="../embeddings/oleObject104.bin"/><Relationship Id="rId10" Type="http://schemas.openxmlformats.org/officeDocument/2006/relationships/image" Target="../media/image65.wmf"/><Relationship Id="rId4" Type="http://schemas.openxmlformats.org/officeDocument/2006/relationships/image" Target="../media/image11.wmf"/><Relationship Id="rId9" Type="http://schemas.openxmlformats.org/officeDocument/2006/relationships/oleObject" Target="../embeddings/oleObject106.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67.wmf"/><Relationship Id="rId5" Type="http://schemas.openxmlformats.org/officeDocument/2006/relationships/oleObject" Target="../embeddings/oleObject109.bin"/><Relationship Id="rId4" Type="http://schemas.openxmlformats.org/officeDocument/2006/relationships/image" Target="../media/image11.wmf"/></Relationships>
</file>

<file path=ppt/slides/_rels/slide33.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21.wmf"/><Relationship Id="rId5" Type="http://schemas.openxmlformats.org/officeDocument/2006/relationships/oleObject" Target="../embeddings/oleObject111.bin"/><Relationship Id="rId10" Type="http://schemas.openxmlformats.org/officeDocument/2006/relationships/image" Target="../media/image69.wmf"/><Relationship Id="rId4" Type="http://schemas.openxmlformats.org/officeDocument/2006/relationships/image" Target="../media/image11.wmf"/><Relationship Id="rId9" Type="http://schemas.openxmlformats.org/officeDocument/2006/relationships/oleObject" Target="../embeddings/oleObject113.bin"/></Relationships>
</file>

<file path=ppt/slides/_rels/slide34.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71.wmf"/><Relationship Id="rId5" Type="http://schemas.openxmlformats.org/officeDocument/2006/relationships/oleObject" Target="../embeddings/oleObject115.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117.bin"/></Relationships>
</file>

<file path=ppt/slides/_rels/slide35.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74.wmf"/><Relationship Id="rId5" Type="http://schemas.openxmlformats.org/officeDocument/2006/relationships/oleObject" Target="../embeddings/oleObject119.bin"/><Relationship Id="rId4" Type="http://schemas.openxmlformats.org/officeDocument/2006/relationships/image" Target="../media/image61.wmf"/></Relationships>
</file>

<file path=ppt/slides/_rels/slide36.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121.bin"/><Relationship Id="rId7" Type="http://schemas.openxmlformats.org/officeDocument/2006/relationships/oleObject" Target="../embeddings/oleObject123.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77.wmf"/><Relationship Id="rId5" Type="http://schemas.openxmlformats.org/officeDocument/2006/relationships/oleObject" Target="../embeddings/oleObject122.bin"/><Relationship Id="rId4" Type="http://schemas.openxmlformats.org/officeDocument/2006/relationships/image" Target="../media/image76.wmf"/></Relationships>
</file>

<file path=ppt/slides/_rels/slide37.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124.bin"/><Relationship Id="rId7" Type="http://schemas.openxmlformats.org/officeDocument/2006/relationships/oleObject" Target="../embeddings/oleObject126.bin"/><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image" Target="../media/image73.wmf"/><Relationship Id="rId5" Type="http://schemas.openxmlformats.org/officeDocument/2006/relationships/oleObject" Target="../embeddings/oleObject125.bin"/><Relationship Id="rId10" Type="http://schemas.openxmlformats.org/officeDocument/2006/relationships/image" Target="../media/image78.wmf"/><Relationship Id="rId4" Type="http://schemas.openxmlformats.org/officeDocument/2006/relationships/image" Target="../media/image11.wmf"/><Relationship Id="rId9" Type="http://schemas.openxmlformats.org/officeDocument/2006/relationships/oleObject" Target="../embeddings/oleObject127.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image" Target="../media/image11.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79.wmf"/><Relationship Id="rId5" Type="http://schemas.openxmlformats.org/officeDocument/2006/relationships/oleObject" Target="../embeddings/oleObject130.bin"/><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png"/><Relationship Id="rId3" Type="http://schemas.openxmlformats.org/officeDocument/2006/relationships/oleObject" Target="../embeddings/oleObject1.bin"/><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image" Target="../media/image17.jpeg"/><Relationship Id="rId5"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11.wmf"/><Relationship Id="rId9" Type="http://schemas.openxmlformats.org/officeDocument/2006/relationships/oleObject" Target="../embeddings/oleObject2.bin"/><Relationship Id="rId14" Type="http://schemas.openxmlformats.org/officeDocument/2006/relationships/image" Target="../media/image20.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80.wmf"/><Relationship Id="rId5" Type="http://schemas.openxmlformats.org/officeDocument/2006/relationships/oleObject" Target="../embeddings/oleObject132.bin"/><Relationship Id="rId4" Type="http://schemas.openxmlformats.org/officeDocument/2006/relationships/image" Target="../media/image11.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81.wmf"/><Relationship Id="rId5" Type="http://schemas.openxmlformats.org/officeDocument/2006/relationships/oleObject" Target="../embeddings/oleObject134.bin"/><Relationship Id="rId4" Type="http://schemas.openxmlformats.org/officeDocument/2006/relationships/image" Target="../media/image11.wmf"/></Relationships>
</file>

<file path=ppt/slides/_rels/slide42.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135.bin"/><Relationship Id="rId7" Type="http://schemas.openxmlformats.org/officeDocument/2006/relationships/oleObject" Target="../embeddings/oleObject137.bin"/><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image" Target="../media/image82.wmf"/><Relationship Id="rId5" Type="http://schemas.openxmlformats.org/officeDocument/2006/relationships/oleObject" Target="../embeddings/oleObject136.bin"/><Relationship Id="rId4" Type="http://schemas.openxmlformats.org/officeDocument/2006/relationships/image" Target="../media/image11.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image" Target="../media/image84.wmf"/><Relationship Id="rId5" Type="http://schemas.openxmlformats.org/officeDocument/2006/relationships/oleObject" Target="../embeddings/oleObject139.bin"/><Relationship Id="rId4" Type="http://schemas.openxmlformats.org/officeDocument/2006/relationships/image" Target="../media/image11.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image" Target="../media/image85.wmf"/><Relationship Id="rId5" Type="http://schemas.openxmlformats.org/officeDocument/2006/relationships/oleObject" Target="../embeddings/oleObject141.bin"/><Relationship Id="rId4" Type="http://schemas.openxmlformats.org/officeDocument/2006/relationships/image" Target="../media/image11.wmf"/></Relationships>
</file>

<file path=ppt/slides/_rels/slide45.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142.bin"/><Relationship Id="rId7" Type="http://schemas.openxmlformats.org/officeDocument/2006/relationships/oleObject" Target="../embeddings/oleObject144.bin"/><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image" Target="../media/image86.wmf"/><Relationship Id="rId5" Type="http://schemas.openxmlformats.org/officeDocument/2006/relationships/oleObject" Target="../embeddings/oleObject143.bin"/><Relationship Id="rId10" Type="http://schemas.openxmlformats.org/officeDocument/2006/relationships/image" Target="../media/image87.wmf"/><Relationship Id="rId4" Type="http://schemas.openxmlformats.org/officeDocument/2006/relationships/image" Target="../media/image11.wmf"/><Relationship Id="rId9" Type="http://schemas.openxmlformats.org/officeDocument/2006/relationships/oleObject" Target="../embeddings/oleObject145.bin"/></Relationships>
</file>

<file path=ppt/slides/_rels/slide46.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146.bin"/><Relationship Id="rId7" Type="http://schemas.openxmlformats.org/officeDocument/2006/relationships/oleObject" Target="../embeddings/oleObject148.bin"/><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image" Target="../media/image88.wmf"/><Relationship Id="rId5" Type="http://schemas.openxmlformats.org/officeDocument/2006/relationships/oleObject" Target="../embeddings/oleObject147.bin"/><Relationship Id="rId4" Type="http://schemas.openxmlformats.org/officeDocument/2006/relationships/image" Target="../media/image11.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oleObject" Target="../embeddings/oleObject149.bin"/><Relationship Id="rId7" Type="http://schemas.openxmlformats.org/officeDocument/2006/relationships/image" Target="../media/image93.gif"/><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image" Target="../media/image90.wmf"/><Relationship Id="rId11" Type="http://schemas.openxmlformats.org/officeDocument/2006/relationships/image" Target="../media/image92.wmf"/><Relationship Id="rId5" Type="http://schemas.openxmlformats.org/officeDocument/2006/relationships/oleObject" Target="../embeddings/oleObject150.bin"/><Relationship Id="rId10" Type="http://schemas.openxmlformats.org/officeDocument/2006/relationships/oleObject" Target="../embeddings/oleObject152.bin"/><Relationship Id="rId4" Type="http://schemas.openxmlformats.org/officeDocument/2006/relationships/image" Target="../media/image11.wmf"/><Relationship Id="rId9" Type="http://schemas.openxmlformats.org/officeDocument/2006/relationships/image" Target="../media/image91.wmf"/></Relationships>
</file>

<file path=ppt/slides/_rels/slide48.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153.bin"/><Relationship Id="rId7" Type="http://schemas.openxmlformats.org/officeDocument/2006/relationships/oleObject" Target="../embeddings/oleObject155.bin"/><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image" Target="../media/image94.wmf"/><Relationship Id="rId5" Type="http://schemas.openxmlformats.org/officeDocument/2006/relationships/oleObject" Target="../embeddings/oleObject154.bin"/><Relationship Id="rId10" Type="http://schemas.openxmlformats.org/officeDocument/2006/relationships/image" Target="../media/image95.wmf"/><Relationship Id="rId4" Type="http://schemas.openxmlformats.org/officeDocument/2006/relationships/image" Target="../media/image11.wmf"/><Relationship Id="rId9" Type="http://schemas.openxmlformats.org/officeDocument/2006/relationships/oleObject" Target="../embeddings/oleObject156.bin"/></Relationships>
</file>

<file path=ppt/slides/_rels/slide49.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157.bin"/><Relationship Id="rId7" Type="http://schemas.openxmlformats.org/officeDocument/2006/relationships/oleObject" Target="../embeddings/oleObject159.bin"/><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image" Target="../media/image96.wmf"/><Relationship Id="rId5" Type="http://schemas.openxmlformats.org/officeDocument/2006/relationships/oleObject" Target="../embeddings/oleObject158.bin"/><Relationship Id="rId10" Type="http://schemas.openxmlformats.org/officeDocument/2006/relationships/image" Target="../media/image98.wmf"/><Relationship Id="rId4" Type="http://schemas.openxmlformats.org/officeDocument/2006/relationships/image" Target="../media/image11.wmf"/><Relationship Id="rId9" Type="http://schemas.openxmlformats.org/officeDocument/2006/relationships/oleObject" Target="../embeddings/oleObject160.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3.wmf"/></Relationships>
</file>

<file path=ppt/slides/_rels/slide50.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161.bin"/><Relationship Id="rId7" Type="http://schemas.openxmlformats.org/officeDocument/2006/relationships/oleObject" Target="../embeddings/oleObject163.bin"/><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image" Target="../media/image89.wmf"/><Relationship Id="rId5" Type="http://schemas.openxmlformats.org/officeDocument/2006/relationships/oleObject" Target="../embeddings/oleObject162.bin"/><Relationship Id="rId10" Type="http://schemas.openxmlformats.org/officeDocument/2006/relationships/image" Target="../media/image87.wmf"/><Relationship Id="rId4" Type="http://schemas.openxmlformats.org/officeDocument/2006/relationships/image" Target="../media/image11.wmf"/><Relationship Id="rId9" Type="http://schemas.openxmlformats.org/officeDocument/2006/relationships/oleObject" Target="../embeddings/oleObject164.bin"/></Relationships>
</file>

<file path=ppt/slides/_rels/slide51.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165.bin"/><Relationship Id="rId7" Type="http://schemas.openxmlformats.org/officeDocument/2006/relationships/oleObject" Target="../embeddings/oleObject167.bin"/><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image" Target="../media/image99.wmf"/><Relationship Id="rId5" Type="http://schemas.openxmlformats.org/officeDocument/2006/relationships/oleObject" Target="../embeddings/oleObject166.bin"/><Relationship Id="rId10" Type="http://schemas.openxmlformats.org/officeDocument/2006/relationships/image" Target="../media/image87.wmf"/><Relationship Id="rId4" Type="http://schemas.openxmlformats.org/officeDocument/2006/relationships/image" Target="../media/image11.wmf"/><Relationship Id="rId9" Type="http://schemas.openxmlformats.org/officeDocument/2006/relationships/oleObject" Target="../embeddings/oleObject168.bin"/></Relationships>
</file>

<file path=ppt/slides/_rels/slide52.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169.bin"/><Relationship Id="rId7" Type="http://schemas.openxmlformats.org/officeDocument/2006/relationships/oleObject" Target="../embeddings/oleObject171.bin"/><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image" Target="../media/image101.wmf"/><Relationship Id="rId5" Type="http://schemas.openxmlformats.org/officeDocument/2006/relationships/oleObject" Target="../embeddings/oleObject170.bin"/><Relationship Id="rId10" Type="http://schemas.openxmlformats.org/officeDocument/2006/relationships/image" Target="../media/image102.wmf"/><Relationship Id="rId4" Type="http://schemas.openxmlformats.org/officeDocument/2006/relationships/image" Target="../media/image11.wmf"/><Relationship Id="rId9" Type="http://schemas.openxmlformats.org/officeDocument/2006/relationships/oleObject" Target="../embeddings/oleObject172.bin"/></Relationships>
</file>

<file path=ppt/slides/_rels/slide53.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173.bin"/><Relationship Id="rId7" Type="http://schemas.openxmlformats.org/officeDocument/2006/relationships/oleObject" Target="../embeddings/oleObject175.bin"/><Relationship Id="rId2" Type="http://schemas.openxmlformats.org/officeDocument/2006/relationships/slideLayout" Target="../slideLayouts/slideLayout1.xml"/><Relationship Id="rId1" Type="http://schemas.openxmlformats.org/officeDocument/2006/relationships/vmlDrawing" Target="../drawings/vmlDrawing49.vml"/><Relationship Id="rId6" Type="http://schemas.openxmlformats.org/officeDocument/2006/relationships/image" Target="../media/image103.wmf"/><Relationship Id="rId5" Type="http://schemas.openxmlformats.org/officeDocument/2006/relationships/oleObject" Target="../embeddings/oleObject174.bin"/><Relationship Id="rId4" Type="http://schemas.openxmlformats.org/officeDocument/2006/relationships/image" Target="../media/image11.wmf"/></Relationships>
</file>

<file path=ppt/slides/_rels/slide54.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176.bin"/><Relationship Id="rId7" Type="http://schemas.openxmlformats.org/officeDocument/2006/relationships/oleObject" Target="../embeddings/oleObject178.bin"/><Relationship Id="rId2" Type="http://schemas.openxmlformats.org/officeDocument/2006/relationships/slideLayout" Target="../slideLayouts/slideLayout1.xml"/><Relationship Id="rId1" Type="http://schemas.openxmlformats.org/officeDocument/2006/relationships/vmlDrawing" Target="../drawings/vmlDrawing50.vml"/><Relationship Id="rId6" Type="http://schemas.openxmlformats.org/officeDocument/2006/relationships/image" Target="../media/image105.wmf"/><Relationship Id="rId5" Type="http://schemas.openxmlformats.org/officeDocument/2006/relationships/oleObject" Target="../embeddings/oleObject177.bin"/><Relationship Id="rId10" Type="http://schemas.openxmlformats.org/officeDocument/2006/relationships/image" Target="../media/image107.wmf"/><Relationship Id="rId4" Type="http://schemas.openxmlformats.org/officeDocument/2006/relationships/image" Target="../media/image11.wmf"/><Relationship Id="rId9" Type="http://schemas.openxmlformats.org/officeDocument/2006/relationships/oleObject" Target="../embeddings/oleObject179.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Layout" Target="../slideLayouts/slideLayout1.xml"/><Relationship Id="rId1" Type="http://schemas.openxmlformats.org/officeDocument/2006/relationships/vmlDrawing" Target="../drawings/vmlDrawing51.vml"/><Relationship Id="rId4" Type="http://schemas.openxmlformats.org/officeDocument/2006/relationships/image" Target="../media/image11.wmf"/></Relationships>
</file>

<file path=ppt/slides/_rels/slide56.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181.bin"/><Relationship Id="rId7" Type="http://schemas.openxmlformats.org/officeDocument/2006/relationships/oleObject" Target="../embeddings/oleObject183.bin"/><Relationship Id="rId2" Type="http://schemas.openxmlformats.org/officeDocument/2006/relationships/slideLayout" Target="../slideLayouts/slideLayout1.xml"/><Relationship Id="rId1" Type="http://schemas.openxmlformats.org/officeDocument/2006/relationships/vmlDrawing" Target="../drawings/vmlDrawing52.vml"/><Relationship Id="rId6" Type="http://schemas.openxmlformats.org/officeDocument/2006/relationships/image" Target="../media/image105.wmf"/><Relationship Id="rId5" Type="http://schemas.openxmlformats.org/officeDocument/2006/relationships/oleObject" Target="../embeddings/oleObject182.bin"/><Relationship Id="rId10" Type="http://schemas.openxmlformats.org/officeDocument/2006/relationships/image" Target="../media/image109.wmf"/><Relationship Id="rId4" Type="http://schemas.openxmlformats.org/officeDocument/2006/relationships/image" Target="../media/image11.wmf"/><Relationship Id="rId9" Type="http://schemas.openxmlformats.org/officeDocument/2006/relationships/oleObject" Target="../embeddings/oleObject184.bin"/></Relationships>
</file>

<file path=ppt/slides/_rels/slide57.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185.bin"/><Relationship Id="rId7" Type="http://schemas.openxmlformats.org/officeDocument/2006/relationships/oleObject" Target="../embeddings/oleObject187.bin"/><Relationship Id="rId2" Type="http://schemas.openxmlformats.org/officeDocument/2006/relationships/slideLayout" Target="../slideLayouts/slideLayout1.xml"/><Relationship Id="rId1" Type="http://schemas.openxmlformats.org/officeDocument/2006/relationships/vmlDrawing" Target="../drawings/vmlDrawing53.vml"/><Relationship Id="rId6" Type="http://schemas.openxmlformats.org/officeDocument/2006/relationships/image" Target="../media/image110.wmf"/><Relationship Id="rId5" Type="http://schemas.openxmlformats.org/officeDocument/2006/relationships/oleObject" Target="../embeddings/oleObject186.bin"/><Relationship Id="rId10" Type="http://schemas.openxmlformats.org/officeDocument/2006/relationships/image" Target="../media/image112.wmf"/><Relationship Id="rId4" Type="http://schemas.openxmlformats.org/officeDocument/2006/relationships/image" Target="../media/image11.wmf"/><Relationship Id="rId9" Type="http://schemas.openxmlformats.org/officeDocument/2006/relationships/oleObject" Target="../embeddings/oleObject188.bin"/></Relationships>
</file>

<file path=ppt/slides/_rels/slide58.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189.bin"/><Relationship Id="rId7" Type="http://schemas.openxmlformats.org/officeDocument/2006/relationships/oleObject" Target="../embeddings/oleObject191.bin"/><Relationship Id="rId2" Type="http://schemas.openxmlformats.org/officeDocument/2006/relationships/slideLayout" Target="../slideLayouts/slideLayout1.xml"/><Relationship Id="rId1" Type="http://schemas.openxmlformats.org/officeDocument/2006/relationships/vmlDrawing" Target="../drawings/vmlDrawing54.vml"/><Relationship Id="rId6" Type="http://schemas.openxmlformats.org/officeDocument/2006/relationships/image" Target="../media/image113.wmf"/><Relationship Id="rId5" Type="http://schemas.openxmlformats.org/officeDocument/2006/relationships/oleObject" Target="../embeddings/oleObject190.bin"/><Relationship Id="rId10" Type="http://schemas.openxmlformats.org/officeDocument/2006/relationships/image" Target="../media/image115.wmf"/><Relationship Id="rId4" Type="http://schemas.openxmlformats.org/officeDocument/2006/relationships/image" Target="../media/image11.wmf"/><Relationship Id="rId9" Type="http://schemas.openxmlformats.org/officeDocument/2006/relationships/oleObject" Target="../embeddings/oleObject192.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Layout" Target="../slideLayouts/slideLayout1.xml"/><Relationship Id="rId1" Type="http://schemas.openxmlformats.org/officeDocument/2006/relationships/vmlDrawing" Target="../drawings/vmlDrawing55.v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Layout" Target="../slideLayouts/slideLayout1.xml"/><Relationship Id="rId1" Type="http://schemas.openxmlformats.org/officeDocument/2006/relationships/vmlDrawing" Target="../drawings/vmlDrawing56.v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7.wmf"/><Relationship Id="rId3" Type="http://schemas.openxmlformats.org/officeDocument/2006/relationships/notesSlide" Target="../notesSlides/notesSlide3.xml"/><Relationship Id="rId7" Type="http://schemas.openxmlformats.org/officeDocument/2006/relationships/image" Target="../media/image23.wmf"/><Relationship Id="rId12"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26.wmf"/><Relationship Id="rId5" Type="http://schemas.openxmlformats.org/officeDocument/2006/relationships/image" Target="../media/image22.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5.wmf"/></Relationships>
</file>

<file path=ppt/slides/_rels/slide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oleObject" Target="../embeddings/oleObject12.bin"/><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13.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15.bin"/><Relationship Id="rId4" Type="http://schemas.openxmlformats.org/officeDocument/2006/relationships/image" Target="../media/image11.wmf"/><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045" y="1061776"/>
            <a:ext cx="6934200" cy="4730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7481839" y="5792526"/>
            <a:ext cx="19960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smtClean="0"/>
              <a:t>Arthur Holmes </a:t>
            </a:r>
            <a:r>
              <a:rPr lang="en-US" sz="1600" dirty="0"/>
              <a:t>(1945)</a:t>
            </a:r>
          </a:p>
        </p:txBody>
      </p:sp>
    </p:spTree>
    <p:extLst>
      <p:ext uri="{BB962C8B-B14F-4D97-AF65-F5344CB8AC3E}">
        <p14:creationId xmlns:p14="http://schemas.microsoft.com/office/powerpoint/2010/main" val="1781833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14772"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4" name="TextBox 3"/>
          <p:cNvSpPr txBox="1"/>
          <p:nvPr/>
        </p:nvSpPr>
        <p:spPr>
          <a:xfrm>
            <a:off x="129314" y="383030"/>
            <a:ext cx="11723698" cy="461665"/>
          </a:xfrm>
          <a:prstGeom prst="rect">
            <a:avLst/>
          </a:prstGeom>
          <a:noFill/>
        </p:spPr>
        <p:txBody>
          <a:bodyPr wrap="square" rtlCol="0">
            <a:spAutoFit/>
          </a:bodyPr>
          <a:lstStyle/>
          <a:p>
            <a:r>
              <a:rPr lang="en-US" sz="2400" dirty="0" smtClean="0"/>
              <a:t>By construction:</a:t>
            </a:r>
          </a:p>
        </p:txBody>
      </p:sp>
      <p:graphicFrame>
        <p:nvGraphicFramePr>
          <p:cNvPr id="5" name="Object 4"/>
          <p:cNvGraphicFramePr>
            <a:graphicFrameLocks noChangeAspect="1"/>
          </p:cNvGraphicFramePr>
          <p:nvPr>
            <p:extLst>
              <p:ext uri="{D42A27DB-BD31-4B8C-83A1-F6EECF244321}">
                <p14:modId xmlns:p14="http://schemas.microsoft.com/office/powerpoint/2010/main" val="718077877"/>
              </p:ext>
            </p:extLst>
          </p:nvPr>
        </p:nvGraphicFramePr>
        <p:xfrm>
          <a:off x="947782" y="1070658"/>
          <a:ext cx="4100823" cy="1105439"/>
        </p:xfrm>
        <a:graphic>
          <a:graphicData uri="http://schemas.openxmlformats.org/presentationml/2006/ole">
            <mc:AlternateContent xmlns:mc="http://schemas.openxmlformats.org/markup-compatibility/2006">
              <mc:Choice xmlns:v="urn:schemas-microsoft-com:vml" Requires="v">
                <p:oleObj spid="_x0000_s14773" name="Equation" r:id="rId5" imgW="1460160" imgH="393480" progId="Equation.3">
                  <p:embed/>
                </p:oleObj>
              </mc:Choice>
              <mc:Fallback>
                <p:oleObj name="Equation" r:id="rId5" imgW="1460160" imgH="393480" progId="Equation.3">
                  <p:embed/>
                  <p:pic>
                    <p:nvPicPr>
                      <p:cNvPr id="0" name=""/>
                      <p:cNvPicPr/>
                      <p:nvPr/>
                    </p:nvPicPr>
                    <p:blipFill>
                      <a:blip r:embed="rId6"/>
                      <a:stretch>
                        <a:fillRect/>
                      </a:stretch>
                    </p:blipFill>
                    <p:spPr>
                      <a:xfrm>
                        <a:off x="947782" y="1070658"/>
                        <a:ext cx="4100823" cy="110543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38612313"/>
              </p:ext>
            </p:extLst>
          </p:nvPr>
        </p:nvGraphicFramePr>
        <p:xfrm>
          <a:off x="901484" y="2488457"/>
          <a:ext cx="2327251" cy="750726"/>
        </p:xfrm>
        <a:graphic>
          <a:graphicData uri="http://schemas.openxmlformats.org/presentationml/2006/ole">
            <mc:AlternateContent xmlns:mc="http://schemas.openxmlformats.org/markup-compatibility/2006">
              <mc:Choice xmlns:v="urn:schemas-microsoft-com:vml" Requires="v">
                <p:oleObj spid="_x0000_s14774" name="Equation" r:id="rId7" imgW="787320" imgH="253800" progId="Equation.3">
                  <p:embed/>
                </p:oleObj>
              </mc:Choice>
              <mc:Fallback>
                <p:oleObj name="Equation" r:id="rId7" imgW="787320" imgH="253800" progId="Equation.3">
                  <p:embed/>
                  <p:pic>
                    <p:nvPicPr>
                      <p:cNvPr id="0" name=""/>
                      <p:cNvPicPr/>
                      <p:nvPr/>
                    </p:nvPicPr>
                    <p:blipFill>
                      <a:blip r:embed="rId8"/>
                      <a:stretch>
                        <a:fillRect/>
                      </a:stretch>
                    </p:blipFill>
                    <p:spPr>
                      <a:xfrm>
                        <a:off x="901484" y="2488457"/>
                        <a:ext cx="2327251" cy="750726"/>
                      </a:xfrm>
                      <a:prstGeom prst="rect">
                        <a:avLst/>
                      </a:prstGeom>
                    </p:spPr>
                  </p:pic>
                </p:oleObj>
              </mc:Fallback>
            </mc:AlternateContent>
          </a:graphicData>
        </a:graphic>
      </p:graphicFrame>
      <p:sp>
        <p:nvSpPr>
          <p:cNvPr id="8" name="TextBox 7"/>
          <p:cNvSpPr txBox="1"/>
          <p:nvPr/>
        </p:nvSpPr>
        <p:spPr>
          <a:xfrm>
            <a:off x="364192" y="3709686"/>
            <a:ext cx="4382482" cy="646331"/>
          </a:xfrm>
          <a:prstGeom prst="rect">
            <a:avLst/>
          </a:prstGeom>
          <a:noFill/>
        </p:spPr>
        <p:txBody>
          <a:bodyPr wrap="none" rtlCol="0">
            <a:spAutoFit/>
          </a:bodyPr>
          <a:lstStyle/>
          <a:p>
            <a:r>
              <a:rPr lang="en-US" dirty="0" smtClean="0"/>
              <a:t>Therefore, the </a:t>
            </a:r>
            <a:r>
              <a:rPr lang="en-US" dirty="0" err="1" smtClean="0"/>
              <a:t>deviatoric</a:t>
            </a:r>
            <a:r>
              <a:rPr lang="en-US" dirty="0" smtClean="0"/>
              <a:t> stress is defined as:</a:t>
            </a:r>
          </a:p>
          <a:p>
            <a:r>
              <a:rPr lang="en-US" dirty="0" smtClean="0"/>
              <a:t>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4206257575"/>
              </p:ext>
            </p:extLst>
          </p:nvPr>
        </p:nvGraphicFramePr>
        <p:xfrm>
          <a:off x="8646289" y="1217613"/>
          <a:ext cx="2740025" cy="2101850"/>
        </p:xfrm>
        <a:graphic>
          <a:graphicData uri="http://schemas.openxmlformats.org/presentationml/2006/ole">
            <mc:AlternateContent xmlns:mc="http://schemas.openxmlformats.org/markup-compatibility/2006">
              <mc:Choice xmlns:v="urn:schemas-microsoft-com:vml" Requires="v">
                <p:oleObj spid="_x0000_s14775" name="Equation" r:id="rId9" imgW="927000" imgH="711000" progId="Equation.3">
                  <p:embed/>
                </p:oleObj>
              </mc:Choice>
              <mc:Fallback>
                <p:oleObj name="Equation" r:id="rId9" imgW="927000" imgH="711000" progId="Equation.3">
                  <p:embed/>
                  <p:pic>
                    <p:nvPicPr>
                      <p:cNvPr id="0" name=""/>
                      <p:cNvPicPr/>
                      <p:nvPr/>
                    </p:nvPicPr>
                    <p:blipFill>
                      <a:blip r:embed="rId10"/>
                      <a:stretch>
                        <a:fillRect/>
                      </a:stretch>
                    </p:blipFill>
                    <p:spPr>
                      <a:xfrm>
                        <a:off x="8646289" y="1217613"/>
                        <a:ext cx="2740025" cy="2101850"/>
                      </a:xfrm>
                      <a:prstGeom prst="rect">
                        <a:avLst/>
                      </a:prstGeom>
                    </p:spPr>
                  </p:pic>
                </p:oleObj>
              </mc:Fallback>
            </mc:AlternateContent>
          </a:graphicData>
        </a:graphic>
      </p:graphicFrame>
      <p:sp>
        <p:nvSpPr>
          <p:cNvPr id="10" name="TextBox 9"/>
          <p:cNvSpPr txBox="1"/>
          <p:nvPr/>
        </p:nvSpPr>
        <p:spPr>
          <a:xfrm>
            <a:off x="8646289" y="660029"/>
            <a:ext cx="1145057" cy="369332"/>
          </a:xfrm>
          <a:prstGeom prst="rect">
            <a:avLst/>
          </a:prstGeom>
          <a:noFill/>
        </p:spPr>
        <p:txBody>
          <a:bodyPr wrap="none" rtlCol="0">
            <a:spAutoFit/>
          </a:bodyPr>
          <a:lstStyle/>
          <a:p>
            <a:r>
              <a:rPr lang="en-US" dirty="0" smtClean="0"/>
              <a:t>Note that:</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765843923"/>
              </p:ext>
            </p:extLst>
          </p:nvPr>
        </p:nvGraphicFramePr>
        <p:xfrm>
          <a:off x="833965" y="4568041"/>
          <a:ext cx="2327251" cy="750726"/>
        </p:xfrm>
        <a:graphic>
          <a:graphicData uri="http://schemas.openxmlformats.org/presentationml/2006/ole">
            <mc:AlternateContent xmlns:mc="http://schemas.openxmlformats.org/markup-compatibility/2006">
              <mc:Choice xmlns:v="urn:schemas-microsoft-com:vml" Requires="v">
                <p:oleObj spid="_x0000_s14776" name="Equation" r:id="rId11" imgW="787320" imgH="253800" progId="Equation.3">
                  <p:embed/>
                </p:oleObj>
              </mc:Choice>
              <mc:Fallback>
                <p:oleObj name="Equation" r:id="rId11" imgW="787320" imgH="253800" progId="Equation.3">
                  <p:embed/>
                  <p:pic>
                    <p:nvPicPr>
                      <p:cNvPr id="0" name=""/>
                      <p:cNvPicPr/>
                      <p:nvPr/>
                    </p:nvPicPr>
                    <p:blipFill>
                      <a:blip r:embed="rId12"/>
                      <a:stretch>
                        <a:fillRect/>
                      </a:stretch>
                    </p:blipFill>
                    <p:spPr>
                      <a:xfrm>
                        <a:off x="833965" y="4568041"/>
                        <a:ext cx="2327251" cy="750726"/>
                      </a:xfrm>
                      <a:prstGeom prst="rect">
                        <a:avLst/>
                      </a:prstGeom>
                    </p:spPr>
                  </p:pic>
                </p:oleObj>
              </mc:Fallback>
            </mc:AlternateContent>
          </a:graphicData>
        </a:graphic>
      </p:graphicFrame>
      <p:sp>
        <p:nvSpPr>
          <p:cNvPr id="12" name="TextBox 11"/>
          <p:cNvSpPr txBox="1"/>
          <p:nvPr/>
        </p:nvSpPr>
        <p:spPr>
          <a:xfrm>
            <a:off x="237280" y="5999788"/>
            <a:ext cx="10850791" cy="369332"/>
          </a:xfrm>
          <a:prstGeom prst="rect">
            <a:avLst/>
          </a:prstGeom>
          <a:noFill/>
        </p:spPr>
        <p:txBody>
          <a:bodyPr wrap="none" rtlCol="0">
            <a:spAutoFit/>
          </a:bodyPr>
          <a:lstStyle/>
          <a:p>
            <a:r>
              <a:rPr lang="en-US" dirty="0" smtClean="0"/>
              <a:t>Important note:  directions for stress, </a:t>
            </a:r>
            <a:r>
              <a:rPr lang="en-US" dirty="0" err="1" smtClean="0"/>
              <a:t>deviatoric</a:t>
            </a:r>
            <a:r>
              <a:rPr lang="en-US" dirty="0"/>
              <a:t> </a:t>
            </a:r>
            <a:r>
              <a:rPr lang="en-US" dirty="0" smtClean="0"/>
              <a:t>stress, and pressure are not a universal convention, so be careful!</a:t>
            </a:r>
            <a:endParaRPr lang="en-US" dirty="0"/>
          </a:p>
        </p:txBody>
      </p:sp>
    </p:spTree>
    <p:extLst>
      <p:ext uri="{BB962C8B-B14F-4D97-AF65-F5344CB8AC3E}">
        <p14:creationId xmlns:p14="http://schemas.microsoft.com/office/powerpoint/2010/main" val="1188602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390"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109959" y="353028"/>
            <a:ext cx="11233230" cy="584775"/>
          </a:xfrm>
          <a:prstGeom prst="rect">
            <a:avLst/>
          </a:prstGeom>
          <a:noFill/>
        </p:spPr>
        <p:txBody>
          <a:bodyPr wrap="square" rtlCol="0">
            <a:spAutoFit/>
          </a:bodyPr>
          <a:lstStyle/>
          <a:p>
            <a:r>
              <a:rPr lang="en-US" sz="3200" dirty="0" smtClean="0"/>
              <a:t>Let’s look at the following term in the momentum equation:</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554705239"/>
              </p:ext>
            </p:extLst>
          </p:nvPr>
        </p:nvGraphicFramePr>
        <p:xfrm>
          <a:off x="10656909" y="355205"/>
          <a:ext cx="1218717" cy="609359"/>
        </p:xfrm>
        <a:graphic>
          <a:graphicData uri="http://schemas.openxmlformats.org/presentationml/2006/ole">
            <mc:AlternateContent xmlns:mc="http://schemas.openxmlformats.org/markup-compatibility/2006">
              <mc:Choice xmlns:v="urn:schemas-microsoft-com:vml" Requires="v">
                <p:oleObj spid="_x0000_s5391" name="Equation" r:id="rId5" imgW="380880" imgH="190440" progId="Equation.3">
                  <p:embed/>
                </p:oleObj>
              </mc:Choice>
              <mc:Fallback>
                <p:oleObj name="Equation" r:id="rId5" imgW="380880" imgH="190440" progId="Equation.3">
                  <p:embed/>
                  <p:pic>
                    <p:nvPicPr>
                      <p:cNvPr id="0" name=""/>
                      <p:cNvPicPr/>
                      <p:nvPr/>
                    </p:nvPicPr>
                    <p:blipFill>
                      <a:blip r:embed="rId6"/>
                      <a:stretch>
                        <a:fillRect/>
                      </a:stretch>
                    </p:blipFill>
                    <p:spPr>
                      <a:xfrm>
                        <a:off x="10656909" y="355205"/>
                        <a:ext cx="1218717" cy="60935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05241041"/>
              </p:ext>
            </p:extLst>
          </p:nvPr>
        </p:nvGraphicFramePr>
        <p:xfrm>
          <a:off x="2601913" y="1266825"/>
          <a:ext cx="6477000" cy="5411788"/>
        </p:xfrm>
        <a:graphic>
          <a:graphicData uri="http://schemas.openxmlformats.org/presentationml/2006/ole">
            <mc:AlternateContent xmlns:mc="http://schemas.openxmlformats.org/markup-compatibility/2006">
              <mc:Choice xmlns:v="urn:schemas-microsoft-com:vml" Requires="v">
                <p:oleObj spid="_x0000_s5392" name="Equation" r:id="rId7" imgW="2857320" imgH="1955520" progId="Equation.3">
                  <p:embed/>
                </p:oleObj>
              </mc:Choice>
              <mc:Fallback>
                <p:oleObj name="Equation" r:id="rId7" imgW="2857320" imgH="1955520" progId="Equation.3">
                  <p:embed/>
                  <p:pic>
                    <p:nvPicPr>
                      <p:cNvPr id="0" name=""/>
                      <p:cNvPicPr/>
                      <p:nvPr/>
                    </p:nvPicPr>
                    <p:blipFill>
                      <a:blip r:embed="rId8"/>
                      <a:stretch>
                        <a:fillRect/>
                      </a:stretch>
                    </p:blipFill>
                    <p:spPr>
                      <a:xfrm>
                        <a:off x="2601913" y="1266825"/>
                        <a:ext cx="6477000" cy="5411788"/>
                      </a:xfrm>
                      <a:prstGeom prst="rect">
                        <a:avLst/>
                      </a:prstGeom>
                    </p:spPr>
                  </p:pic>
                </p:oleObj>
              </mc:Fallback>
            </mc:AlternateContent>
          </a:graphicData>
        </a:graphic>
      </p:graphicFrame>
    </p:spTree>
    <p:extLst>
      <p:ext uri="{BB962C8B-B14F-4D97-AF65-F5344CB8AC3E}">
        <p14:creationId xmlns:p14="http://schemas.microsoft.com/office/powerpoint/2010/main" val="2211230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2954455"/>
            <a:ext cx="11325828" cy="3693319"/>
          </a:xfrm>
          <a:prstGeom prst="rect">
            <a:avLst/>
          </a:prstGeom>
          <a:solidFill>
            <a:schemeClr val="bg2">
              <a:lumMod val="90000"/>
            </a:schemeClr>
          </a:solidFill>
          <a:ln>
            <a:solidFill>
              <a:schemeClr val="tx1"/>
            </a:solidFill>
          </a:ln>
        </p:spPr>
        <p:txBody>
          <a:bodyPr wrap="square" rtlCol="0">
            <a:spAutoFit/>
          </a:bodyPr>
          <a:lstStyle/>
          <a:p>
            <a:r>
              <a:rPr lang="en-US" dirty="0" smtClean="0"/>
              <a:t>Independent Variables: </a:t>
            </a:r>
          </a:p>
          <a:p>
            <a:endParaRPr lang="en-US" dirty="0"/>
          </a:p>
          <a:p>
            <a:r>
              <a:rPr lang="en-US" dirty="0" smtClean="0"/>
              <a:t>t = time</a:t>
            </a:r>
          </a:p>
          <a:p>
            <a:r>
              <a:rPr lang="en-US" dirty="0" smtClean="0"/>
              <a:t>x, y, z = position</a:t>
            </a:r>
          </a:p>
          <a:p>
            <a:endParaRPr lang="en-US" dirty="0"/>
          </a:p>
          <a:p>
            <a:r>
              <a:rPr lang="en-US" dirty="0" smtClean="0"/>
              <a:t>Dependent Variables:</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85057" y="266700"/>
            <a:ext cx="10221388" cy="584775"/>
          </a:xfrm>
          <a:prstGeom prst="rect">
            <a:avLst/>
          </a:prstGeom>
          <a:noFill/>
        </p:spPr>
        <p:txBody>
          <a:bodyPr wrap="none" rtlCol="0">
            <a:spAutoFit/>
          </a:bodyPr>
          <a:lstStyle/>
          <a:p>
            <a:r>
              <a:rPr lang="en-US" sz="3200" dirty="0" smtClean="0"/>
              <a:t>Conservation of Momentum (different form, with pressure)</a:t>
            </a:r>
            <a:endParaRPr lang="en-US" sz="3200" dirty="0"/>
          </a:p>
        </p:txBody>
      </p:sp>
      <p:graphicFrame>
        <p:nvGraphicFramePr>
          <p:cNvPr id="9" name="Object 8"/>
          <p:cNvGraphicFramePr>
            <a:graphicFrameLocks noChangeAspect="1"/>
          </p:cNvGraphicFramePr>
          <p:nvPr/>
        </p:nvGraphicFramePr>
        <p:xfrm>
          <a:off x="676730" y="4954512"/>
          <a:ext cx="1323649" cy="409128"/>
        </p:xfrm>
        <a:graphic>
          <a:graphicData uri="http://schemas.openxmlformats.org/presentationml/2006/ole">
            <mc:AlternateContent xmlns:mc="http://schemas.openxmlformats.org/markup-compatibility/2006">
              <mc:Choice xmlns:v="urn:schemas-microsoft-com:vml" Requires="v">
                <p:oleObj spid="_x0000_s15842" name="Equation" r:id="rId4" imgW="698400" imgH="215640" progId="Equation.3">
                  <p:embed/>
                </p:oleObj>
              </mc:Choice>
              <mc:Fallback>
                <p:oleObj name="Equation" r:id="rId4" imgW="698400" imgH="215640" progId="Equation.3">
                  <p:embed/>
                  <p:pic>
                    <p:nvPicPr>
                      <p:cNvPr id="0" name=""/>
                      <p:cNvPicPr/>
                      <p:nvPr/>
                    </p:nvPicPr>
                    <p:blipFill>
                      <a:blip r:embed="rId5"/>
                      <a:stretch>
                        <a:fillRect/>
                      </a:stretch>
                    </p:blipFill>
                    <p:spPr>
                      <a:xfrm>
                        <a:off x="676730" y="4954512"/>
                        <a:ext cx="1323649" cy="409128"/>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676730" y="5624898"/>
          <a:ext cx="1753516" cy="563630"/>
        </p:xfrm>
        <a:graphic>
          <a:graphicData uri="http://schemas.openxmlformats.org/presentationml/2006/ole">
            <mc:AlternateContent xmlns:mc="http://schemas.openxmlformats.org/markup-compatibility/2006">
              <mc:Choice xmlns:v="urn:schemas-microsoft-com:vml" Requires="v">
                <p:oleObj spid="_x0000_s15843" name="Equation" r:id="rId6" imgW="711000" imgH="228600" progId="Equation.3">
                  <p:embed/>
                </p:oleObj>
              </mc:Choice>
              <mc:Fallback>
                <p:oleObj name="Equation" r:id="rId6" imgW="711000" imgH="228600" progId="Equation.3">
                  <p:embed/>
                  <p:pic>
                    <p:nvPicPr>
                      <p:cNvPr id="0" name=""/>
                      <p:cNvPicPr/>
                      <p:nvPr/>
                    </p:nvPicPr>
                    <p:blipFill>
                      <a:blip r:embed="rId7"/>
                      <a:stretch>
                        <a:fillRect/>
                      </a:stretch>
                    </p:blipFill>
                    <p:spPr>
                      <a:xfrm>
                        <a:off x="676730" y="5624898"/>
                        <a:ext cx="1753516" cy="563630"/>
                      </a:xfrm>
                      <a:prstGeom prst="rect">
                        <a:avLst/>
                      </a:prstGeom>
                    </p:spPr>
                  </p:pic>
                </p:oleObj>
              </mc:Fallback>
            </mc:AlternateContent>
          </a:graphicData>
        </a:graphic>
      </p:graphicFrame>
      <p:sp>
        <p:nvSpPr>
          <p:cNvPr id="13" name="TextBox 12"/>
          <p:cNvSpPr txBox="1"/>
          <p:nvPr/>
        </p:nvSpPr>
        <p:spPr>
          <a:xfrm>
            <a:off x="2258786" y="4994308"/>
            <a:ext cx="1622239" cy="369332"/>
          </a:xfrm>
          <a:prstGeom prst="rect">
            <a:avLst/>
          </a:prstGeom>
          <a:noFill/>
        </p:spPr>
        <p:txBody>
          <a:bodyPr wrap="none" rtlCol="0">
            <a:spAutoFit/>
          </a:bodyPr>
          <a:lstStyle/>
          <a:p>
            <a:r>
              <a:rPr lang="en-US" dirty="0" smtClean="0"/>
              <a:t>Density (scalar)</a:t>
            </a:r>
            <a:endParaRPr lang="en-US" dirty="0"/>
          </a:p>
        </p:txBody>
      </p:sp>
      <p:sp>
        <p:nvSpPr>
          <p:cNvPr id="14" name="TextBox 13"/>
          <p:cNvSpPr txBox="1"/>
          <p:nvPr/>
        </p:nvSpPr>
        <p:spPr>
          <a:xfrm>
            <a:off x="2430246" y="5808310"/>
            <a:ext cx="2178866" cy="369332"/>
          </a:xfrm>
          <a:prstGeom prst="rect">
            <a:avLst/>
          </a:prstGeom>
          <a:noFill/>
        </p:spPr>
        <p:txBody>
          <a:bodyPr wrap="none" rtlCol="0">
            <a:spAutoFit/>
          </a:bodyPr>
          <a:lstStyle/>
          <a:p>
            <a:r>
              <a:rPr lang="en-US" dirty="0" smtClean="0"/>
              <a:t>Velocity (vector field)</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2160879715"/>
              </p:ext>
            </p:extLst>
          </p:nvPr>
        </p:nvGraphicFramePr>
        <p:xfrm>
          <a:off x="457200" y="988530"/>
          <a:ext cx="9151938" cy="1658937"/>
        </p:xfrm>
        <a:graphic>
          <a:graphicData uri="http://schemas.openxmlformats.org/presentationml/2006/ole">
            <mc:AlternateContent xmlns:mc="http://schemas.openxmlformats.org/markup-compatibility/2006">
              <mc:Choice xmlns:v="urn:schemas-microsoft-com:vml" Requires="v">
                <p:oleObj spid="_x0000_s15844" name="Equation" r:id="rId8" imgW="2311200" imgH="419040" progId="Equation.3">
                  <p:embed/>
                </p:oleObj>
              </mc:Choice>
              <mc:Fallback>
                <p:oleObj name="Equation" r:id="rId8" imgW="2311200" imgH="419040" progId="Equation.3">
                  <p:embed/>
                  <p:pic>
                    <p:nvPicPr>
                      <p:cNvPr id="0" name=""/>
                      <p:cNvPicPr/>
                      <p:nvPr/>
                    </p:nvPicPr>
                    <p:blipFill>
                      <a:blip r:embed="rId9"/>
                      <a:stretch>
                        <a:fillRect/>
                      </a:stretch>
                    </p:blipFill>
                    <p:spPr>
                      <a:xfrm>
                        <a:off x="457200" y="988530"/>
                        <a:ext cx="9151938" cy="1658937"/>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93933908"/>
              </p:ext>
            </p:extLst>
          </p:nvPr>
        </p:nvGraphicFramePr>
        <p:xfrm>
          <a:off x="6183313" y="4641188"/>
          <a:ext cx="1301750" cy="407987"/>
        </p:xfrm>
        <a:graphic>
          <a:graphicData uri="http://schemas.openxmlformats.org/presentationml/2006/ole">
            <mc:AlternateContent xmlns:mc="http://schemas.openxmlformats.org/markup-compatibility/2006">
              <mc:Choice xmlns:v="urn:schemas-microsoft-com:vml" Requires="v">
                <p:oleObj spid="_x0000_s15845" name="Equation" r:id="rId10" imgW="685800" imgH="215640" progId="Equation.3">
                  <p:embed/>
                </p:oleObj>
              </mc:Choice>
              <mc:Fallback>
                <p:oleObj name="Equation" r:id="rId10" imgW="685800" imgH="215640" progId="Equation.3">
                  <p:embed/>
                  <p:pic>
                    <p:nvPicPr>
                      <p:cNvPr id="0" name=""/>
                      <p:cNvPicPr/>
                      <p:nvPr/>
                    </p:nvPicPr>
                    <p:blipFill>
                      <a:blip r:embed="rId11"/>
                      <a:stretch>
                        <a:fillRect/>
                      </a:stretch>
                    </p:blipFill>
                    <p:spPr>
                      <a:xfrm>
                        <a:off x="6183313" y="4641188"/>
                        <a:ext cx="1301750" cy="407987"/>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80449245"/>
              </p:ext>
            </p:extLst>
          </p:nvPr>
        </p:nvGraphicFramePr>
        <p:xfrm>
          <a:off x="6183313" y="5268250"/>
          <a:ext cx="1301750" cy="407988"/>
        </p:xfrm>
        <a:graphic>
          <a:graphicData uri="http://schemas.openxmlformats.org/presentationml/2006/ole">
            <mc:AlternateContent xmlns:mc="http://schemas.openxmlformats.org/markup-compatibility/2006">
              <mc:Choice xmlns:v="urn:schemas-microsoft-com:vml" Requires="v">
                <p:oleObj spid="_x0000_s15846" name="Equation" r:id="rId12" imgW="685800" imgH="215640" progId="Equation.3">
                  <p:embed/>
                </p:oleObj>
              </mc:Choice>
              <mc:Fallback>
                <p:oleObj name="Equation" r:id="rId12" imgW="685800" imgH="215640" progId="Equation.3">
                  <p:embed/>
                  <p:pic>
                    <p:nvPicPr>
                      <p:cNvPr id="0" name=""/>
                      <p:cNvPicPr/>
                      <p:nvPr/>
                    </p:nvPicPr>
                    <p:blipFill>
                      <a:blip r:embed="rId13"/>
                      <a:stretch>
                        <a:fillRect/>
                      </a:stretch>
                    </p:blipFill>
                    <p:spPr>
                      <a:xfrm>
                        <a:off x="6183313" y="5268250"/>
                        <a:ext cx="1301750" cy="407988"/>
                      </a:xfrm>
                      <a:prstGeom prst="rect">
                        <a:avLst/>
                      </a:prstGeom>
                    </p:spPr>
                  </p:pic>
                </p:oleObj>
              </mc:Fallback>
            </mc:AlternateContent>
          </a:graphicData>
        </a:graphic>
      </p:graphicFrame>
      <p:sp>
        <p:nvSpPr>
          <p:cNvPr id="18" name="TextBox 17"/>
          <p:cNvSpPr txBox="1"/>
          <p:nvPr/>
        </p:nvSpPr>
        <p:spPr>
          <a:xfrm>
            <a:off x="7752290" y="4660061"/>
            <a:ext cx="3006144" cy="369332"/>
          </a:xfrm>
          <a:prstGeom prst="rect">
            <a:avLst/>
          </a:prstGeom>
          <a:noFill/>
        </p:spPr>
        <p:txBody>
          <a:bodyPr wrap="none" rtlCol="0">
            <a:spAutoFit/>
          </a:bodyPr>
          <a:lstStyle/>
          <a:p>
            <a:r>
              <a:rPr lang="en-US" dirty="0" err="1" smtClean="0"/>
              <a:t>Deviatoric</a:t>
            </a:r>
            <a:r>
              <a:rPr lang="en-US" dirty="0" smtClean="0"/>
              <a:t> stress (tensor field)</a:t>
            </a:r>
            <a:endParaRPr lang="en-US" dirty="0"/>
          </a:p>
        </p:txBody>
      </p:sp>
      <p:sp>
        <p:nvSpPr>
          <p:cNvPr id="19" name="TextBox 18"/>
          <p:cNvSpPr txBox="1"/>
          <p:nvPr/>
        </p:nvSpPr>
        <p:spPr>
          <a:xfrm>
            <a:off x="7752289" y="5306906"/>
            <a:ext cx="3841886" cy="369332"/>
          </a:xfrm>
          <a:prstGeom prst="rect">
            <a:avLst/>
          </a:prstGeom>
          <a:noFill/>
        </p:spPr>
        <p:txBody>
          <a:bodyPr wrap="none" rtlCol="0">
            <a:spAutoFit/>
          </a:bodyPr>
          <a:lstStyle/>
          <a:p>
            <a:r>
              <a:rPr lang="en-US" dirty="0" smtClean="0"/>
              <a:t>Gravitational acceleration (vector field)</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3849924463"/>
              </p:ext>
            </p:extLst>
          </p:nvPr>
        </p:nvGraphicFramePr>
        <p:xfrm>
          <a:off x="6157913" y="5913438"/>
          <a:ext cx="1298575" cy="409575"/>
        </p:xfrm>
        <a:graphic>
          <a:graphicData uri="http://schemas.openxmlformats.org/presentationml/2006/ole">
            <mc:AlternateContent xmlns:mc="http://schemas.openxmlformats.org/markup-compatibility/2006">
              <mc:Choice xmlns:v="urn:schemas-microsoft-com:vml" Requires="v">
                <p:oleObj spid="_x0000_s15847" name="Equation" r:id="rId14" imgW="685800" imgH="215640" progId="Equation.3">
                  <p:embed/>
                </p:oleObj>
              </mc:Choice>
              <mc:Fallback>
                <p:oleObj name="Equation" r:id="rId14" imgW="685800" imgH="215640" progId="Equation.3">
                  <p:embed/>
                  <p:pic>
                    <p:nvPicPr>
                      <p:cNvPr id="0" name=""/>
                      <p:cNvPicPr/>
                      <p:nvPr/>
                    </p:nvPicPr>
                    <p:blipFill>
                      <a:blip r:embed="rId15"/>
                      <a:stretch>
                        <a:fillRect/>
                      </a:stretch>
                    </p:blipFill>
                    <p:spPr>
                      <a:xfrm>
                        <a:off x="6157913" y="5913438"/>
                        <a:ext cx="1298575" cy="409575"/>
                      </a:xfrm>
                      <a:prstGeom prst="rect">
                        <a:avLst/>
                      </a:prstGeom>
                    </p:spPr>
                  </p:pic>
                </p:oleObj>
              </mc:Fallback>
            </mc:AlternateContent>
          </a:graphicData>
        </a:graphic>
      </p:graphicFrame>
      <p:sp>
        <p:nvSpPr>
          <p:cNvPr id="21" name="TextBox 20"/>
          <p:cNvSpPr txBox="1"/>
          <p:nvPr/>
        </p:nvSpPr>
        <p:spPr>
          <a:xfrm>
            <a:off x="7726801" y="5953751"/>
            <a:ext cx="1723613" cy="369332"/>
          </a:xfrm>
          <a:prstGeom prst="rect">
            <a:avLst/>
          </a:prstGeom>
          <a:noFill/>
        </p:spPr>
        <p:txBody>
          <a:bodyPr wrap="none" rtlCol="0">
            <a:spAutoFit/>
          </a:bodyPr>
          <a:lstStyle/>
          <a:p>
            <a:r>
              <a:rPr lang="en-US" dirty="0" smtClean="0"/>
              <a:t>Pressure (scalar)</a:t>
            </a:r>
            <a:endParaRPr lang="en-US" dirty="0"/>
          </a:p>
        </p:txBody>
      </p:sp>
    </p:spTree>
    <p:extLst>
      <p:ext uri="{BB962C8B-B14F-4D97-AF65-F5344CB8AC3E}">
        <p14:creationId xmlns:p14="http://schemas.microsoft.com/office/powerpoint/2010/main" val="613309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057" y="266700"/>
            <a:ext cx="4050661" cy="584775"/>
          </a:xfrm>
          <a:prstGeom prst="rect">
            <a:avLst/>
          </a:prstGeom>
          <a:noFill/>
        </p:spPr>
        <p:txBody>
          <a:bodyPr wrap="none" rtlCol="0">
            <a:spAutoFit/>
          </a:bodyPr>
          <a:lstStyle/>
          <a:p>
            <a:r>
              <a:rPr lang="en-US" sz="3200" dirty="0" smtClean="0"/>
              <a:t>Conservation of Energy</a:t>
            </a:r>
            <a:endParaRPr lang="en-US" sz="3200" dirty="0"/>
          </a:p>
        </p:txBody>
      </p:sp>
      <p:sp>
        <p:nvSpPr>
          <p:cNvPr id="3" name="TextBox 2"/>
          <p:cNvSpPr txBox="1"/>
          <p:nvPr/>
        </p:nvSpPr>
        <p:spPr>
          <a:xfrm>
            <a:off x="691243" y="2188028"/>
            <a:ext cx="2650671" cy="1200329"/>
          </a:xfrm>
          <a:prstGeom prst="rect">
            <a:avLst/>
          </a:prstGeom>
          <a:noFill/>
        </p:spPr>
        <p:txBody>
          <a:bodyPr wrap="square" rtlCol="0">
            <a:spAutoFit/>
          </a:bodyPr>
          <a:lstStyle/>
          <a:p>
            <a:r>
              <a:rPr lang="en-US" sz="2400" dirty="0" smtClean="0"/>
              <a:t>Rate of internal energy change in a volume</a:t>
            </a:r>
            <a:endParaRPr lang="en-US" sz="2400" dirty="0"/>
          </a:p>
        </p:txBody>
      </p:sp>
      <p:sp>
        <p:nvSpPr>
          <p:cNvPr id="4" name="TextBox 3"/>
          <p:cNvSpPr txBox="1"/>
          <p:nvPr/>
        </p:nvSpPr>
        <p:spPr>
          <a:xfrm>
            <a:off x="3815442" y="2157327"/>
            <a:ext cx="1899557" cy="1200329"/>
          </a:xfrm>
          <a:prstGeom prst="rect">
            <a:avLst/>
          </a:prstGeom>
          <a:noFill/>
        </p:spPr>
        <p:txBody>
          <a:bodyPr wrap="square" rtlCol="0">
            <a:spAutoFit/>
          </a:bodyPr>
          <a:lstStyle/>
          <a:p>
            <a:r>
              <a:rPr lang="en-US" sz="2400" dirty="0" smtClean="0"/>
              <a:t>Rate of heat transferred to the volume</a:t>
            </a:r>
            <a:endParaRPr lang="en-US" sz="2400" dirty="0"/>
          </a:p>
        </p:txBody>
      </p:sp>
      <p:sp>
        <p:nvSpPr>
          <p:cNvPr id="5" name="TextBox 4"/>
          <p:cNvSpPr txBox="1"/>
          <p:nvPr/>
        </p:nvSpPr>
        <p:spPr>
          <a:xfrm>
            <a:off x="6036129" y="2182585"/>
            <a:ext cx="2302329" cy="1200329"/>
          </a:xfrm>
          <a:prstGeom prst="rect">
            <a:avLst/>
          </a:prstGeom>
          <a:noFill/>
        </p:spPr>
        <p:txBody>
          <a:bodyPr wrap="square" rtlCol="0">
            <a:spAutoFit/>
          </a:bodyPr>
          <a:lstStyle/>
          <a:p>
            <a:r>
              <a:rPr lang="en-US" sz="2400" dirty="0" smtClean="0"/>
              <a:t>Rate of heat exiting the volume</a:t>
            </a:r>
            <a:endParaRPr lang="en-US" sz="2400" dirty="0"/>
          </a:p>
        </p:txBody>
      </p:sp>
      <p:sp>
        <p:nvSpPr>
          <p:cNvPr id="6" name="TextBox 5"/>
          <p:cNvSpPr txBox="1"/>
          <p:nvPr/>
        </p:nvSpPr>
        <p:spPr>
          <a:xfrm>
            <a:off x="3305254" y="2509155"/>
            <a:ext cx="338554" cy="461665"/>
          </a:xfrm>
          <a:prstGeom prst="rect">
            <a:avLst/>
          </a:prstGeom>
          <a:noFill/>
        </p:spPr>
        <p:txBody>
          <a:bodyPr wrap="none" rtlCol="0">
            <a:spAutoFit/>
          </a:bodyPr>
          <a:lstStyle/>
          <a:p>
            <a:r>
              <a:rPr lang="en-US" sz="2400" dirty="0" smtClean="0"/>
              <a:t>=</a:t>
            </a:r>
            <a:endParaRPr lang="en-US" sz="2400" dirty="0"/>
          </a:p>
        </p:txBody>
      </p:sp>
      <p:sp>
        <p:nvSpPr>
          <p:cNvPr id="7" name="TextBox 6"/>
          <p:cNvSpPr txBox="1"/>
          <p:nvPr/>
        </p:nvSpPr>
        <p:spPr>
          <a:xfrm>
            <a:off x="5679291" y="2418940"/>
            <a:ext cx="338554" cy="461665"/>
          </a:xfrm>
          <a:prstGeom prst="rect">
            <a:avLst/>
          </a:prstGeom>
          <a:noFill/>
        </p:spPr>
        <p:txBody>
          <a:bodyPr wrap="none" rtlCol="0">
            <a:spAutoFit/>
          </a:bodyPr>
          <a:lstStyle/>
          <a:p>
            <a:r>
              <a:rPr lang="en-US" sz="2400" dirty="0" smtClean="0"/>
              <a:t>_</a:t>
            </a:r>
            <a:endParaRPr lang="en-US" sz="2400" dirty="0"/>
          </a:p>
        </p:txBody>
      </p:sp>
      <p:sp>
        <p:nvSpPr>
          <p:cNvPr id="16" name="TextBox 15"/>
          <p:cNvSpPr txBox="1"/>
          <p:nvPr/>
        </p:nvSpPr>
        <p:spPr>
          <a:xfrm>
            <a:off x="8409214" y="2203411"/>
            <a:ext cx="2302329" cy="1200329"/>
          </a:xfrm>
          <a:prstGeom prst="rect">
            <a:avLst/>
          </a:prstGeom>
          <a:noFill/>
        </p:spPr>
        <p:txBody>
          <a:bodyPr wrap="square" rtlCol="0">
            <a:spAutoFit/>
          </a:bodyPr>
          <a:lstStyle/>
          <a:p>
            <a:r>
              <a:rPr lang="en-US" sz="2400" dirty="0" smtClean="0"/>
              <a:t>Rate of work performed by the volume</a:t>
            </a:r>
            <a:endParaRPr lang="en-US" sz="2400" dirty="0"/>
          </a:p>
        </p:txBody>
      </p:sp>
      <p:sp>
        <p:nvSpPr>
          <p:cNvPr id="17" name="TextBox 16"/>
          <p:cNvSpPr txBox="1"/>
          <p:nvPr/>
        </p:nvSpPr>
        <p:spPr>
          <a:xfrm>
            <a:off x="7790576" y="2382061"/>
            <a:ext cx="338554" cy="461665"/>
          </a:xfrm>
          <a:prstGeom prst="rect">
            <a:avLst/>
          </a:prstGeom>
          <a:noFill/>
        </p:spPr>
        <p:txBody>
          <a:bodyPr wrap="none" rtlCol="0">
            <a:spAutoFit/>
          </a:bodyPr>
          <a:lstStyle/>
          <a:p>
            <a:r>
              <a:rPr lang="en-US" sz="2400" dirty="0"/>
              <a:t>_</a:t>
            </a:r>
          </a:p>
        </p:txBody>
      </p:sp>
      <p:sp>
        <p:nvSpPr>
          <p:cNvPr id="8" name="TextBox 7"/>
          <p:cNvSpPr txBox="1"/>
          <p:nvPr/>
        </p:nvSpPr>
        <p:spPr>
          <a:xfrm>
            <a:off x="604742" y="4239796"/>
            <a:ext cx="9262676" cy="523220"/>
          </a:xfrm>
          <a:prstGeom prst="rect">
            <a:avLst/>
          </a:prstGeom>
          <a:noFill/>
        </p:spPr>
        <p:txBody>
          <a:bodyPr wrap="square" rtlCol="0">
            <a:spAutoFit/>
          </a:bodyPr>
          <a:lstStyle/>
          <a:p>
            <a:r>
              <a:rPr lang="en-US" sz="2800" dirty="0" smtClean="0"/>
              <a:t>This is the time derivative of the first law of thermodynamics.</a:t>
            </a:r>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1151519916"/>
              </p:ext>
            </p:extLst>
          </p:nvPr>
        </p:nvGraphicFramePr>
        <p:xfrm>
          <a:off x="875718" y="5114263"/>
          <a:ext cx="4060885" cy="954783"/>
        </p:xfrm>
        <a:graphic>
          <a:graphicData uri="http://schemas.openxmlformats.org/presentationml/2006/ole">
            <mc:AlternateContent xmlns:mc="http://schemas.openxmlformats.org/markup-compatibility/2006">
              <mc:Choice xmlns:v="urn:schemas-microsoft-com:vml" Requires="v">
                <p:oleObj spid="_x0000_s35899" name="Equation" r:id="rId4" imgW="863280" imgH="203040" progId="Equation.3">
                  <p:embed/>
                </p:oleObj>
              </mc:Choice>
              <mc:Fallback>
                <p:oleObj name="Equation" r:id="rId4" imgW="863280" imgH="203040" progId="Equation.3">
                  <p:embed/>
                  <p:pic>
                    <p:nvPicPr>
                      <p:cNvPr id="0" name=""/>
                      <p:cNvPicPr/>
                      <p:nvPr/>
                    </p:nvPicPr>
                    <p:blipFill>
                      <a:blip r:embed="rId5"/>
                      <a:stretch>
                        <a:fillRect/>
                      </a:stretch>
                    </p:blipFill>
                    <p:spPr>
                      <a:xfrm>
                        <a:off x="875718" y="5114263"/>
                        <a:ext cx="4060885" cy="954783"/>
                      </a:xfrm>
                      <a:prstGeom prst="rect">
                        <a:avLst/>
                      </a:prstGeom>
                    </p:spPr>
                  </p:pic>
                </p:oleObj>
              </mc:Fallback>
            </mc:AlternateContent>
          </a:graphicData>
        </a:graphic>
      </p:graphicFrame>
    </p:spTree>
    <p:extLst>
      <p:ext uri="{BB962C8B-B14F-4D97-AF65-F5344CB8AC3E}">
        <p14:creationId xmlns:p14="http://schemas.microsoft.com/office/powerpoint/2010/main" val="3905369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917" y="2954455"/>
            <a:ext cx="11673068" cy="3693319"/>
          </a:xfrm>
          <a:prstGeom prst="rect">
            <a:avLst/>
          </a:prstGeom>
          <a:solidFill>
            <a:schemeClr val="bg2">
              <a:lumMod val="90000"/>
            </a:schemeClr>
          </a:solidFill>
          <a:ln>
            <a:solidFill>
              <a:schemeClr val="tx1"/>
            </a:solidFill>
          </a:ln>
        </p:spPr>
        <p:txBody>
          <a:bodyPr wrap="square" rtlCol="0">
            <a:spAutoFit/>
          </a:bodyPr>
          <a:lstStyle/>
          <a:p>
            <a:r>
              <a:rPr lang="en-US" dirty="0" smtClean="0"/>
              <a:t>Independent Variables (</a:t>
            </a:r>
            <a:r>
              <a:rPr lang="en-US" dirty="0" err="1" smtClean="0"/>
              <a:t>x,y,z,t</a:t>
            </a:r>
            <a:r>
              <a:rPr lang="en-US" dirty="0" smtClean="0"/>
              <a:t>) </a:t>
            </a:r>
          </a:p>
          <a:p>
            <a:endParaRPr lang="en-US" dirty="0"/>
          </a:p>
          <a:p>
            <a:r>
              <a:rPr lang="en-US" dirty="0" smtClean="0"/>
              <a:t>Dependent Variables: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85057" y="266700"/>
            <a:ext cx="4050661" cy="584775"/>
          </a:xfrm>
          <a:prstGeom prst="rect">
            <a:avLst/>
          </a:prstGeom>
          <a:noFill/>
        </p:spPr>
        <p:txBody>
          <a:bodyPr wrap="none" rtlCol="0">
            <a:spAutoFit/>
          </a:bodyPr>
          <a:lstStyle/>
          <a:p>
            <a:r>
              <a:rPr lang="en-US" sz="3200" dirty="0" smtClean="0"/>
              <a:t>Conservation of Energy</a:t>
            </a:r>
            <a:endParaRPr lang="en-US" sz="3200" dirty="0"/>
          </a:p>
        </p:txBody>
      </p:sp>
      <p:graphicFrame>
        <p:nvGraphicFramePr>
          <p:cNvPr id="9" name="Object 8"/>
          <p:cNvGraphicFramePr>
            <a:graphicFrameLocks noChangeAspect="1"/>
          </p:cNvGraphicFramePr>
          <p:nvPr>
            <p:extLst>
              <p:ext uri="{D42A27DB-BD31-4B8C-83A1-F6EECF244321}">
                <p14:modId xmlns:p14="http://schemas.microsoft.com/office/powerpoint/2010/main" val="1572720945"/>
              </p:ext>
            </p:extLst>
          </p:nvPr>
        </p:nvGraphicFramePr>
        <p:xfrm>
          <a:off x="347425" y="3972255"/>
          <a:ext cx="1323649" cy="409128"/>
        </p:xfrm>
        <a:graphic>
          <a:graphicData uri="http://schemas.openxmlformats.org/presentationml/2006/ole">
            <mc:AlternateContent xmlns:mc="http://schemas.openxmlformats.org/markup-compatibility/2006">
              <mc:Choice xmlns:v="urn:schemas-microsoft-com:vml" Requires="v">
                <p:oleObj spid="_x0000_s17075" name="Equation" r:id="rId4" imgW="698400" imgH="215640" progId="Equation.3">
                  <p:embed/>
                </p:oleObj>
              </mc:Choice>
              <mc:Fallback>
                <p:oleObj name="Equation" r:id="rId4" imgW="698400" imgH="215640" progId="Equation.3">
                  <p:embed/>
                  <p:pic>
                    <p:nvPicPr>
                      <p:cNvPr id="0" name=""/>
                      <p:cNvPicPr/>
                      <p:nvPr/>
                    </p:nvPicPr>
                    <p:blipFill>
                      <a:blip r:embed="rId5"/>
                      <a:stretch>
                        <a:fillRect/>
                      </a:stretch>
                    </p:blipFill>
                    <p:spPr>
                      <a:xfrm>
                        <a:off x="347425" y="3972255"/>
                        <a:ext cx="1323649" cy="40912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90677149"/>
              </p:ext>
            </p:extLst>
          </p:nvPr>
        </p:nvGraphicFramePr>
        <p:xfrm>
          <a:off x="370842" y="5909705"/>
          <a:ext cx="1753516" cy="563630"/>
        </p:xfrm>
        <a:graphic>
          <a:graphicData uri="http://schemas.openxmlformats.org/presentationml/2006/ole">
            <mc:AlternateContent xmlns:mc="http://schemas.openxmlformats.org/markup-compatibility/2006">
              <mc:Choice xmlns:v="urn:schemas-microsoft-com:vml" Requires="v">
                <p:oleObj spid="_x0000_s17076" name="Equation" r:id="rId6" imgW="711000" imgH="228600" progId="Equation.3">
                  <p:embed/>
                </p:oleObj>
              </mc:Choice>
              <mc:Fallback>
                <p:oleObj name="Equation" r:id="rId6" imgW="711000" imgH="228600" progId="Equation.3">
                  <p:embed/>
                  <p:pic>
                    <p:nvPicPr>
                      <p:cNvPr id="0" name=""/>
                      <p:cNvPicPr/>
                      <p:nvPr/>
                    </p:nvPicPr>
                    <p:blipFill>
                      <a:blip r:embed="rId7"/>
                      <a:stretch>
                        <a:fillRect/>
                      </a:stretch>
                    </p:blipFill>
                    <p:spPr>
                      <a:xfrm>
                        <a:off x="370842" y="5909705"/>
                        <a:ext cx="1753516" cy="563630"/>
                      </a:xfrm>
                      <a:prstGeom prst="rect">
                        <a:avLst/>
                      </a:prstGeom>
                    </p:spPr>
                  </p:pic>
                </p:oleObj>
              </mc:Fallback>
            </mc:AlternateContent>
          </a:graphicData>
        </a:graphic>
      </p:graphicFrame>
      <p:sp>
        <p:nvSpPr>
          <p:cNvPr id="13" name="TextBox 12"/>
          <p:cNvSpPr txBox="1"/>
          <p:nvPr/>
        </p:nvSpPr>
        <p:spPr>
          <a:xfrm>
            <a:off x="1929481" y="4012051"/>
            <a:ext cx="2088713" cy="369332"/>
          </a:xfrm>
          <a:prstGeom prst="rect">
            <a:avLst/>
          </a:prstGeom>
          <a:noFill/>
        </p:spPr>
        <p:txBody>
          <a:bodyPr wrap="none" rtlCol="0">
            <a:spAutoFit/>
          </a:bodyPr>
          <a:lstStyle/>
          <a:p>
            <a:r>
              <a:rPr lang="en-US" dirty="0" smtClean="0"/>
              <a:t>Density (scalar field)</a:t>
            </a:r>
            <a:endParaRPr lang="en-US" dirty="0"/>
          </a:p>
        </p:txBody>
      </p:sp>
      <p:sp>
        <p:nvSpPr>
          <p:cNvPr id="14" name="TextBox 13"/>
          <p:cNvSpPr txBox="1"/>
          <p:nvPr/>
        </p:nvSpPr>
        <p:spPr>
          <a:xfrm>
            <a:off x="2124358" y="6093117"/>
            <a:ext cx="2178866" cy="369332"/>
          </a:xfrm>
          <a:prstGeom prst="rect">
            <a:avLst/>
          </a:prstGeom>
          <a:noFill/>
        </p:spPr>
        <p:txBody>
          <a:bodyPr wrap="none" rtlCol="0">
            <a:spAutoFit/>
          </a:bodyPr>
          <a:lstStyle/>
          <a:p>
            <a:r>
              <a:rPr lang="en-US" dirty="0" smtClean="0"/>
              <a:t>Velocity (vector field)</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1993855895"/>
              </p:ext>
            </p:extLst>
          </p:nvPr>
        </p:nvGraphicFramePr>
        <p:xfrm>
          <a:off x="397076" y="969096"/>
          <a:ext cx="11455400" cy="1246172"/>
        </p:xfrm>
        <a:graphic>
          <a:graphicData uri="http://schemas.openxmlformats.org/presentationml/2006/ole">
            <mc:AlternateContent xmlns:mc="http://schemas.openxmlformats.org/markup-compatibility/2006">
              <mc:Choice xmlns:v="urn:schemas-microsoft-com:vml" Requires="v">
                <p:oleObj spid="_x0000_s17077" name="Equation" r:id="rId8" imgW="3619440" imgH="393480" progId="Equation.3">
                  <p:embed/>
                </p:oleObj>
              </mc:Choice>
              <mc:Fallback>
                <p:oleObj name="Equation" r:id="rId8" imgW="3619440" imgH="393480" progId="Equation.3">
                  <p:embed/>
                  <p:pic>
                    <p:nvPicPr>
                      <p:cNvPr id="0" name=""/>
                      <p:cNvPicPr/>
                      <p:nvPr/>
                    </p:nvPicPr>
                    <p:blipFill>
                      <a:blip r:embed="rId9"/>
                      <a:stretch>
                        <a:fillRect/>
                      </a:stretch>
                    </p:blipFill>
                    <p:spPr>
                      <a:xfrm>
                        <a:off x="397076" y="969096"/>
                        <a:ext cx="11455400" cy="124617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623117590"/>
              </p:ext>
            </p:extLst>
          </p:nvPr>
        </p:nvGraphicFramePr>
        <p:xfrm>
          <a:off x="6957444" y="4678743"/>
          <a:ext cx="1301750" cy="407987"/>
        </p:xfrm>
        <a:graphic>
          <a:graphicData uri="http://schemas.openxmlformats.org/presentationml/2006/ole">
            <mc:AlternateContent xmlns:mc="http://schemas.openxmlformats.org/markup-compatibility/2006">
              <mc:Choice xmlns:v="urn:schemas-microsoft-com:vml" Requires="v">
                <p:oleObj spid="_x0000_s17078" name="Equation" r:id="rId10" imgW="685800" imgH="215640" progId="Equation.3">
                  <p:embed/>
                </p:oleObj>
              </mc:Choice>
              <mc:Fallback>
                <p:oleObj name="Equation" r:id="rId10" imgW="685800" imgH="215640" progId="Equation.3">
                  <p:embed/>
                  <p:pic>
                    <p:nvPicPr>
                      <p:cNvPr id="0" name=""/>
                      <p:cNvPicPr/>
                      <p:nvPr/>
                    </p:nvPicPr>
                    <p:blipFill>
                      <a:blip r:embed="rId11"/>
                      <a:stretch>
                        <a:fillRect/>
                      </a:stretch>
                    </p:blipFill>
                    <p:spPr>
                      <a:xfrm>
                        <a:off x="6957444" y="4678743"/>
                        <a:ext cx="1301750" cy="407987"/>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889486198"/>
              </p:ext>
            </p:extLst>
          </p:nvPr>
        </p:nvGraphicFramePr>
        <p:xfrm>
          <a:off x="6357305" y="5268913"/>
          <a:ext cx="457200" cy="407987"/>
        </p:xfrm>
        <a:graphic>
          <a:graphicData uri="http://schemas.openxmlformats.org/presentationml/2006/ole">
            <mc:AlternateContent xmlns:mc="http://schemas.openxmlformats.org/markup-compatibility/2006">
              <mc:Choice xmlns:v="urn:schemas-microsoft-com:vml" Requires="v">
                <p:oleObj spid="_x0000_s17079" name="Equation" r:id="rId12" imgW="241200" imgH="215640" progId="Equation.3">
                  <p:embed/>
                </p:oleObj>
              </mc:Choice>
              <mc:Fallback>
                <p:oleObj name="Equation" r:id="rId12" imgW="241200" imgH="215640" progId="Equation.3">
                  <p:embed/>
                  <p:pic>
                    <p:nvPicPr>
                      <p:cNvPr id="0" name=""/>
                      <p:cNvPicPr/>
                      <p:nvPr/>
                    </p:nvPicPr>
                    <p:blipFill>
                      <a:blip r:embed="rId13"/>
                      <a:stretch>
                        <a:fillRect/>
                      </a:stretch>
                    </p:blipFill>
                    <p:spPr>
                      <a:xfrm>
                        <a:off x="6357305" y="5268913"/>
                        <a:ext cx="457200" cy="407987"/>
                      </a:xfrm>
                      <a:prstGeom prst="rect">
                        <a:avLst/>
                      </a:prstGeom>
                    </p:spPr>
                  </p:pic>
                </p:oleObj>
              </mc:Fallback>
            </mc:AlternateContent>
          </a:graphicData>
        </a:graphic>
      </p:graphicFrame>
      <p:sp>
        <p:nvSpPr>
          <p:cNvPr id="18" name="TextBox 17"/>
          <p:cNvSpPr txBox="1"/>
          <p:nvPr/>
        </p:nvSpPr>
        <p:spPr>
          <a:xfrm>
            <a:off x="8526421" y="4697616"/>
            <a:ext cx="3006144" cy="369332"/>
          </a:xfrm>
          <a:prstGeom prst="rect">
            <a:avLst/>
          </a:prstGeom>
          <a:noFill/>
        </p:spPr>
        <p:txBody>
          <a:bodyPr wrap="none" rtlCol="0">
            <a:spAutoFit/>
          </a:bodyPr>
          <a:lstStyle/>
          <a:p>
            <a:r>
              <a:rPr lang="en-US" dirty="0" err="1" smtClean="0"/>
              <a:t>Deviatoric</a:t>
            </a:r>
            <a:r>
              <a:rPr lang="en-US" dirty="0" smtClean="0"/>
              <a:t> stress (tensor field)</a:t>
            </a:r>
            <a:endParaRPr lang="en-US" dirty="0"/>
          </a:p>
        </p:txBody>
      </p:sp>
      <p:sp>
        <p:nvSpPr>
          <p:cNvPr id="19" name="TextBox 18"/>
          <p:cNvSpPr txBox="1"/>
          <p:nvPr/>
        </p:nvSpPr>
        <p:spPr>
          <a:xfrm>
            <a:off x="6957444" y="5271396"/>
            <a:ext cx="4438405" cy="1200329"/>
          </a:xfrm>
          <a:prstGeom prst="rect">
            <a:avLst/>
          </a:prstGeom>
          <a:noFill/>
        </p:spPr>
        <p:txBody>
          <a:bodyPr wrap="square" rtlCol="0">
            <a:spAutoFit/>
          </a:bodyPr>
          <a:lstStyle/>
          <a:p>
            <a:r>
              <a:rPr lang="en-US" dirty="0" smtClean="0"/>
              <a:t>Entropy changes related to processes other than those for a homogenous material undergoing changes in temperature and pressure. </a:t>
            </a:r>
            <a:endParaRPr lang="en-US" dirty="0"/>
          </a:p>
        </p:txBody>
      </p:sp>
      <p:sp>
        <p:nvSpPr>
          <p:cNvPr id="12" name="TextBox 11"/>
          <p:cNvSpPr txBox="1"/>
          <p:nvPr/>
        </p:nvSpPr>
        <p:spPr>
          <a:xfrm>
            <a:off x="208917" y="2567306"/>
            <a:ext cx="11900245" cy="646331"/>
          </a:xfrm>
          <a:prstGeom prst="rect">
            <a:avLst/>
          </a:prstGeom>
          <a:noFill/>
        </p:spPr>
        <p:txBody>
          <a:bodyPr wrap="none" rtlCol="0">
            <a:spAutoFit/>
          </a:bodyPr>
          <a:lstStyle/>
          <a:p>
            <a:r>
              <a:rPr lang="en-US" dirty="0" smtClean="0"/>
              <a:t>Derivation includes using conservation of mass, conservation of momentum, and </a:t>
            </a:r>
            <a:r>
              <a:rPr lang="en-US" dirty="0" err="1" smtClean="0"/>
              <a:t>dU</a:t>
            </a:r>
            <a:r>
              <a:rPr lang="en-US" dirty="0" smtClean="0"/>
              <a:t> = </a:t>
            </a:r>
            <a:r>
              <a:rPr lang="en-US" dirty="0" err="1" smtClean="0"/>
              <a:t>TdS</a:t>
            </a:r>
            <a:r>
              <a:rPr lang="en-US" dirty="0" smtClean="0"/>
              <a:t> – </a:t>
            </a:r>
            <a:r>
              <a:rPr lang="en-US" dirty="0" err="1" smtClean="0"/>
              <a:t>PdV</a:t>
            </a:r>
            <a:r>
              <a:rPr lang="en-US" dirty="0" smtClean="0"/>
              <a:t> (1</a:t>
            </a:r>
            <a:r>
              <a:rPr lang="en-US" baseline="30000" dirty="0" smtClean="0"/>
              <a:t>st</a:t>
            </a:r>
            <a:r>
              <a:rPr lang="en-US" dirty="0" smtClean="0"/>
              <a:t> and 2</a:t>
            </a:r>
            <a:r>
              <a:rPr lang="en-US" baseline="30000" dirty="0" smtClean="0"/>
              <a:t>nd</a:t>
            </a:r>
            <a:r>
              <a:rPr lang="en-US" dirty="0" smtClean="0"/>
              <a:t> laws of thermo).</a:t>
            </a:r>
            <a:br>
              <a:rPr lang="en-US" dirty="0" smtClean="0"/>
            </a:b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953791250"/>
              </p:ext>
            </p:extLst>
          </p:nvPr>
        </p:nvGraphicFramePr>
        <p:xfrm>
          <a:off x="6546217" y="3171825"/>
          <a:ext cx="1274763" cy="409575"/>
        </p:xfrm>
        <a:graphic>
          <a:graphicData uri="http://schemas.openxmlformats.org/presentationml/2006/ole">
            <mc:AlternateContent xmlns:mc="http://schemas.openxmlformats.org/markup-compatibility/2006">
              <mc:Choice xmlns:v="urn:schemas-microsoft-com:vml" Requires="v">
                <p:oleObj spid="_x0000_s17080" name="Equation" r:id="rId14" imgW="672840" imgH="215640" progId="Equation.3">
                  <p:embed/>
                </p:oleObj>
              </mc:Choice>
              <mc:Fallback>
                <p:oleObj name="Equation" r:id="rId14" imgW="672840" imgH="215640" progId="Equation.3">
                  <p:embed/>
                  <p:pic>
                    <p:nvPicPr>
                      <p:cNvPr id="0" name=""/>
                      <p:cNvPicPr/>
                      <p:nvPr/>
                    </p:nvPicPr>
                    <p:blipFill>
                      <a:blip r:embed="rId15"/>
                      <a:stretch>
                        <a:fillRect/>
                      </a:stretch>
                    </p:blipFill>
                    <p:spPr>
                      <a:xfrm>
                        <a:off x="6546217" y="3171825"/>
                        <a:ext cx="1274763" cy="409575"/>
                      </a:xfrm>
                      <a:prstGeom prst="rect">
                        <a:avLst/>
                      </a:prstGeom>
                    </p:spPr>
                  </p:pic>
                </p:oleObj>
              </mc:Fallback>
            </mc:AlternateContent>
          </a:graphicData>
        </a:graphic>
      </p:graphicFrame>
      <p:sp>
        <p:nvSpPr>
          <p:cNvPr id="21" name="TextBox 20"/>
          <p:cNvSpPr txBox="1"/>
          <p:nvPr/>
        </p:nvSpPr>
        <p:spPr>
          <a:xfrm>
            <a:off x="8103359" y="3212728"/>
            <a:ext cx="3364383" cy="369332"/>
          </a:xfrm>
          <a:prstGeom prst="rect">
            <a:avLst/>
          </a:prstGeom>
          <a:noFill/>
        </p:spPr>
        <p:txBody>
          <a:bodyPr wrap="none" rtlCol="0">
            <a:spAutoFit/>
          </a:bodyPr>
          <a:lstStyle/>
          <a:p>
            <a:r>
              <a:rPr lang="en-US" dirty="0" smtClean="0"/>
              <a:t>Thermal conductivity (scalar field)</a:t>
            </a:r>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3597444384"/>
              </p:ext>
            </p:extLst>
          </p:nvPr>
        </p:nvGraphicFramePr>
        <p:xfrm>
          <a:off x="5842627" y="3685330"/>
          <a:ext cx="1662112" cy="839788"/>
        </p:xfrm>
        <a:graphic>
          <a:graphicData uri="http://schemas.openxmlformats.org/presentationml/2006/ole">
            <mc:AlternateContent xmlns:mc="http://schemas.openxmlformats.org/markup-compatibility/2006">
              <mc:Choice xmlns:v="urn:schemas-microsoft-com:vml" Requires="v">
                <p:oleObj spid="_x0000_s17081" name="Equation" r:id="rId16" imgW="876240" imgH="444240" progId="Equation.3">
                  <p:embed/>
                </p:oleObj>
              </mc:Choice>
              <mc:Fallback>
                <p:oleObj name="Equation" r:id="rId16" imgW="876240" imgH="444240" progId="Equation.3">
                  <p:embed/>
                  <p:pic>
                    <p:nvPicPr>
                      <p:cNvPr id="0" name=""/>
                      <p:cNvPicPr/>
                      <p:nvPr/>
                    </p:nvPicPr>
                    <p:blipFill>
                      <a:blip r:embed="rId17"/>
                      <a:stretch>
                        <a:fillRect/>
                      </a:stretch>
                    </p:blipFill>
                    <p:spPr>
                      <a:xfrm>
                        <a:off x="5842627" y="3685330"/>
                        <a:ext cx="1662112" cy="839788"/>
                      </a:xfrm>
                      <a:prstGeom prst="rect">
                        <a:avLst/>
                      </a:prstGeom>
                    </p:spPr>
                  </p:pic>
                </p:oleObj>
              </mc:Fallback>
            </mc:AlternateContent>
          </a:graphicData>
        </a:graphic>
      </p:graphicFrame>
      <p:sp>
        <p:nvSpPr>
          <p:cNvPr id="23" name="TextBox 22"/>
          <p:cNvSpPr txBox="1"/>
          <p:nvPr/>
        </p:nvSpPr>
        <p:spPr>
          <a:xfrm>
            <a:off x="7400090" y="3915828"/>
            <a:ext cx="4534126" cy="369332"/>
          </a:xfrm>
          <a:prstGeom prst="rect">
            <a:avLst/>
          </a:prstGeom>
          <a:noFill/>
        </p:spPr>
        <p:txBody>
          <a:bodyPr wrap="none" rtlCol="0">
            <a:spAutoFit/>
          </a:bodyPr>
          <a:lstStyle/>
          <a:p>
            <a:r>
              <a:rPr lang="en-US" dirty="0" smtClean="0"/>
              <a:t>Thermal </a:t>
            </a:r>
            <a:r>
              <a:rPr lang="en-US" dirty="0" err="1" smtClean="0"/>
              <a:t>expansivity</a:t>
            </a:r>
            <a:r>
              <a:rPr lang="en-US" dirty="0" smtClean="0"/>
              <a:t> [V is volume] (scalar field)</a:t>
            </a:r>
            <a:endParaRPr lang="en-US" dirty="0"/>
          </a:p>
        </p:txBody>
      </p:sp>
      <p:graphicFrame>
        <p:nvGraphicFramePr>
          <p:cNvPr id="24" name="Object 23"/>
          <p:cNvGraphicFramePr>
            <a:graphicFrameLocks noChangeAspect="1"/>
          </p:cNvGraphicFramePr>
          <p:nvPr>
            <p:extLst>
              <p:ext uri="{D42A27DB-BD31-4B8C-83A1-F6EECF244321}">
                <p14:modId xmlns:p14="http://schemas.microsoft.com/office/powerpoint/2010/main" val="263205320"/>
              </p:ext>
            </p:extLst>
          </p:nvPr>
        </p:nvGraphicFramePr>
        <p:xfrm>
          <a:off x="347425" y="4467118"/>
          <a:ext cx="1711325" cy="839788"/>
        </p:xfrm>
        <a:graphic>
          <a:graphicData uri="http://schemas.openxmlformats.org/presentationml/2006/ole">
            <mc:AlternateContent xmlns:mc="http://schemas.openxmlformats.org/markup-compatibility/2006">
              <mc:Choice xmlns:v="urn:schemas-microsoft-com:vml" Requires="v">
                <p:oleObj spid="_x0000_s17082" name="Equation" r:id="rId18" imgW="901440" imgH="444240" progId="Equation.3">
                  <p:embed/>
                </p:oleObj>
              </mc:Choice>
              <mc:Fallback>
                <p:oleObj name="Equation" r:id="rId18" imgW="901440" imgH="444240" progId="Equation.3">
                  <p:embed/>
                  <p:pic>
                    <p:nvPicPr>
                      <p:cNvPr id="0" name=""/>
                      <p:cNvPicPr/>
                      <p:nvPr/>
                    </p:nvPicPr>
                    <p:blipFill>
                      <a:blip r:embed="rId19"/>
                      <a:stretch>
                        <a:fillRect/>
                      </a:stretch>
                    </p:blipFill>
                    <p:spPr>
                      <a:xfrm>
                        <a:off x="347425" y="4467118"/>
                        <a:ext cx="1711325" cy="839788"/>
                      </a:xfrm>
                      <a:prstGeom prst="rect">
                        <a:avLst/>
                      </a:prstGeom>
                    </p:spPr>
                  </p:pic>
                </p:oleObj>
              </mc:Fallback>
            </mc:AlternateContent>
          </a:graphicData>
        </a:graphic>
      </p:graphicFrame>
      <p:sp>
        <p:nvSpPr>
          <p:cNvPr id="25" name="TextBox 24"/>
          <p:cNvSpPr txBox="1"/>
          <p:nvPr/>
        </p:nvSpPr>
        <p:spPr>
          <a:xfrm>
            <a:off x="2197258" y="4663318"/>
            <a:ext cx="4536050" cy="369332"/>
          </a:xfrm>
          <a:prstGeom prst="rect">
            <a:avLst/>
          </a:prstGeom>
          <a:noFill/>
        </p:spPr>
        <p:txBody>
          <a:bodyPr wrap="none" rtlCol="0">
            <a:spAutoFit/>
          </a:bodyPr>
          <a:lstStyle/>
          <a:p>
            <a:r>
              <a:rPr lang="en-US" dirty="0" smtClean="0"/>
              <a:t>Specific heat at constant pressure (scalar field)</a:t>
            </a:r>
            <a:endParaRPr lang="en-US" dirty="0"/>
          </a:p>
        </p:txBody>
      </p:sp>
      <p:graphicFrame>
        <p:nvGraphicFramePr>
          <p:cNvPr id="26" name="Object 25"/>
          <p:cNvGraphicFramePr>
            <a:graphicFrameLocks noChangeAspect="1"/>
          </p:cNvGraphicFramePr>
          <p:nvPr>
            <p:extLst>
              <p:ext uri="{D42A27DB-BD31-4B8C-83A1-F6EECF244321}">
                <p14:modId xmlns:p14="http://schemas.microsoft.com/office/powerpoint/2010/main" val="3408187155"/>
              </p:ext>
            </p:extLst>
          </p:nvPr>
        </p:nvGraphicFramePr>
        <p:xfrm>
          <a:off x="370842" y="5399088"/>
          <a:ext cx="1300163" cy="409575"/>
        </p:xfrm>
        <a:graphic>
          <a:graphicData uri="http://schemas.openxmlformats.org/presentationml/2006/ole">
            <mc:AlternateContent xmlns:mc="http://schemas.openxmlformats.org/markup-compatibility/2006">
              <mc:Choice xmlns:v="urn:schemas-microsoft-com:vml" Requires="v">
                <p:oleObj spid="_x0000_s17083" name="Equation" r:id="rId20" imgW="685800" imgH="215640" progId="Equation.3">
                  <p:embed/>
                </p:oleObj>
              </mc:Choice>
              <mc:Fallback>
                <p:oleObj name="Equation" r:id="rId20" imgW="685800" imgH="215640" progId="Equation.3">
                  <p:embed/>
                  <p:pic>
                    <p:nvPicPr>
                      <p:cNvPr id="0" name=""/>
                      <p:cNvPicPr/>
                      <p:nvPr/>
                    </p:nvPicPr>
                    <p:blipFill>
                      <a:blip r:embed="rId21"/>
                      <a:stretch>
                        <a:fillRect/>
                      </a:stretch>
                    </p:blipFill>
                    <p:spPr>
                      <a:xfrm>
                        <a:off x="370842" y="5399088"/>
                        <a:ext cx="1300163" cy="409575"/>
                      </a:xfrm>
                      <a:prstGeom prst="rect">
                        <a:avLst/>
                      </a:prstGeom>
                    </p:spPr>
                  </p:pic>
                </p:oleObj>
              </mc:Fallback>
            </mc:AlternateContent>
          </a:graphicData>
        </a:graphic>
      </p:graphicFrame>
      <p:sp>
        <p:nvSpPr>
          <p:cNvPr id="27" name="TextBox 26"/>
          <p:cNvSpPr txBox="1"/>
          <p:nvPr/>
        </p:nvSpPr>
        <p:spPr>
          <a:xfrm>
            <a:off x="1873536" y="5402505"/>
            <a:ext cx="2588914" cy="369332"/>
          </a:xfrm>
          <a:prstGeom prst="rect">
            <a:avLst/>
          </a:prstGeom>
          <a:noFill/>
        </p:spPr>
        <p:txBody>
          <a:bodyPr wrap="none" rtlCol="0">
            <a:spAutoFit/>
          </a:bodyPr>
          <a:lstStyle/>
          <a:p>
            <a:r>
              <a:rPr lang="en-US" dirty="0" smtClean="0"/>
              <a:t>Temperature (scalar field)</a:t>
            </a:r>
            <a:endParaRPr lang="en-US" dirty="0"/>
          </a:p>
        </p:txBody>
      </p:sp>
    </p:spTree>
    <p:extLst>
      <p:ext uri="{BB962C8B-B14F-4D97-AF65-F5344CB8AC3E}">
        <p14:creationId xmlns:p14="http://schemas.microsoft.com/office/powerpoint/2010/main" val="389503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9373"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3" name="TextBox 2"/>
          <p:cNvSpPr txBox="1"/>
          <p:nvPr/>
        </p:nvSpPr>
        <p:spPr>
          <a:xfrm>
            <a:off x="185057" y="266700"/>
            <a:ext cx="3287503" cy="584775"/>
          </a:xfrm>
          <a:prstGeom prst="rect">
            <a:avLst/>
          </a:prstGeom>
          <a:noFill/>
        </p:spPr>
        <p:txBody>
          <a:bodyPr wrap="none" rtlCol="0">
            <a:spAutoFit/>
          </a:bodyPr>
          <a:lstStyle/>
          <a:p>
            <a:r>
              <a:rPr lang="en-US" sz="3200" dirty="0" smtClean="0"/>
              <a:t>Some Explanation:</a:t>
            </a:r>
            <a:endParaRPr lang="en-US" sz="3200" dirty="0"/>
          </a:p>
        </p:txBody>
      </p:sp>
      <p:sp>
        <p:nvSpPr>
          <p:cNvPr id="2" name="TextBox 1"/>
          <p:cNvSpPr txBox="1"/>
          <p:nvPr/>
        </p:nvSpPr>
        <p:spPr>
          <a:xfrm>
            <a:off x="255345" y="1227039"/>
            <a:ext cx="11681309" cy="3416320"/>
          </a:xfrm>
          <a:prstGeom prst="rect">
            <a:avLst/>
          </a:prstGeom>
          <a:noFill/>
        </p:spPr>
        <p:txBody>
          <a:bodyPr wrap="square" rtlCol="0">
            <a:spAutoFit/>
          </a:bodyPr>
          <a:lstStyle/>
          <a:p>
            <a:r>
              <a:rPr lang="en-US" sz="2400" dirty="0" smtClean="0"/>
              <a:t>During the derivation, entropy changes were split into 2 types: </a:t>
            </a:r>
          </a:p>
          <a:p>
            <a:endParaRPr lang="en-US" sz="2400" dirty="0"/>
          </a:p>
          <a:p>
            <a:pPr marL="342900" indent="-342900">
              <a:buFont typeface="+mj-lt"/>
              <a:buAutoNum type="arabicPeriod"/>
            </a:pPr>
            <a:r>
              <a:rPr lang="en-US" sz="2400" dirty="0" smtClean="0"/>
              <a:t>Entropy changes due to single phase, homogeneous material undergoing changes in temperature and pressure.</a:t>
            </a:r>
          </a:p>
          <a:p>
            <a:pPr marL="342900" indent="-342900">
              <a:buFont typeface="+mj-lt"/>
              <a:buAutoNum type="arabicPeriod"/>
            </a:pPr>
            <a:endParaRPr lang="en-US" sz="2400" dirty="0" smtClean="0"/>
          </a:p>
          <a:p>
            <a:pPr marL="342900" indent="-342900">
              <a:buFont typeface="+mj-lt"/>
              <a:buAutoNum type="arabicPeriod"/>
            </a:pPr>
            <a:r>
              <a:rPr lang="en-US" sz="2400" dirty="0" smtClean="0"/>
              <a:t>All other entropy changes are lumped into:  S</a:t>
            </a:r>
            <a:r>
              <a:rPr lang="en-US" sz="2400" baseline="-25000" dirty="0" smtClean="0"/>
              <a:t>*</a:t>
            </a:r>
            <a:r>
              <a:rPr lang="en-US" sz="2400" dirty="0" smtClean="0"/>
              <a:t>    These include things such as radioactive heat production, phase changes, chemical reactions, nuclear reactions, etc.   These items are best extracted as needed for the particular problem at hand.   Radioactive heat production of uranium, thorium, and potassium is often extracted as:  </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653140935"/>
              </p:ext>
            </p:extLst>
          </p:nvPr>
        </p:nvGraphicFramePr>
        <p:xfrm>
          <a:off x="9325094" y="4143739"/>
          <a:ext cx="655751" cy="499620"/>
        </p:xfrm>
        <a:graphic>
          <a:graphicData uri="http://schemas.openxmlformats.org/presentationml/2006/ole">
            <mc:AlternateContent xmlns:mc="http://schemas.openxmlformats.org/markup-compatibility/2006">
              <mc:Choice xmlns:v="urn:schemas-microsoft-com:vml" Requires="v">
                <p:oleObj spid="_x0000_s9374" name="Equation" r:id="rId5" imgW="266400" imgH="203040" progId="Equation.3">
                  <p:embed/>
                </p:oleObj>
              </mc:Choice>
              <mc:Fallback>
                <p:oleObj name="Equation" r:id="rId5" imgW="266400" imgH="203040" progId="Equation.3">
                  <p:embed/>
                  <p:pic>
                    <p:nvPicPr>
                      <p:cNvPr id="0" name=""/>
                      <p:cNvPicPr/>
                      <p:nvPr/>
                    </p:nvPicPr>
                    <p:blipFill>
                      <a:blip r:embed="rId6"/>
                      <a:stretch>
                        <a:fillRect/>
                      </a:stretch>
                    </p:blipFill>
                    <p:spPr>
                      <a:xfrm>
                        <a:off x="9325094" y="4143739"/>
                        <a:ext cx="655751" cy="499620"/>
                      </a:xfrm>
                      <a:prstGeom prst="rect">
                        <a:avLst/>
                      </a:prstGeom>
                    </p:spPr>
                  </p:pic>
                </p:oleObj>
              </mc:Fallback>
            </mc:AlternateContent>
          </a:graphicData>
        </a:graphic>
      </p:graphicFrame>
    </p:spTree>
    <p:extLst>
      <p:ext uri="{BB962C8B-B14F-4D97-AF65-F5344CB8AC3E}">
        <p14:creationId xmlns:p14="http://schemas.microsoft.com/office/powerpoint/2010/main" val="2104019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6320" y="2711392"/>
            <a:ext cx="11673068" cy="3970318"/>
          </a:xfrm>
          <a:prstGeom prst="rect">
            <a:avLst/>
          </a:prstGeom>
          <a:solidFill>
            <a:schemeClr val="bg2">
              <a:lumMod val="90000"/>
            </a:schemeClr>
          </a:solidFill>
          <a:ln>
            <a:solidFill>
              <a:schemeClr val="tx1"/>
            </a:solidFill>
          </a:ln>
        </p:spPr>
        <p:txBody>
          <a:bodyPr wrap="square" rtlCol="0">
            <a:spAutoFit/>
          </a:bodyPr>
          <a:lstStyle/>
          <a:p>
            <a:r>
              <a:rPr lang="en-US" dirty="0" smtClean="0"/>
              <a:t>Independent Variables (</a:t>
            </a:r>
            <a:r>
              <a:rPr lang="en-US" dirty="0" err="1" smtClean="0"/>
              <a:t>x,y,z,t</a:t>
            </a:r>
            <a:r>
              <a:rPr lang="en-US" dirty="0" smtClean="0"/>
              <a:t>) </a:t>
            </a:r>
          </a:p>
          <a:p>
            <a:endParaRPr lang="en-US" dirty="0"/>
          </a:p>
          <a:p>
            <a:r>
              <a:rPr lang="en-US" dirty="0" smtClean="0"/>
              <a:t>Dependent Variables: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
        <p:nvSpPr>
          <p:cNvPr id="2" name="TextBox 1"/>
          <p:cNvSpPr txBox="1"/>
          <p:nvPr/>
        </p:nvSpPr>
        <p:spPr>
          <a:xfrm>
            <a:off x="185057" y="272487"/>
            <a:ext cx="9694642" cy="523220"/>
          </a:xfrm>
          <a:prstGeom prst="rect">
            <a:avLst/>
          </a:prstGeom>
          <a:noFill/>
        </p:spPr>
        <p:txBody>
          <a:bodyPr wrap="none" rtlCol="0">
            <a:spAutoFit/>
          </a:bodyPr>
          <a:lstStyle/>
          <a:p>
            <a:r>
              <a:rPr lang="en-US" sz="2800" dirty="0" smtClean="0"/>
              <a:t>Conservation of Energy (with heat production explicitly defined)</a:t>
            </a:r>
            <a:endParaRPr lang="en-US" sz="2800" dirty="0"/>
          </a:p>
        </p:txBody>
      </p:sp>
      <p:graphicFrame>
        <p:nvGraphicFramePr>
          <p:cNvPr id="9" name="Object 8"/>
          <p:cNvGraphicFramePr>
            <a:graphicFrameLocks noChangeAspect="1"/>
          </p:cNvGraphicFramePr>
          <p:nvPr>
            <p:extLst>
              <p:ext uri="{D42A27DB-BD31-4B8C-83A1-F6EECF244321}">
                <p14:modId xmlns:p14="http://schemas.microsoft.com/office/powerpoint/2010/main" val="4220789022"/>
              </p:ext>
            </p:extLst>
          </p:nvPr>
        </p:nvGraphicFramePr>
        <p:xfrm>
          <a:off x="254828" y="3729192"/>
          <a:ext cx="1323649" cy="409128"/>
        </p:xfrm>
        <a:graphic>
          <a:graphicData uri="http://schemas.openxmlformats.org/presentationml/2006/ole">
            <mc:AlternateContent xmlns:mc="http://schemas.openxmlformats.org/markup-compatibility/2006">
              <mc:Choice xmlns:v="urn:schemas-microsoft-com:vml" Requires="v">
                <p:oleObj spid="_x0000_s18110" name="Equation" r:id="rId4" imgW="698400" imgH="215640" progId="Equation.3">
                  <p:embed/>
                </p:oleObj>
              </mc:Choice>
              <mc:Fallback>
                <p:oleObj name="Equation" r:id="rId4" imgW="698400" imgH="215640" progId="Equation.3">
                  <p:embed/>
                  <p:pic>
                    <p:nvPicPr>
                      <p:cNvPr id="0" name=""/>
                      <p:cNvPicPr/>
                      <p:nvPr/>
                    </p:nvPicPr>
                    <p:blipFill>
                      <a:blip r:embed="rId5"/>
                      <a:stretch>
                        <a:fillRect/>
                      </a:stretch>
                    </p:blipFill>
                    <p:spPr>
                      <a:xfrm>
                        <a:off x="254828" y="3729192"/>
                        <a:ext cx="1323649" cy="40912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68427920"/>
              </p:ext>
            </p:extLst>
          </p:nvPr>
        </p:nvGraphicFramePr>
        <p:xfrm>
          <a:off x="278245" y="5666642"/>
          <a:ext cx="1753516" cy="563630"/>
        </p:xfrm>
        <a:graphic>
          <a:graphicData uri="http://schemas.openxmlformats.org/presentationml/2006/ole">
            <mc:AlternateContent xmlns:mc="http://schemas.openxmlformats.org/markup-compatibility/2006">
              <mc:Choice xmlns:v="urn:schemas-microsoft-com:vml" Requires="v">
                <p:oleObj spid="_x0000_s18111" name="Equation" r:id="rId6" imgW="711000" imgH="228600" progId="Equation.3">
                  <p:embed/>
                </p:oleObj>
              </mc:Choice>
              <mc:Fallback>
                <p:oleObj name="Equation" r:id="rId6" imgW="711000" imgH="228600" progId="Equation.3">
                  <p:embed/>
                  <p:pic>
                    <p:nvPicPr>
                      <p:cNvPr id="0" name=""/>
                      <p:cNvPicPr/>
                      <p:nvPr/>
                    </p:nvPicPr>
                    <p:blipFill>
                      <a:blip r:embed="rId7"/>
                      <a:stretch>
                        <a:fillRect/>
                      </a:stretch>
                    </p:blipFill>
                    <p:spPr>
                      <a:xfrm>
                        <a:off x="278245" y="5666642"/>
                        <a:ext cx="1753516" cy="563630"/>
                      </a:xfrm>
                      <a:prstGeom prst="rect">
                        <a:avLst/>
                      </a:prstGeom>
                    </p:spPr>
                  </p:pic>
                </p:oleObj>
              </mc:Fallback>
            </mc:AlternateContent>
          </a:graphicData>
        </a:graphic>
      </p:graphicFrame>
      <p:sp>
        <p:nvSpPr>
          <p:cNvPr id="13" name="TextBox 12"/>
          <p:cNvSpPr txBox="1"/>
          <p:nvPr/>
        </p:nvSpPr>
        <p:spPr>
          <a:xfrm>
            <a:off x="1836884" y="3768988"/>
            <a:ext cx="2088713" cy="369332"/>
          </a:xfrm>
          <a:prstGeom prst="rect">
            <a:avLst/>
          </a:prstGeom>
          <a:noFill/>
        </p:spPr>
        <p:txBody>
          <a:bodyPr wrap="none" rtlCol="0">
            <a:spAutoFit/>
          </a:bodyPr>
          <a:lstStyle/>
          <a:p>
            <a:r>
              <a:rPr lang="en-US" dirty="0" smtClean="0"/>
              <a:t>Density (scalar field)</a:t>
            </a:r>
            <a:endParaRPr lang="en-US" dirty="0"/>
          </a:p>
        </p:txBody>
      </p:sp>
      <p:sp>
        <p:nvSpPr>
          <p:cNvPr id="14" name="TextBox 13"/>
          <p:cNvSpPr txBox="1"/>
          <p:nvPr/>
        </p:nvSpPr>
        <p:spPr>
          <a:xfrm>
            <a:off x="2031761" y="5850054"/>
            <a:ext cx="2178866" cy="369332"/>
          </a:xfrm>
          <a:prstGeom prst="rect">
            <a:avLst/>
          </a:prstGeom>
          <a:noFill/>
        </p:spPr>
        <p:txBody>
          <a:bodyPr wrap="none" rtlCol="0">
            <a:spAutoFit/>
          </a:bodyPr>
          <a:lstStyle/>
          <a:p>
            <a:r>
              <a:rPr lang="en-US" dirty="0" smtClean="0"/>
              <a:t>Velocity (vector field)</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3401106185"/>
              </p:ext>
            </p:extLst>
          </p:nvPr>
        </p:nvGraphicFramePr>
        <p:xfrm>
          <a:off x="114340" y="944367"/>
          <a:ext cx="11712217" cy="1160137"/>
        </p:xfrm>
        <a:graphic>
          <a:graphicData uri="http://schemas.openxmlformats.org/presentationml/2006/ole">
            <mc:AlternateContent xmlns:mc="http://schemas.openxmlformats.org/markup-compatibility/2006">
              <mc:Choice xmlns:v="urn:schemas-microsoft-com:vml" Requires="v">
                <p:oleObj spid="_x0000_s18112" name="Equation" r:id="rId8" imgW="3974760" imgH="393480" progId="Equation.3">
                  <p:embed/>
                </p:oleObj>
              </mc:Choice>
              <mc:Fallback>
                <p:oleObj name="Equation" r:id="rId8" imgW="3974760" imgH="393480" progId="Equation.3">
                  <p:embed/>
                  <p:pic>
                    <p:nvPicPr>
                      <p:cNvPr id="0" name=""/>
                      <p:cNvPicPr/>
                      <p:nvPr/>
                    </p:nvPicPr>
                    <p:blipFill>
                      <a:blip r:embed="rId9"/>
                      <a:stretch>
                        <a:fillRect/>
                      </a:stretch>
                    </p:blipFill>
                    <p:spPr>
                      <a:xfrm>
                        <a:off x="114340" y="944367"/>
                        <a:ext cx="11712217" cy="1160137"/>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76505683"/>
              </p:ext>
            </p:extLst>
          </p:nvPr>
        </p:nvGraphicFramePr>
        <p:xfrm>
          <a:off x="6864847" y="4435680"/>
          <a:ext cx="1301750" cy="407987"/>
        </p:xfrm>
        <a:graphic>
          <a:graphicData uri="http://schemas.openxmlformats.org/presentationml/2006/ole">
            <mc:AlternateContent xmlns:mc="http://schemas.openxmlformats.org/markup-compatibility/2006">
              <mc:Choice xmlns:v="urn:schemas-microsoft-com:vml" Requires="v">
                <p:oleObj spid="_x0000_s18113" name="Equation" r:id="rId10" imgW="685800" imgH="215640" progId="Equation.3">
                  <p:embed/>
                </p:oleObj>
              </mc:Choice>
              <mc:Fallback>
                <p:oleObj name="Equation" r:id="rId10" imgW="685800" imgH="215640" progId="Equation.3">
                  <p:embed/>
                  <p:pic>
                    <p:nvPicPr>
                      <p:cNvPr id="0" name=""/>
                      <p:cNvPicPr/>
                      <p:nvPr/>
                    </p:nvPicPr>
                    <p:blipFill>
                      <a:blip r:embed="rId11"/>
                      <a:stretch>
                        <a:fillRect/>
                      </a:stretch>
                    </p:blipFill>
                    <p:spPr>
                      <a:xfrm>
                        <a:off x="6864847" y="4435680"/>
                        <a:ext cx="1301750" cy="407987"/>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735439520"/>
              </p:ext>
            </p:extLst>
          </p:nvPr>
        </p:nvGraphicFramePr>
        <p:xfrm>
          <a:off x="6264708" y="5025850"/>
          <a:ext cx="457200" cy="407987"/>
        </p:xfrm>
        <a:graphic>
          <a:graphicData uri="http://schemas.openxmlformats.org/presentationml/2006/ole">
            <mc:AlternateContent xmlns:mc="http://schemas.openxmlformats.org/markup-compatibility/2006">
              <mc:Choice xmlns:v="urn:schemas-microsoft-com:vml" Requires="v">
                <p:oleObj spid="_x0000_s18114" name="Equation" r:id="rId12" imgW="241200" imgH="215640" progId="Equation.3">
                  <p:embed/>
                </p:oleObj>
              </mc:Choice>
              <mc:Fallback>
                <p:oleObj name="Equation" r:id="rId12" imgW="241200" imgH="215640" progId="Equation.3">
                  <p:embed/>
                  <p:pic>
                    <p:nvPicPr>
                      <p:cNvPr id="0" name=""/>
                      <p:cNvPicPr/>
                      <p:nvPr/>
                    </p:nvPicPr>
                    <p:blipFill>
                      <a:blip r:embed="rId13"/>
                      <a:stretch>
                        <a:fillRect/>
                      </a:stretch>
                    </p:blipFill>
                    <p:spPr>
                      <a:xfrm>
                        <a:off x="6264708" y="5025850"/>
                        <a:ext cx="457200" cy="407987"/>
                      </a:xfrm>
                      <a:prstGeom prst="rect">
                        <a:avLst/>
                      </a:prstGeom>
                    </p:spPr>
                  </p:pic>
                </p:oleObj>
              </mc:Fallback>
            </mc:AlternateContent>
          </a:graphicData>
        </a:graphic>
      </p:graphicFrame>
      <p:sp>
        <p:nvSpPr>
          <p:cNvPr id="18" name="TextBox 17"/>
          <p:cNvSpPr txBox="1"/>
          <p:nvPr/>
        </p:nvSpPr>
        <p:spPr>
          <a:xfrm>
            <a:off x="8433824" y="4454553"/>
            <a:ext cx="3006144" cy="369332"/>
          </a:xfrm>
          <a:prstGeom prst="rect">
            <a:avLst/>
          </a:prstGeom>
          <a:noFill/>
        </p:spPr>
        <p:txBody>
          <a:bodyPr wrap="none" rtlCol="0">
            <a:spAutoFit/>
          </a:bodyPr>
          <a:lstStyle/>
          <a:p>
            <a:r>
              <a:rPr lang="en-US" dirty="0" err="1" smtClean="0"/>
              <a:t>Deviatoric</a:t>
            </a:r>
            <a:r>
              <a:rPr lang="en-US" dirty="0" smtClean="0"/>
              <a:t> stress (tensor field)</a:t>
            </a:r>
            <a:endParaRPr lang="en-US" dirty="0"/>
          </a:p>
        </p:txBody>
      </p:sp>
      <p:sp>
        <p:nvSpPr>
          <p:cNvPr id="19" name="TextBox 18"/>
          <p:cNvSpPr txBox="1"/>
          <p:nvPr/>
        </p:nvSpPr>
        <p:spPr>
          <a:xfrm>
            <a:off x="6864847" y="5028333"/>
            <a:ext cx="4438405" cy="369332"/>
          </a:xfrm>
          <a:prstGeom prst="rect">
            <a:avLst/>
          </a:prstGeom>
          <a:noFill/>
        </p:spPr>
        <p:txBody>
          <a:bodyPr wrap="square" rtlCol="0">
            <a:spAutoFit/>
          </a:bodyPr>
          <a:lstStyle/>
          <a:p>
            <a:r>
              <a:rPr lang="en-US" dirty="0" smtClean="0"/>
              <a:t>Entropy changes related to “extra” processes</a:t>
            </a:r>
            <a:endParaRPr lang="en-US" dirty="0"/>
          </a:p>
        </p:txBody>
      </p:sp>
      <p:sp>
        <p:nvSpPr>
          <p:cNvPr id="12" name="TextBox 11"/>
          <p:cNvSpPr txBox="1"/>
          <p:nvPr/>
        </p:nvSpPr>
        <p:spPr>
          <a:xfrm>
            <a:off x="126974" y="2295888"/>
            <a:ext cx="11900245" cy="646331"/>
          </a:xfrm>
          <a:prstGeom prst="rect">
            <a:avLst/>
          </a:prstGeom>
          <a:noFill/>
        </p:spPr>
        <p:txBody>
          <a:bodyPr wrap="none" rtlCol="0">
            <a:spAutoFit/>
          </a:bodyPr>
          <a:lstStyle/>
          <a:p>
            <a:r>
              <a:rPr lang="en-US" dirty="0" smtClean="0"/>
              <a:t>Derivation includes using conservation of mass, conservation of momentum, and </a:t>
            </a:r>
            <a:r>
              <a:rPr lang="en-US" dirty="0" err="1" smtClean="0"/>
              <a:t>dU</a:t>
            </a:r>
            <a:r>
              <a:rPr lang="en-US" dirty="0" smtClean="0"/>
              <a:t> = </a:t>
            </a:r>
            <a:r>
              <a:rPr lang="en-US" dirty="0" err="1" smtClean="0"/>
              <a:t>TdS</a:t>
            </a:r>
            <a:r>
              <a:rPr lang="en-US" dirty="0" smtClean="0"/>
              <a:t> – </a:t>
            </a:r>
            <a:r>
              <a:rPr lang="en-US" dirty="0" err="1" smtClean="0"/>
              <a:t>PdV</a:t>
            </a:r>
            <a:r>
              <a:rPr lang="en-US" dirty="0" smtClean="0"/>
              <a:t> (1</a:t>
            </a:r>
            <a:r>
              <a:rPr lang="en-US" baseline="30000" dirty="0" smtClean="0"/>
              <a:t>st</a:t>
            </a:r>
            <a:r>
              <a:rPr lang="en-US" dirty="0" smtClean="0"/>
              <a:t> and 2</a:t>
            </a:r>
            <a:r>
              <a:rPr lang="en-US" baseline="30000" dirty="0" smtClean="0"/>
              <a:t>nd</a:t>
            </a:r>
            <a:r>
              <a:rPr lang="en-US" dirty="0" smtClean="0"/>
              <a:t> laws of thermo).</a:t>
            </a:r>
            <a:br>
              <a:rPr lang="en-US" dirty="0" smtClean="0"/>
            </a:b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620414492"/>
              </p:ext>
            </p:extLst>
          </p:nvPr>
        </p:nvGraphicFramePr>
        <p:xfrm>
          <a:off x="6453620" y="2928762"/>
          <a:ext cx="1274763" cy="409575"/>
        </p:xfrm>
        <a:graphic>
          <a:graphicData uri="http://schemas.openxmlformats.org/presentationml/2006/ole">
            <mc:AlternateContent xmlns:mc="http://schemas.openxmlformats.org/markup-compatibility/2006">
              <mc:Choice xmlns:v="urn:schemas-microsoft-com:vml" Requires="v">
                <p:oleObj spid="_x0000_s18115" name="Equation" r:id="rId14" imgW="672840" imgH="215640" progId="Equation.3">
                  <p:embed/>
                </p:oleObj>
              </mc:Choice>
              <mc:Fallback>
                <p:oleObj name="Equation" r:id="rId14" imgW="672840" imgH="215640" progId="Equation.3">
                  <p:embed/>
                  <p:pic>
                    <p:nvPicPr>
                      <p:cNvPr id="0" name=""/>
                      <p:cNvPicPr/>
                      <p:nvPr/>
                    </p:nvPicPr>
                    <p:blipFill>
                      <a:blip r:embed="rId15"/>
                      <a:stretch>
                        <a:fillRect/>
                      </a:stretch>
                    </p:blipFill>
                    <p:spPr>
                      <a:xfrm>
                        <a:off x="6453620" y="2928762"/>
                        <a:ext cx="1274763" cy="409575"/>
                      </a:xfrm>
                      <a:prstGeom prst="rect">
                        <a:avLst/>
                      </a:prstGeom>
                    </p:spPr>
                  </p:pic>
                </p:oleObj>
              </mc:Fallback>
            </mc:AlternateContent>
          </a:graphicData>
        </a:graphic>
      </p:graphicFrame>
      <p:sp>
        <p:nvSpPr>
          <p:cNvPr id="21" name="TextBox 20"/>
          <p:cNvSpPr txBox="1"/>
          <p:nvPr/>
        </p:nvSpPr>
        <p:spPr>
          <a:xfrm>
            <a:off x="8010762" y="2969665"/>
            <a:ext cx="3364383" cy="369332"/>
          </a:xfrm>
          <a:prstGeom prst="rect">
            <a:avLst/>
          </a:prstGeom>
          <a:noFill/>
        </p:spPr>
        <p:txBody>
          <a:bodyPr wrap="none" rtlCol="0">
            <a:spAutoFit/>
          </a:bodyPr>
          <a:lstStyle/>
          <a:p>
            <a:r>
              <a:rPr lang="en-US" dirty="0" smtClean="0"/>
              <a:t>Thermal conductivity (scalar field)</a:t>
            </a:r>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1585507731"/>
              </p:ext>
            </p:extLst>
          </p:nvPr>
        </p:nvGraphicFramePr>
        <p:xfrm>
          <a:off x="5750030" y="3442267"/>
          <a:ext cx="1662112" cy="839788"/>
        </p:xfrm>
        <a:graphic>
          <a:graphicData uri="http://schemas.openxmlformats.org/presentationml/2006/ole">
            <mc:AlternateContent xmlns:mc="http://schemas.openxmlformats.org/markup-compatibility/2006">
              <mc:Choice xmlns:v="urn:schemas-microsoft-com:vml" Requires="v">
                <p:oleObj spid="_x0000_s18116" name="Equation" r:id="rId16" imgW="876240" imgH="444240" progId="Equation.3">
                  <p:embed/>
                </p:oleObj>
              </mc:Choice>
              <mc:Fallback>
                <p:oleObj name="Equation" r:id="rId16" imgW="876240" imgH="444240" progId="Equation.3">
                  <p:embed/>
                  <p:pic>
                    <p:nvPicPr>
                      <p:cNvPr id="0" name=""/>
                      <p:cNvPicPr/>
                      <p:nvPr/>
                    </p:nvPicPr>
                    <p:blipFill>
                      <a:blip r:embed="rId17"/>
                      <a:stretch>
                        <a:fillRect/>
                      </a:stretch>
                    </p:blipFill>
                    <p:spPr>
                      <a:xfrm>
                        <a:off x="5750030" y="3442267"/>
                        <a:ext cx="1662112" cy="839788"/>
                      </a:xfrm>
                      <a:prstGeom prst="rect">
                        <a:avLst/>
                      </a:prstGeom>
                    </p:spPr>
                  </p:pic>
                </p:oleObj>
              </mc:Fallback>
            </mc:AlternateContent>
          </a:graphicData>
        </a:graphic>
      </p:graphicFrame>
      <p:sp>
        <p:nvSpPr>
          <p:cNvPr id="23" name="TextBox 22"/>
          <p:cNvSpPr txBox="1"/>
          <p:nvPr/>
        </p:nvSpPr>
        <p:spPr>
          <a:xfrm>
            <a:off x="7307493" y="3672765"/>
            <a:ext cx="4534126" cy="369332"/>
          </a:xfrm>
          <a:prstGeom prst="rect">
            <a:avLst/>
          </a:prstGeom>
          <a:noFill/>
        </p:spPr>
        <p:txBody>
          <a:bodyPr wrap="none" rtlCol="0">
            <a:spAutoFit/>
          </a:bodyPr>
          <a:lstStyle/>
          <a:p>
            <a:r>
              <a:rPr lang="en-US" dirty="0" smtClean="0"/>
              <a:t>Thermal </a:t>
            </a:r>
            <a:r>
              <a:rPr lang="en-US" dirty="0" err="1" smtClean="0"/>
              <a:t>expansivity</a:t>
            </a:r>
            <a:r>
              <a:rPr lang="en-US" dirty="0" smtClean="0"/>
              <a:t> [V is volume] (scalar field)</a:t>
            </a:r>
            <a:endParaRPr lang="en-US" dirty="0"/>
          </a:p>
        </p:txBody>
      </p:sp>
      <p:graphicFrame>
        <p:nvGraphicFramePr>
          <p:cNvPr id="24" name="Object 23"/>
          <p:cNvGraphicFramePr>
            <a:graphicFrameLocks noChangeAspect="1"/>
          </p:cNvGraphicFramePr>
          <p:nvPr>
            <p:extLst>
              <p:ext uri="{D42A27DB-BD31-4B8C-83A1-F6EECF244321}">
                <p14:modId xmlns:p14="http://schemas.microsoft.com/office/powerpoint/2010/main" val="2059284871"/>
              </p:ext>
            </p:extLst>
          </p:nvPr>
        </p:nvGraphicFramePr>
        <p:xfrm>
          <a:off x="254828" y="4224055"/>
          <a:ext cx="1711325" cy="839788"/>
        </p:xfrm>
        <a:graphic>
          <a:graphicData uri="http://schemas.openxmlformats.org/presentationml/2006/ole">
            <mc:AlternateContent xmlns:mc="http://schemas.openxmlformats.org/markup-compatibility/2006">
              <mc:Choice xmlns:v="urn:schemas-microsoft-com:vml" Requires="v">
                <p:oleObj spid="_x0000_s18117" name="Equation" r:id="rId18" imgW="901440" imgH="444240" progId="Equation.3">
                  <p:embed/>
                </p:oleObj>
              </mc:Choice>
              <mc:Fallback>
                <p:oleObj name="Equation" r:id="rId18" imgW="901440" imgH="444240" progId="Equation.3">
                  <p:embed/>
                  <p:pic>
                    <p:nvPicPr>
                      <p:cNvPr id="0" name=""/>
                      <p:cNvPicPr/>
                      <p:nvPr/>
                    </p:nvPicPr>
                    <p:blipFill>
                      <a:blip r:embed="rId19"/>
                      <a:stretch>
                        <a:fillRect/>
                      </a:stretch>
                    </p:blipFill>
                    <p:spPr>
                      <a:xfrm>
                        <a:off x="254828" y="4224055"/>
                        <a:ext cx="1711325" cy="839788"/>
                      </a:xfrm>
                      <a:prstGeom prst="rect">
                        <a:avLst/>
                      </a:prstGeom>
                    </p:spPr>
                  </p:pic>
                </p:oleObj>
              </mc:Fallback>
            </mc:AlternateContent>
          </a:graphicData>
        </a:graphic>
      </p:graphicFrame>
      <p:sp>
        <p:nvSpPr>
          <p:cNvPr id="25" name="TextBox 24"/>
          <p:cNvSpPr txBox="1"/>
          <p:nvPr/>
        </p:nvSpPr>
        <p:spPr>
          <a:xfrm>
            <a:off x="2104661" y="4420255"/>
            <a:ext cx="4536050" cy="369332"/>
          </a:xfrm>
          <a:prstGeom prst="rect">
            <a:avLst/>
          </a:prstGeom>
          <a:noFill/>
        </p:spPr>
        <p:txBody>
          <a:bodyPr wrap="none" rtlCol="0">
            <a:spAutoFit/>
          </a:bodyPr>
          <a:lstStyle/>
          <a:p>
            <a:r>
              <a:rPr lang="en-US" dirty="0" smtClean="0"/>
              <a:t>Specific heat at constant pressure (scalar field)</a:t>
            </a:r>
            <a:endParaRPr lang="en-US" dirty="0"/>
          </a:p>
        </p:txBody>
      </p:sp>
      <p:graphicFrame>
        <p:nvGraphicFramePr>
          <p:cNvPr id="26" name="Object 25"/>
          <p:cNvGraphicFramePr>
            <a:graphicFrameLocks noChangeAspect="1"/>
          </p:cNvGraphicFramePr>
          <p:nvPr>
            <p:extLst>
              <p:ext uri="{D42A27DB-BD31-4B8C-83A1-F6EECF244321}">
                <p14:modId xmlns:p14="http://schemas.microsoft.com/office/powerpoint/2010/main" val="3610548229"/>
              </p:ext>
            </p:extLst>
          </p:nvPr>
        </p:nvGraphicFramePr>
        <p:xfrm>
          <a:off x="278245" y="5156025"/>
          <a:ext cx="1300163" cy="409575"/>
        </p:xfrm>
        <a:graphic>
          <a:graphicData uri="http://schemas.openxmlformats.org/presentationml/2006/ole">
            <mc:AlternateContent xmlns:mc="http://schemas.openxmlformats.org/markup-compatibility/2006">
              <mc:Choice xmlns:v="urn:schemas-microsoft-com:vml" Requires="v">
                <p:oleObj spid="_x0000_s18118" name="Equation" r:id="rId20" imgW="685800" imgH="215640" progId="Equation.3">
                  <p:embed/>
                </p:oleObj>
              </mc:Choice>
              <mc:Fallback>
                <p:oleObj name="Equation" r:id="rId20" imgW="685800" imgH="215640" progId="Equation.3">
                  <p:embed/>
                  <p:pic>
                    <p:nvPicPr>
                      <p:cNvPr id="0" name=""/>
                      <p:cNvPicPr/>
                      <p:nvPr/>
                    </p:nvPicPr>
                    <p:blipFill>
                      <a:blip r:embed="rId21"/>
                      <a:stretch>
                        <a:fillRect/>
                      </a:stretch>
                    </p:blipFill>
                    <p:spPr>
                      <a:xfrm>
                        <a:off x="278245" y="5156025"/>
                        <a:ext cx="1300163" cy="409575"/>
                      </a:xfrm>
                      <a:prstGeom prst="rect">
                        <a:avLst/>
                      </a:prstGeom>
                    </p:spPr>
                  </p:pic>
                </p:oleObj>
              </mc:Fallback>
            </mc:AlternateContent>
          </a:graphicData>
        </a:graphic>
      </p:graphicFrame>
      <p:sp>
        <p:nvSpPr>
          <p:cNvPr id="27" name="TextBox 26"/>
          <p:cNvSpPr txBox="1"/>
          <p:nvPr/>
        </p:nvSpPr>
        <p:spPr>
          <a:xfrm>
            <a:off x="1780939" y="5159442"/>
            <a:ext cx="2588914" cy="369332"/>
          </a:xfrm>
          <a:prstGeom prst="rect">
            <a:avLst/>
          </a:prstGeom>
          <a:noFill/>
        </p:spPr>
        <p:txBody>
          <a:bodyPr wrap="none" rtlCol="0">
            <a:spAutoFit/>
          </a:bodyPr>
          <a:lstStyle/>
          <a:p>
            <a:r>
              <a:rPr lang="en-US" dirty="0" smtClean="0"/>
              <a:t>Temperature (scalar field)</a:t>
            </a:r>
            <a:endParaRPr lang="en-US" dirty="0"/>
          </a:p>
        </p:txBody>
      </p:sp>
      <p:graphicFrame>
        <p:nvGraphicFramePr>
          <p:cNvPr id="28" name="Object 27"/>
          <p:cNvGraphicFramePr>
            <a:graphicFrameLocks noChangeAspect="1"/>
          </p:cNvGraphicFramePr>
          <p:nvPr>
            <p:extLst>
              <p:ext uri="{D42A27DB-BD31-4B8C-83A1-F6EECF244321}">
                <p14:modId xmlns:p14="http://schemas.microsoft.com/office/powerpoint/2010/main" val="3206051564"/>
              </p:ext>
            </p:extLst>
          </p:nvPr>
        </p:nvGraphicFramePr>
        <p:xfrm>
          <a:off x="6224588" y="5554663"/>
          <a:ext cx="1373187" cy="409575"/>
        </p:xfrm>
        <a:graphic>
          <a:graphicData uri="http://schemas.openxmlformats.org/presentationml/2006/ole">
            <mc:AlternateContent xmlns:mc="http://schemas.openxmlformats.org/markup-compatibility/2006">
              <mc:Choice xmlns:v="urn:schemas-microsoft-com:vml" Requires="v">
                <p:oleObj spid="_x0000_s18119" name="Equation" r:id="rId22" imgW="723600" imgH="215640" progId="Equation.3">
                  <p:embed/>
                </p:oleObj>
              </mc:Choice>
              <mc:Fallback>
                <p:oleObj name="Equation" r:id="rId22" imgW="723600" imgH="215640" progId="Equation.3">
                  <p:embed/>
                  <p:pic>
                    <p:nvPicPr>
                      <p:cNvPr id="0" name=""/>
                      <p:cNvPicPr/>
                      <p:nvPr/>
                    </p:nvPicPr>
                    <p:blipFill>
                      <a:blip r:embed="rId23"/>
                      <a:stretch>
                        <a:fillRect/>
                      </a:stretch>
                    </p:blipFill>
                    <p:spPr>
                      <a:xfrm>
                        <a:off x="6224588" y="5554663"/>
                        <a:ext cx="1373187" cy="409575"/>
                      </a:xfrm>
                      <a:prstGeom prst="rect">
                        <a:avLst/>
                      </a:prstGeom>
                    </p:spPr>
                  </p:pic>
                </p:oleObj>
              </mc:Fallback>
            </mc:AlternateContent>
          </a:graphicData>
        </a:graphic>
      </p:graphicFrame>
      <p:sp>
        <p:nvSpPr>
          <p:cNvPr id="29" name="TextBox 28"/>
          <p:cNvSpPr txBox="1"/>
          <p:nvPr/>
        </p:nvSpPr>
        <p:spPr>
          <a:xfrm>
            <a:off x="7642279" y="5568754"/>
            <a:ext cx="4001853" cy="369332"/>
          </a:xfrm>
          <a:prstGeom prst="rect">
            <a:avLst/>
          </a:prstGeom>
          <a:noFill/>
        </p:spPr>
        <p:txBody>
          <a:bodyPr wrap="square" rtlCol="0">
            <a:spAutoFit/>
          </a:bodyPr>
          <a:lstStyle/>
          <a:p>
            <a:r>
              <a:rPr lang="en-US" dirty="0"/>
              <a:t>H</a:t>
            </a:r>
            <a:r>
              <a:rPr lang="en-US" dirty="0" smtClean="0"/>
              <a:t>eat production (power per mass)</a:t>
            </a:r>
            <a:endParaRPr lang="en-US" dirty="0"/>
          </a:p>
        </p:txBody>
      </p:sp>
      <p:sp>
        <p:nvSpPr>
          <p:cNvPr id="3" name="Oval 2"/>
          <p:cNvSpPr/>
          <p:nvPr/>
        </p:nvSpPr>
        <p:spPr>
          <a:xfrm>
            <a:off x="10521387" y="671332"/>
            <a:ext cx="1596467" cy="1624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425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057" y="266700"/>
            <a:ext cx="5378652" cy="584775"/>
          </a:xfrm>
          <a:prstGeom prst="rect">
            <a:avLst/>
          </a:prstGeom>
          <a:noFill/>
        </p:spPr>
        <p:txBody>
          <a:bodyPr wrap="none" rtlCol="0">
            <a:spAutoFit/>
          </a:bodyPr>
          <a:lstStyle/>
          <a:p>
            <a:r>
              <a:rPr lang="en-US" sz="3200" dirty="0" smtClean="0"/>
              <a:t>Some Explanation on Notation:</a:t>
            </a:r>
            <a:endParaRPr lang="en-US"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3469166094"/>
              </p:ext>
            </p:extLst>
          </p:nvPr>
        </p:nvGraphicFramePr>
        <p:xfrm>
          <a:off x="676716" y="1966279"/>
          <a:ext cx="1309688" cy="598488"/>
        </p:xfrm>
        <a:graphic>
          <a:graphicData uri="http://schemas.openxmlformats.org/presentationml/2006/ole">
            <mc:AlternateContent xmlns:mc="http://schemas.openxmlformats.org/markup-compatibility/2006">
              <mc:Choice xmlns:v="urn:schemas-microsoft-com:vml" Requires="v">
                <p:oleObj spid="_x0000_s18577" name="Equation" r:id="rId3" imgW="444240" imgH="203040" progId="Equation.3">
                  <p:embed/>
                </p:oleObj>
              </mc:Choice>
              <mc:Fallback>
                <p:oleObj name="Equation" r:id="rId3" imgW="444240" imgH="203040" progId="Equation.3">
                  <p:embed/>
                  <p:pic>
                    <p:nvPicPr>
                      <p:cNvPr id="0" name=""/>
                      <p:cNvPicPr/>
                      <p:nvPr/>
                    </p:nvPicPr>
                    <p:blipFill>
                      <a:blip r:embed="rId4"/>
                      <a:stretch>
                        <a:fillRect/>
                      </a:stretch>
                    </p:blipFill>
                    <p:spPr>
                      <a:xfrm>
                        <a:off x="676716" y="1966279"/>
                        <a:ext cx="1309688" cy="598488"/>
                      </a:xfrm>
                      <a:prstGeom prst="rect">
                        <a:avLst/>
                      </a:prstGeom>
                    </p:spPr>
                  </p:pic>
                </p:oleObj>
              </mc:Fallback>
            </mc:AlternateContent>
          </a:graphicData>
        </a:graphic>
      </p:graphicFrame>
      <p:sp>
        <p:nvSpPr>
          <p:cNvPr id="5" name="TextBox 4"/>
          <p:cNvSpPr txBox="1"/>
          <p:nvPr/>
        </p:nvSpPr>
        <p:spPr>
          <a:xfrm>
            <a:off x="2268638" y="2003913"/>
            <a:ext cx="4030078" cy="523220"/>
          </a:xfrm>
          <a:prstGeom prst="rect">
            <a:avLst/>
          </a:prstGeom>
          <a:noFill/>
        </p:spPr>
        <p:txBody>
          <a:bodyPr wrap="none" rtlCol="0">
            <a:spAutoFit/>
          </a:bodyPr>
          <a:lstStyle/>
          <a:p>
            <a:r>
              <a:rPr lang="en-US" sz="2800" dirty="0" smtClean="0"/>
              <a:t>This is a scalar, defined by:</a:t>
            </a:r>
            <a:endParaRPr lang="en-US" sz="2800" dirty="0"/>
          </a:p>
        </p:txBody>
      </p:sp>
      <p:graphicFrame>
        <p:nvGraphicFramePr>
          <p:cNvPr id="8" name="Object 7"/>
          <p:cNvGraphicFramePr>
            <a:graphicFrameLocks noChangeAspect="1"/>
          </p:cNvGraphicFramePr>
          <p:nvPr>
            <p:extLst>
              <p:ext uri="{D42A27DB-BD31-4B8C-83A1-F6EECF244321}">
                <p14:modId xmlns:p14="http://schemas.microsoft.com/office/powerpoint/2010/main" val="1100643174"/>
              </p:ext>
            </p:extLst>
          </p:nvPr>
        </p:nvGraphicFramePr>
        <p:xfrm>
          <a:off x="6863185" y="1568518"/>
          <a:ext cx="2732088" cy="1346200"/>
        </p:xfrm>
        <a:graphic>
          <a:graphicData uri="http://schemas.openxmlformats.org/presentationml/2006/ole">
            <mc:AlternateContent xmlns:mc="http://schemas.openxmlformats.org/markup-compatibility/2006">
              <mc:Choice xmlns:v="urn:schemas-microsoft-com:vml" Requires="v">
                <p:oleObj spid="_x0000_s18578" name="Equation" r:id="rId5" imgW="927000" imgH="457200" progId="Equation.3">
                  <p:embed/>
                </p:oleObj>
              </mc:Choice>
              <mc:Fallback>
                <p:oleObj name="Equation" r:id="rId5" imgW="927000" imgH="457200" progId="Equation.3">
                  <p:embed/>
                  <p:pic>
                    <p:nvPicPr>
                      <p:cNvPr id="0" name=""/>
                      <p:cNvPicPr/>
                      <p:nvPr/>
                    </p:nvPicPr>
                    <p:blipFill>
                      <a:blip r:embed="rId6"/>
                      <a:stretch>
                        <a:fillRect/>
                      </a:stretch>
                    </p:blipFill>
                    <p:spPr>
                      <a:xfrm>
                        <a:off x="6863185" y="1568518"/>
                        <a:ext cx="2732088" cy="1346200"/>
                      </a:xfrm>
                      <a:prstGeom prst="rect">
                        <a:avLst/>
                      </a:prstGeom>
                    </p:spPr>
                  </p:pic>
                </p:oleObj>
              </mc:Fallback>
            </mc:AlternateContent>
          </a:graphicData>
        </a:graphic>
      </p:graphicFrame>
      <p:sp>
        <p:nvSpPr>
          <p:cNvPr id="13" name="TextBox 12"/>
          <p:cNvSpPr txBox="1"/>
          <p:nvPr/>
        </p:nvSpPr>
        <p:spPr>
          <a:xfrm>
            <a:off x="185057" y="4502552"/>
            <a:ext cx="11862991" cy="461665"/>
          </a:xfrm>
          <a:prstGeom prst="rect">
            <a:avLst/>
          </a:prstGeom>
          <a:noFill/>
        </p:spPr>
        <p:txBody>
          <a:bodyPr wrap="none" rtlCol="0">
            <a:spAutoFit/>
          </a:bodyPr>
          <a:lstStyle/>
          <a:p>
            <a:r>
              <a:rPr lang="en-US" sz="2400" dirty="0" smtClean="0"/>
              <a:t>This term describes the heat produced by friction, and is often called the “viscous dissipation.”</a:t>
            </a:r>
            <a:endParaRPr lang="en-US" sz="2400" dirty="0"/>
          </a:p>
        </p:txBody>
      </p:sp>
    </p:spTree>
    <p:extLst>
      <p:ext uri="{BB962C8B-B14F-4D97-AF65-F5344CB8AC3E}">
        <p14:creationId xmlns:p14="http://schemas.microsoft.com/office/powerpoint/2010/main" val="467835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879210874"/>
              </p:ext>
            </p:extLst>
          </p:nvPr>
        </p:nvGraphicFramePr>
        <p:xfrm>
          <a:off x="6079361" y="1716370"/>
          <a:ext cx="114300" cy="215900"/>
        </p:xfrm>
        <a:graphic>
          <a:graphicData uri="http://schemas.openxmlformats.org/presentationml/2006/ole">
            <mc:AlternateContent xmlns:mc="http://schemas.openxmlformats.org/markup-compatibility/2006">
              <mc:Choice xmlns:v="urn:schemas-microsoft-com:vml" Requires="v">
                <p:oleObj spid="_x0000_s19792"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79361" y="1716370"/>
                        <a:ext cx="114300" cy="215900"/>
                      </a:xfrm>
                      <a:prstGeom prst="rect">
                        <a:avLst/>
                      </a:prstGeom>
                    </p:spPr>
                  </p:pic>
                </p:oleObj>
              </mc:Fallback>
            </mc:AlternateContent>
          </a:graphicData>
        </a:graphic>
      </p:graphicFrame>
      <p:sp>
        <p:nvSpPr>
          <p:cNvPr id="3" name="TextBox 2"/>
          <p:cNvSpPr txBox="1"/>
          <p:nvPr/>
        </p:nvSpPr>
        <p:spPr>
          <a:xfrm>
            <a:off x="185057" y="266700"/>
            <a:ext cx="5378652" cy="584775"/>
          </a:xfrm>
          <a:prstGeom prst="rect">
            <a:avLst/>
          </a:prstGeom>
          <a:noFill/>
        </p:spPr>
        <p:txBody>
          <a:bodyPr wrap="none" rtlCol="0">
            <a:spAutoFit/>
          </a:bodyPr>
          <a:lstStyle/>
          <a:p>
            <a:r>
              <a:rPr lang="en-US" sz="3200" dirty="0" smtClean="0"/>
              <a:t>Some Explanation on Notation:</a:t>
            </a:r>
            <a:endParaRPr lang="en-US" sz="3200" dirty="0"/>
          </a:p>
        </p:txBody>
      </p:sp>
      <p:graphicFrame>
        <p:nvGraphicFramePr>
          <p:cNvPr id="9" name="Object 8"/>
          <p:cNvGraphicFramePr>
            <a:graphicFrameLocks noChangeAspect="1"/>
          </p:cNvGraphicFramePr>
          <p:nvPr>
            <p:extLst>
              <p:ext uri="{D42A27DB-BD31-4B8C-83A1-F6EECF244321}">
                <p14:modId xmlns:p14="http://schemas.microsoft.com/office/powerpoint/2010/main" val="3560424873"/>
              </p:ext>
            </p:extLst>
          </p:nvPr>
        </p:nvGraphicFramePr>
        <p:xfrm>
          <a:off x="364199" y="1305791"/>
          <a:ext cx="711200" cy="1160462"/>
        </p:xfrm>
        <a:graphic>
          <a:graphicData uri="http://schemas.openxmlformats.org/presentationml/2006/ole">
            <mc:AlternateContent xmlns:mc="http://schemas.openxmlformats.org/markup-compatibility/2006">
              <mc:Choice xmlns:v="urn:schemas-microsoft-com:vml" Requires="v">
                <p:oleObj spid="_x0000_s19793" name="Equation" r:id="rId5" imgW="241200" imgH="393480" progId="Equation.3">
                  <p:embed/>
                </p:oleObj>
              </mc:Choice>
              <mc:Fallback>
                <p:oleObj name="Equation" r:id="rId5" imgW="241200" imgH="393480" progId="Equation.3">
                  <p:embed/>
                  <p:pic>
                    <p:nvPicPr>
                      <p:cNvPr id="0" name=""/>
                      <p:cNvPicPr/>
                      <p:nvPr/>
                    </p:nvPicPr>
                    <p:blipFill>
                      <a:blip r:embed="rId6"/>
                      <a:stretch>
                        <a:fillRect/>
                      </a:stretch>
                    </p:blipFill>
                    <p:spPr>
                      <a:xfrm>
                        <a:off x="364199" y="1305791"/>
                        <a:ext cx="711200" cy="1160462"/>
                      </a:xfrm>
                      <a:prstGeom prst="rect">
                        <a:avLst/>
                      </a:prstGeom>
                    </p:spPr>
                  </p:pic>
                </p:oleObj>
              </mc:Fallback>
            </mc:AlternateContent>
          </a:graphicData>
        </a:graphic>
      </p:graphicFrame>
      <p:sp>
        <p:nvSpPr>
          <p:cNvPr id="10" name="TextBox 9"/>
          <p:cNvSpPr txBox="1"/>
          <p:nvPr/>
        </p:nvSpPr>
        <p:spPr>
          <a:xfrm>
            <a:off x="1290811" y="1747604"/>
            <a:ext cx="6880794" cy="461665"/>
          </a:xfrm>
          <a:prstGeom prst="rect">
            <a:avLst/>
          </a:prstGeom>
          <a:noFill/>
        </p:spPr>
        <p:txBody>
          <a:bodyPr wrap="none" rtlCol="0">
            <a:spAutoFit/>
          </a:bodyPr>
          <a:lstStyle/>
          <a:p>
            <a:r>
              <a:rPr lang="en-US" sz="2400" dirty="0" smtClean="0"/>
              <a:t>Is called the “material derivative,” and it is defined as:</a:t>
            </a:r>
            <a:endParaRPr lang="en-US" sz="24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079337588"/>
              </p:ext>
            </p:extLst>
          </p:nvPr>
        </p:nvGraphicFramePr>
        <p:xfrm>
          <a:off x="8503976" y="1505715"/>
          <a:ext cx="2957513" cy="1160463"/>
        </p:xfrm>
        <a:graphic>
          <a:graphicData uri="http://schemas.openxmlformats.org/presentationml/2006/ole">
            <mc:AlternateContent xmlns:mc="http://schemas.openxmlformats.org/markup-compatibility/2006">
              <mc:Choice xmlns:v="urn:schemas-microsoft-com:vml" Requires="v">
                <p:oleObj spid="_x0000_s19794" name="Equation" r:id="rId7" imgW="1002960" imgH="393480" progId="Equation.3">
                  <p:embed/>
                </p:oleObj>
              </mc:Choice>
              <mc:Fallback>
                <p:oleObj name="Equation" r:id="rId7" imgW="1002960" imgH="393480" progId="Equation.3">
                  <p:embed/>
                  <p:pic>
                    <p:nvPicPr>
                      <p:cNvPr id="0" name=""/>
                      <p:cNvPicPr/>
                      <p:nvPr/>
                    </p:nvPicPr>
                    <p:blipFill>
                      <a:blip r:embed="rId8"/>
                      <a:stretch>
                        <a:fillRect/>
                      </a:stretch>
                    </p:blipFill>
                    <p:spPr>
                      <a:xfrm>
                        <a:off x="8503976" y="1505715"/>
                        <a:ext cx="2957513" cy="116046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285156331"/>
              </p:ext>
            </p:extLst>
          </p:nvPr>
        </p:nvGraphicFramePr>
        <p:xfrm>
          <a:off x="250825" y="4197571"/>
          <a:ext cx="3557588" cy="1160462"/>
        </p:xfrm>
        <a:graphic>
          <a:graphicData uri="http://schemas.openxmlformats.org/presentationml/2006/ole">
            <mc:AlternateContent xmlns:mc="http://schemas.openxmlformats.org/markup-compatibility/2006">
              <mc:Choice xmlns:v="urn:schemas-microsoft-com:vml" Requires="v">
                <p:oleObj spid="_x0000_s19795" name="Equation" r:id="rId9" imgW="1206360" imgH="393480" progId="Equation.3">
                  <p:embed/>
                </p:oleObj>
              </mc:Choice>
              <mc:Fallback>
                <p:oleObj name="Equation" r:id="rId9" imgW="1206360" imgH="393480" progId="Equation.3">
                  <p:embed/>
                  <p:pic>
                    <p:nvPicPr>
                      <p:cNvPr id="0" name=""/>
                      <p:cNvPicPr/>
                      <p:nvPr/>
                    </p:nvPicPr>
                    <p:blipFill>
                      <a:blip r:embed="rId10"/>
                      <a:stretch>
                        <a:fillRect/>
                      </a:stretch>
                    </p:blipFill>
                    <p:spPr>
                      <a:xfrm>
                        <a:off x="250825" y="4197571"/>
                        <a:ext cx="3557588" cy="1160462"/>
                      </a:xfrm>
                      <a:prstGeom prst="rect">
                        <a:avLst/>
                      </a:prstGeom>
                    </p:spPr>
                  </p:pic>
                </p:oleObj>
              </mc:Fallback>
            </mc:AlternateContent>
          </a:graphicData>
        </a:graphic>
      </p:graphicFrame>
      <p:sp>
        <p:nvSpPr>
          <p:cNvPr id="13" name="TextBox 12"/>
          <p:cNvSpPr txBox="1"/>
          <p:nvPr/>
        </p:nvSpPr>
        <p:spPr>
          <a:xfrm>
            <a:off x="250825" y="3357155"/>
            <a:ext cx="8557664" cy="461665"/>
          </a:xfrm>
          <a:prstGeom prst="rect">
            <a:avLst/>
          </a:prstGeom>
          <a:noFill/>
        </p:spPr>
        <p:txBody>
          <a:bodyPr wrap="none" rtlCol="0">
            <a:spAutoFit/>
          </a:bodyPr>
          <a:lstStyle/>
          <a:p>
            <a:r>
              <a:rPr lang="en-US" sz="2400" dirty="0" smtClean="0"/>
              <a:t>The material derivative can act on a scalar or a vector.  For example:</a:t>
            </a:r>
            <a:endParaRPr lang="en-US" sz="2400" dirty="0"/>
          </a:p>
        </p:txBody>
      </p:sp>
      <p:graphicFrame>
        <p:nvGraphicFramePr>
          <p:cNvPr id="14" name="Object 13"/>
          <p:cNvGraphicFramePr>
            <a:graphicFrameLocks noChangeAspect="1"/>
          </p:cNvGraphicFramePr>
          <p:nvPr>
            <p:extLst>
              <p:ext uri="{D42A27DB-BD31-4B8C-83A1-F6EECF244321}">
                <p14:modId xmlns:p14="http://schemas.microsoft.com/office/powerpoint/2010/main" val="2005903794"/>
              </p:ext>
            </p:extLst>
          </p:nvPr>
        </p:nvGraphicFramePr>
        <p:xfrm>
          <a:off x="4727575" y="4092575"/>
          <a:ext cx="3856038" cy="1235075"/>
        </p:xfrm>
        <a:graphic>
          <a:graphicData uri="http://schemas.openxmlformats.org/presentationml/2006/ole">
            <mc:AlternateContent xmlns:mc="http://schemas.openxmlformats.org/markup-compatibility/2006">
              <mc:Choice xmlns:v="urn:schemas-microsoft-com:vml" Requires="v">
                <p:oleObj spid="_x0000_s19796" name="Equation" r:id="rId11" imgW="1307880" imgH="419040" progId="Equation.3">
                  <p:embed/>
                </p:oleObj>
              </mc:Choice>
              <mc:Fallback>
                <p:oleObj name="Equation" r:id="rId11" imgW="1307880" imgH="419040" progId="Equation.3">
                  <p:embed/>
                  <p:pic>
                    <p:nvPicPr>
                      <p:cNvPr id="0" name=""/>
                      <p:cNvPicPr/>
                      <p:nvPr/>
                    </p:nvPicPr>
                    <p:blipFill>
                      <a:blip r:embed="rId12"/>
                      <a:stretch>
                        <a:fillRect/>
                      </a:stretch>
                    </p:blipFill>
                    <p:spPr>
                      <a:xfrm>
                        <a:off x="4727575" y="4092575"/>
                        <a:ext cx="3856038" cy="1235075"/>
                      </a:xfrm>
                      <a:prstGeom prst="rect">
                        <a:avLst/>
                      </a:prstGeom>
                    </p:spPr>
                  </p:pic>
                </p:oleObj>
              </mc:Fallback>
            </mc:AlternateContent>
          </a:graphicData>
        </a:graphic>
      </p:graphicFrame>
    </p:spTree>
    <p:extLst>
      <p:ext uri="{BB962C8B-B14F-4D97-AF65-F5344CB8AC3E}">
        <p14:creationId xmlns:p14="http://schemas.microsoft.com/office/powerpoint/2010/main" val="3844443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8481"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13480674"/>
              </p:ext>
            </p:extLst>
          </p:nvPr>
        </p:nvGraphicFramePr>
        <p:xfrm>
          <a:off x="1768309" y="1350211"/>
          <a:ext cx="2502749" cy="994682"/>
        </p:xfrm>
        <a:graphic>
          <a:graphicData uri="http://schemas.openxmlformats.org/presentationml/2006/ole">
            <mc:AlternateContent xmlns:mc="http://schemas.openxmlformats.org/markup-compatibility/2006">
              <mc:Choice xmlns:v="urn:schemas-microsoft-com:vml" Requires="v">
                <p:oleObj spid="_x0000_s8482"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768309" y="1350211"/>
                        <a:ext cx="2502749" cy="99468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02846173"/>
              </p:ext>
            </p:extLst>
          </p:nvPr>
        </p:nvGraphicFramePr>
        <p:xfrm>
          <a:off x="1203356" y="2848392"/>
          <a:ext cx="4457076" cy="1158041"/>
        </p:xfrm>
        <a:graphic>
          <a:graphicData uri="http://schemas.openxmlformats.org/presentationml/2006/ole">
            <mc:AlternateContent xmlns:mc="http://schemas.openxmlformats.org/markup-compatibility/2006">
              <mc:Choice xmlns:v="urn:schemas-microsoft-com:vml" Requires="v">
                <p:oleObj spid="_x0000_s8483" name="Equation" r:id="rId7" imgW="1612800" imgH="419040" progId="Equation.3">
                  <p:embed/>
                </p:oleObj>
              </mc:Choice>
              <mc:Fallback>
                <p:oleObj name="Equation" r:id="rId7" imgW="1612800" imgH="419040" progId="Equation.3">
                  <p:embed/>
                  <p:pic>
                    <p:nvPicPr>
                      <p:cNvPr id="0" name=""/>
                      <p:cNvPicPr/>
                      <p:nvPr/>
                    </p:nvPicPr>
                    <p:blipFill>
                      <a:blip r:embed="rId8"/>
                      <a:stretch>
                        <a:fillRect/>
                      </a:stretch>
                    </p:blipFill>
                    <p:spPr>
                      <a:xfrm>
                        <a:off x="1203356" y="2848392"/>
                        <a:ext cx="4457076" cy="115804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3783198"/>
              </p:ext>
            </p:extLst>
          </p:nvPr>
        </p:nvGraphicFramePr>
        <p:xfrm>
          <a:off x="745744" y="4789243"/>
          <a:ext cx="9018587" cy="1160463"/>
        </p:xfrm>
        <a:graphic>
          <a:graphicData uri="http://schemas.openxmlformats.org/presentationml/2006/ole">
            <mc:AlternateContent xmlns:mc="http://schemas.openxmlformats.org/markup-compatibility/2006">
              <mc:Choice xmlns:v="urn:schemas-microsoft-com:vml" Requires="v">
                <p:oleObj spid="_x0000_s8484" name="Equation" r:id="rId9" imgW="3060360" imgH="393480" progId="Equation.3">
                  <p:embed/>
                </p:oleObj>
              </mc:Choice>
              <mc:Fallback>
                <p:oleObj name="Equation" r:id="rId9" imgW="3060360" imgH="393480" progId="Equation.3">
                  <p:embed/>
                  <p:pic>
                    <p:nvPicPr>
                      <p:cNvPr id="0" name=""/>
                      <p:cNvPicPr/>
                      <p:nvPr/>
                    </p:nvPicPr>
                    <p:blipFill>
                      <a:blip r:embed="rId10"/>
                      <a:stretch>
                        <a:fillRect/>
                      </a:stretch>
                    </p:blipFill>
                    <p:spPr>
                      <a:xfrm>
                        <a:off x="745744" y="4789243"/>
                        <a:ext cx="9018587" cy="1160463"/>
                      </a:xfrm>
                      <a:prstGeom prst="rect">
                        <a:avLst/>
                      </a:prstGeom>
                    </p:spPr>
                  </p:pic>
                </p:oleObj>
              </mc:Fallback>
            </mc:AlternateContent>
          </a:graphicData>
        </a:graphic>
      </p:graphicFrame>
      <p:sp>
        <p:nvSpPr>
          <p:cNvPr id="7" name="TextBox 6"/>
          <p:cNvSpPr txBox="1"/>
          <p:nvPr/>
        </p:nvSpPr>
        <p:spPr>
          <a:xfrm>
            <a:off x="5069711" y="1603094"/>
            <a:ext cx="671979" cy="369332"/>
          </a:xfrm>
          <a:prstGeom prst="rect">
            <a:avLst/>
          </a:prstGeom>
          <a:noFill/>
        </p:spPr>
        <p:txBody>
          <a:bodyPr wrap="none" rtlCol="0">
            <a:spAutoFit/>
          </a:bodyPr>
          <a:lstStyle/>
          <a:p>
            <a:r>
              <a:rPr lang="en-US" dirty="0" smtClean="0"/>
              <a:t>Mass</a:t>
            </a:r>
            <a:endParaRPr lang="en-US" dirty="0"/>
          </a:p>
        </p:txBody>
      </p:sp>
      <p:sp>
        <p:nvSpPr>
          <p:cNvPr id="8" name="TextBox 7"/>
          <p:cNvSpPr txBox="1"/>
          <p:nvPr/>
        </p:nvSpPr>
        <p:spPr>
          <a:xfrm>
            <a:off x="6308202" y="3297619"/>
            <a:ext cx="1306255" cy="369332"/>
          </a:xfrm>
          <a:prstGeom prst="rect">
            <a:avLst/>
          </a:prstGeom>
          <a:noFill/>
        </p:spPr>
        <p:txBody>
          <a:bodyPr wrap="none" rtlCol="0">
            <a:spAutoFit/>
          </a:bodyPr>
          <a:lstStyle/>
          <a:p>
            <a:r>
              <a:rPr lang="en-US" dirty="0" smtClean="0"/>
              <a:t>Momentum</a:t>
            </a:r>
            <a:endParaRPr lang="en-US" dirty="0"/>
          </a:p>
        </p:txBody>
      </p:sp>
      <p:sp>
        <p:nvSpPr>
          <p:cNvPr id="9" name="TextBox 8"/>
          <p:cNvSpPr txBox="1"/>
          <p:nvPr/>
        </p:nvSpPr>
        <p:spPr>
          <a:xfrm>
            <a:off x="10579261" y="5184808"/>
            <a:ext cx="824328" cy="369332"/>
          </a:xfrm>
          <a:prstGeom prst="rect">
            <a:avLst/>
          </a:prstGeom>
          <a:noFill/>
        </p:spPr>
        <p:txBody>
          <a:bodyPr wrap="none" rtlCol="0">
            <a:spAutoFit/>
          </a:bodyPr>
          <a:lstStyle/>
          <a:p>
            <a:r>
              <a:rPr lang="en-US" dirty="0" smtClean="0"/>
              <a:t>Energy</a:t>
            </a:r>
            <a:endParaRPr lang="en-US" dirty="0"/>
          </a:p>
        </p:txBody>
      </p:sp>
      <p:sp>
        <p:nvSpPr>
          <p:cNvPr id="10" name="TextBox 9"/>
          <p:cNvSpPr txBox="1"/>
          <p:nvPr/>
        </p:nvSpPr>
        <p:spPr>
          <a:xfrm>
            <a:off x="797830" y="296661"/>
            <a:ext cx="9616543" cy="584775"/>
          </a:xfrm>
          <a:prstGeom prst="rect">
            <a:avLst/>
          </a:prstGeom>
          <a:noFill/>
        </p:spPr>
        <p:txBody>
          <a:bodyPr wrap="none" rtlCol="0">
            <a:spAutoFit/>
          </a:bodyPr>
          <a:lstStyle/>
          <a:p>
            <a:r>
              <a:rPr lang="en-US" sz="3200" dirty="0" smtClean="0"/>
              <a:t>Summary:  Conservation Equations  (No approximations)</a:t>
            </a:r>
            <a:endParaRPr lang="en-US" sz="3200" dirty="0"/>
          </a:p>
        </p:txBody>
      </p:sp>
    </p:spTree>
    <p:extLst>
      <p:ext uri="{BB962C8B-B14F-4D97-AF65-F5344CB8AC3E}">
        <p14:creationId xmlns:p14="http://schemas.microsoft.com/office/powerpoint/2010/main" val="178141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3267" name="Picture 3" descr="conv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030" y="1497748"/>
            <a:ext cx="2504599" cy="139785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163270" name="Picture 6" descr="man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412" y="4454675"/>
            <a:ext cx="2528388" cy="1851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3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1690" y="4454676"/>
            <a:ext cx="2356510" cy="1851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327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196" y="2236585"/>
            <a:ext cx="2101804" cy="1817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327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200" y="2225676"/>
            <a:ext cx="2057400" cy="18126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327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018548"/>
            <a:ext cx="2514600" cy="13248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3279" name="Picture 15" descr="Figure_8thSEDI_Eart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0125" y="4483252"/>
            <a:ext cx="1828800" cy="1823357"/>
          </a:xfrm>
          <a:prstGeom prst="rect">
            <a:avLst/>
          </a:prstGeom>
          <a:solidFill>
            <a:srgbClr val="FFFFFF"/>
          </a:solidFill>
          <a:ln w="9525">
            <a:solidFill>
              <a:srgbClr val="000000"/>
            </a:solidFill>
            <a:miter lim="800000"/>
            <a:headEnd/>
            <a:tailEnd/>
          </a:ln>
        </p:spPr>
      </p:pic>
      <p:sp>
        <p:nvSpPr>
          <p:cNvPr id="1163280" name="Text Box 16"/>
          <p:cNvSpPr txBox="1">
            <a:spLocks noChangeArrowheads="1"/>
          </p:cNvSpPr>
          <p:nvPr/>
        </p:nvSpPr>
        <p:spPr bwMode="auto">
          <a:xfrm>
            <a:off x="6696075" y="4098926"/>
            <a:ext cx="142539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a:t>Dziewonski</a:t>
            </a:r>
            <a:r>
              <a:rPr lang="en-US" sz="1000" dirty="0"/>
              <a:t> et al. (2010)</a:t>
            </a:r>
          </a:p>
        </p:txBody>
      </p:sp>
      <p:sp>
        <p:nvSpPr>
          <p:cNvPr id="1163281" name="Text Box 17"/>
          <p:cNvSpPr txBox="1">
            <a:spLocks noChangeArrowheads="1"/>
          </p:cNvSpPr>
          <p:nvPr/>
        </p:nvSpPr>
        <p:spPr bwMode="auto">
          <a:xfrm>
            <a:off x="4099175" y="5982230"/>
            <a:ext cx="12186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t>Kellogg et al. (1999)</a:t>
            </a:r>
          </a:p>
        </p:txBody>
      </p:sp>
      <p:sp>
        <p:nvSpPr>
          <p:cNvPr id="1163282" name="Text Box 18"/>
          <p:cNvSpPr txBox="1">
            <a:spLocks noChangeArrowheads="1"/>
          </p:cNvSpPr>
          <p:nvPr/>
        </p:nvSpPr>
        <p:spPr bwMode="auto">
          <a:xfrm>
            <a:off x="8838406" y="4089401"/>
            <a:ext cx="13292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a:t>Courtillot</a:t>
            </a:r>
            <a:r>
              <a:rPr lang="en-US" sz="1000" dirty="0"/>
              <a:t> et al. (2003)</a:t>
            </a:r>
          </a:p>
        </p:txBody>
      </p:sp>
      <p:sp>
        <p:nvSpPr>
          <p:cNvPr id="1163283" name="Text Box 19"/>
          <p:cNvSpPr txBox="1">
            <a:spLocks noChangeArrowheads="1"/>
          </p:cNvSpPr>
          <p:nvPr/>
        </p:nvSpPr>
        <p:spPr bwMode="auto">
          <a:xfrm>
            <a:off x="6495279" y="6340476"/>
            <a:ext cx="154721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a:t>Jellinek</a:t>
            </a:r>
            <a:r>
              <a:rPr lang="en-US" sz="1000" dirty="0"/>
              <a:t> and Manga (2004)</a:t>
            </a:r>
          </a:p>
        </p:txBody>
      </p:sp>
      <p:sp>
        <p:nvSpPr>
          <p:cNvPr id="1163284" name="Text Box 20"/>
          <p:cNvSpPr txBox="1">
            <a:spLocks noChangeArrowheads="1"/>
          </p:cNvSpPr>
          <p:nvPr/>
        </p:nvSpPr>
        <p:spPr bwMode="auto">
          <a:xfrm>
            <a:off x="8620126" y="6376988"/>
            <a:ext cx="9428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t>Garnero (web)</a:t>
            </a:r>
          </a:p>
        </p:txBody>
      </p:sp>
      <p:sp>
        <p:nvSpPr>
          <p:cNvPr id="1163286" name="Text Box 22"/>
          <p:cNvSpPr txBox="1">
            <a:spLocks noChangeArrowheads="1"/>
          </p:cNvSpPr>
          <p:nvPr/>
        </p:nvSpPr>
        <p:spPr bwMode="auto">
          <a:xfrm>
            <a:off x="4631440" y="174392"/>
            <a:ext cx="6134531" cy="16619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dirty="0"/>
              <a:t>Various Conceptual Models (i.e., hypotheses) of Large-Scale Mantle Convection Inspired by Seismology and/or geochemistry.</a:t>
            </a:r>
          </a:p>
          <a:p>
            <a:r>
              <a:rPr lang="en-US" sz="1600" dirty="0"/>
              <a:t> </a:t>
            </a:r>
          </a:p>
          <a:p>
            <a:r>
              <a:rPr lang="en-US" dirty="0"/>
              <a:t>Each hypothesis has fundamentally different consequences for our understanding of mantle convection and how it cools the Earth and drives plate tectonics.</a:t>
            </a:r>
          </a:p>
        </p:txBody>
      </p:sp>
      <p:pic>
        <p:nvPicPr>
          <p:cNvPr id="15" name="Picture 11" descr="2X10-earth-jap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483251"/>
            <a:ext cx="1749628" cy="16650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5" descr="p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734" y="2236585"/>
            <a:ext cx="1847466" cy="180176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10"/>
          <p:cNvSpPr txBox="1">
            <a:spLocks noChangeArrowheads="1"/>
          </p:cNvSpPr>
          <p:nvPr/>
        </p:nvSpPr>
        <p:spPr bwMode="auto">
          <a:xfrm>
            <a:off x="2629400" y="374"/>
            <a:ext cx="7175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600" dirty="0"/>
              <a:t>?</a:t>
            </a:r>
          </a:p>
        </p:txBody>
      </p:sp>
    </p:spTree>
    <p:extLst>
      <p:ext uri="{BB962C8B-B14F-4D97-AF65-F5344CB8AC3E}">
        <p14:creationId xmlns:p14="http://schemas.microsoft.com/office/powerpoint/2010/main" val="2520887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4838"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1774097" y="1367573"/>
          <a:ext cx="2502749" cy="994682"/>
        </p:xfrm>
        <a:graphic>
          <a:graphicData uri="http://schemas.openxmlformats.org/presentationml/2006/ole">
            <mc:AlternateContent xmlns:mc="http://schemas.openxmlformats.org/markup-compatibility/2006">
              <mc:Choice xmlns:v="urn:schemas-microsoft-com:vml" Requires="v">
                <p:oleObj spid="_x0000_s24839"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774097" y="1367573"/>
                        <a:ext cx="2502749" cy="994682"/>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203356" y="2848392"/>
          <a:ext cx="4457076" cy="1158041"/>
        </p:xfrm>
        <a:graphic>
          <a:graphicData uri="http://schemas.openxmlformats.org/presentationml/2006/ole">
            <mc:AlternateContent xmlns:mc="http://schemas.openxmlformats.org/markup-compatibility/2006">
              <mc:Choice xmlns:v="urn:schemas-microsoft-com:vml" Requires="v">
                <p:oleObj spid="_x0000_s24840" name="Equation" r:id="rId7" imgW="1612800" imgH="419040" progId="Equation.3">
                  <p:embed/>
                </p:oleObj>
              </mc:Choice>
              <mc:Fallback>
                <p:oleObj name="Equation" r:id="rId7" imgW="1612800" imgH="419040" progId="Equation.3">
                  <p:embed/>
                  <p:pic>
                    <p:nvPicPr>
                      <p:cNvPr id="0" name=""/>
                      <p:cNvPicPr/>
                      <p:nvPr/>
                    </p:nvPicPr>
                    <p:blipFill>
                      <a:blip r:embed="rId8"/>
                      <a:stretch>
                        <a:fillRect/>
                      </a:stretch>
                    </p:blipFill>
                    <p:spPr>
                      <a:xfrm>
                        <a:off x="1203356" y="2848392"/>
                        <a:ext cx="4457076" cy="115804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45744" y="4789243"/>
          <a:ext cx="9018587" cy="1160463"/>
        </p:xfrm>
        <a:graphic>
          <a:graphicData uri="http://schemas.openxmlformats.org/presentationml/2006/ole">
            <mc:AlternateContent xmlns:mc="http://schemas.openxmlformats.org/markup-compatibility/2006">
              <mc:Choice xmlns:v="urn:schemas-microsoft-com:vml" Requires="v">
                <p:oleObj spid="_x0000_s24841" name="Equation" r:id="rId9" imgW="3060360" imgH="393480" progId="Equation.3">
                  <p:embed/>
                </p:oleObj>
              </mc:Choice>
              <mc:Fallback>
                <p:oleObj name="Equation" r:id="rId9" imgW="3060360" imgH="393480" progId="Equation.3">
                  <p:embed/>
                  <p:pic>
                    <p:nvPicPr>
                      <p:cNvPr id="0" name=""/>
                      <p:cNvPicPr/>
                      <p:nvPr/>
                    </p:nvPicPr>
                    <p:blipFill>
                      <a:blip r:embed="rId10"/>
                      <a:stretch>
                        <a:fillRect/>
                      </a:stretch>
                    </p:blipFill>
                    <p:spPr>
                      <a:xfrm>
                        <a:off x="745744" y="4789243"/>
                        <a:ext cx="9018587" cy="1160463"/>
                      </a:xfrm>
                      <a:prstGeom prst="rect">
                        <a:avLst/>
                      </a:prstGeom>
                    </p:spPr>
                  </p:pic>
                </p:oleObj>
              </mc:Fallback>
            </mc:AlternateContent>
          </a:graphicData>
        </a:graphic>
      </p:graphicFrame>
      <p:sp>
        <p:nvSpPr>
          <p:cNvPr id="7" name="Oval 6"/>
          <p:cNvSpPr/>
          <p:nvPr/>
        </p:nvSpPr>
        <p:spPr>
          <a:xfrm>
            <a:off x="1122744" y="2673752"/>
            <a:ext cx="1579944" cy="15857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05918" y="2536895"/>
            <a:ext cx="8810553" cy="369332"/>
          </a:xfrm>
          <a:prstGeom prst="rect">
            <a:avLst/>
          </a:prstGeom>
          <a:noFill/>
        </p:spPr>
        <p:txBody>
          <a:bodyPr wrap="none" rtlCol="0">
            <a:spAutoFit/>
          </a:bodyPr>
          <a:lstStyle/>
          <a:p>
            <a:r>
              <a:rPr lang="en-US" dirty="0" smtClean="0">
                <a:solidFill>
                  <a:srgbClr val="FF0000"/>
                </a:solidFill>
              </a:rPr>
              <a:t>Inertia term.  Material remains in constant motion unless acted upon by forces on the R.H.S.</a:t>
            </a:r>
            <a:endParaRPr lang="en-US" dirty="0">
              <a:solidFill>
                <a:srgbClr val="FF0000"/>
              </a:solidFill>
            </a:endParaRPr>
          </a:p>
        </p:txBody>
      </p:sp>
      <p:sp>
        <p:nvSpPr>
          <p:cNvPr id="9" name="TextBox 8"/>
          <p:cNvSpPr txBox="1"/>
          <p:nvPr/>
        </p:nvSpPr>
        <p:spPr>
          <a:xfrm>
            <a:off x="797830" y="296661"/>
            <a:ext cx="9616543" cy="584775"/>
          </a:xfrm>
          <a:prstGeom prst="rect">
            <a:avLst/>
          </a:prstGeom>
          <a:noFill/>
        </p:spPr>
        <p:txBody>
          <a:bodyPr wrap="none" rtlCol="0">
            <a:spAutoFit/>
          </a:bodyPr>
          <a:lstStyle/>
          <a:p>
            <a:r>
              <a:rPr lang="en-US" sz="3200" dirty="0" smtClean="0"/>
              <a:t>Summary:  Conservation Equations  (No approximations)</a:t>
            </a:r>
            <a:endParaRPr lang="en-US" sz="3200" dirty="0"/>
          </a:p>
        </p:txBody>
      </p:sp>
      <p:sp>
        <p:nvSpPr>
          <p:cNvPr id="10" name="TextBox 9"/>
          <p:cNvSpPr txBox="1"/>
          <p:nvPr/>
        </p:nvSpPr>
        <p:spPr>
          <a:xfrm>
            <a:off x="5069711" y="1603094"/>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6308202" y="3297619"/>
            <a:ext cx="1306255" cy="369332"/>
          </a:xfrm>
          <a:prstGeom prst="rect">
            <a:avLst/>
          </a:prstGeom>
          <a:noFill/>
        </p:spPr>
        <p:txBody>
          <a:bodyPr wrap="none" rtlCol="0">
            <a:spAutoFit/>
          </a:bodyPr>
          <a:lstStyle/>
          <a:p>
            <a:r>
              <a:rPr lang="en-US" dirty="0" smtClean="0"/>
              <a:t>Momentum</a:t>
            </a:r>
            <a:endParaRPr lang="en-US" dirty="0"/>
          </a:p>
        </p:txBody>
      </p:sp>
      <p:sp>
        <p:nvSpPr>
          <p:cNvPr id="12" name="TextBox 11"/>
          <p:cNvSpPr txBox="1"/>
          <p:nvPr/>
        </p:nvSpPr>
        <p:spPr>
          <a:xfrm>
            <a:off x="10579261" y="5184808"/>
            <a:ext cx="824328"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3621692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5866"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1774097" y="1367573"/>
          <a:ext cx="2502749" cy="994682"/>
        </p:xfrm>
        <a:graphic>
          <a:graphicData uri="http://schemas.openxmlformats.org/presentationml/2006/ole">
            <mc:AlternateContent xmlns:mc="http://schemas.openxmlformats.org/markup-compatibility/2006">
              <mc:Choice xmlns:v="urn:schemas-microsoft-com:vml" Requires="v">
                <p:oleObj spid="_x0000_s25867"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774097" y="1367573"/>
                        <a:ext cx="2502749" cy="994682"/>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203356" y="2848392"/>
          <a:ext cx="4457076" cy="1158041"/>
        </p:xfrm>
        <a:graphic>
          <a:graphicData uri="http://schemas.openxmlformats.org/presentationml/2006/ole">
            <mc:AlternateContent xmlns:mc="http://schemas.openxmlformats.org/markup-compatibility/2006">
              <mc:Choice xmlns:v="urn:schemas-microsoft-com:vml" Requires="v">
                <p:oleObj spid="_x0000_s25868" name="Equation" r:id="rId7" imgW="1612800" imgH="419040" progId="Equation.3">
                  <p:embed/>
                </p:oleObj>
              </mc:Choice>
              <mc:Fallback>
                <p:oleObj name="Equation" r:id="rId7" imgW="1612800" imgH="419040" progId="Equation.3">
                  <p:embed/>
                  <p:pic>
                    <p:nvPicPr>
                      <p:cNvPr id="0" name=""/>
                      <p:cNvPicPr/>
                      <p:nvPr/>
                    </p:nvPicPr>
                    <p:blipFill>
                      <a:blip r:embed="rId8"/>
                      <a:stretch>
                        <a:fillRect/>
                      </a:stretch>
                    </p:blipFill>
                    <p:spPr>
                      <a:xfrm>
                        <a:off x="1203356" y="2848392"/>
                        <a:ext cx="4457076" cy="115804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45744" y="4789243"/>
          <a:ext cx="9018587" cy="1160463"/>
        </p:xfrm>
        <a:graphic>
          <a:graphicData uri="http://schemas.openxmlformats.org/presentationml/2006/ole">
            <mc:AlternateContent xmlns:mc="http://schemas.openxmlformats.org/markup-compatibility/2006">
              <mc:Choice xmlns:v="urn:schemas-microsoft-com:vml" Requires="v">
                <p:oleObj spid="_x0000_s25869" name="Equation" r:id="rId9" imgW="3060360" imgH="393480" progId="Equation.3">
                  <p:embed/>
                </p:oleObj>
              </mc:Choice>
              <mc:Fallback>
                <p:oleObj name="Equation" r:id="rId9" imgW="3060360" imgH="393480" progId="Equation.3">
                  <p:embed/>
                  <p:pic>
                    <p:nvPicPr>
                      <p:cNvPr id="0" name=""/>
                      <p:cNvPicPr/>
                      <p:nvPr/>
                    </p:nvPicPr>
                    <p:blipFill>
                      <a:blip r:embed="rId10"/>
                      <a:stretch>
                        <a:fillRect/>
                      </a:stretch>
                    </p:blipFill>
                    <p:spPr>
                      <a:xfrm>
                        <a:off x="745744" y="4789243"/>
                        <a:ext cx="9018587" cy="1160463"/>
                      </a:xfrm>
                      <a:prstGeom prst="rect">
                        <a:avLst/>
                      </a:prstGeom>
                    </p:spPr>
                  </p:pic>
                </p:oleObj>
              </mc:Fallback>
            </mc:AlternateContent>
          </a:graphicData>
        </a:graphic>
      </p:graphicFrame>
      <p:sp>
        <p:nvSpPr>
          <p:cNvPr id="7" name="Oval 6"/>
          <p:cNvSpPr/>
          <p:nvPr/>
        </p:nvSpPr>
        <p:spPr>
          <a:xfrm>
            <a:off x="2471950" y="2866944"/>
            <a:ext cx="1331959" cy="1336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92252" y="2483691"/>
            <a:ext cx="6344557" cy="369332"/>
          </a:xfrm>
          <a:prstGeom prst="rect">
            <a:avLst/>
          </a:prstGeom>
          <a:noFill/>
        </p:spPr>
        <p:txBody>
          <a:bodyPr wrap="none" rtlCol="0">
            <a:spAutoFit/>
          </a:bodyPr>
          <a:lstStyle/>
          <a:p>
            <a:r>
              <a:rPr lang="en-US" dirty="0" smtClean="0">
                <a:solidFill>
                  <a:srgbClr val="FF0000"/>
                </a:solidFill>
              </a:rPr>
              <a:t>Pressure term:  material typically flows from high to low pressure.</a:t>
            </a:r>
            <a:endParaRPr lang="en-US" dirty="0">
              <a:solidFill>
                <a:srgbClr val="FF0000"/>
              </a:solidFill>
            </a:endParaRPr>
          </a:p>
        </p:txBody>
      </p:sp>
      <p:sp>
        <p:nvSpPr>
          <p:cNvPr id="9" name="TextBox 8"/>
          <p:cNvSpPr txBox="1"/>
          <p:nvPr/>
        </p:nvSpPr>
        <p:spPr>
          <a:xfrm>
            <a:off x="797830" y="296661"/>
            <a:ext cx="9616543" cy="584775"/>
          </a:xfrm>
          <a:prstGeom prst="rect">
            <a:avLst/>
          </a:prstGeom>
          <a:noFill/>
        </p:spPr>
        <p:txBody>
          <a:bodyPr wrap="none" rtlCol="0">
            <a:spAutoFit/>
          </a:bodyPr>
          <a:lstStyle/>
          <a:p>
            <a:r>
              <a:rPr lang="en-US" sz="3200" dirty="0" smtClean="0"/>
              <a:t>Summary:  Conservation Equations  (No approximations)</a:t>
            </a:r>
            <a:endParaRPr lang="en-US" sz="3200" dirty="0"/>
          </a:p>
        </p:txBody>
      </p:sp>
      <p:sp>
        <p:nvSpPr>
          <p:cNvPr id="10" name="TextBox 9"/>
          <p:cNvSpPr txBox="1"/>
          <p:nvPr/>
        </p:nvSpPr>
        <p:spPr>
          <a:xfrm>
            <a:off x="5069711" y="1603094"/>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6308202" y="3297619"/>
            <a:ext cx="1306255" cy="369332"/>
          </a:xfrm>
          <a:prstGeom prst="rect">
            <a:avLst/>
          </a:prstGeom>
          <a:noFill/>
        </p:spPr>
        <p:txBody>
          <a:bodyPr wrap="none" rtlCol="0">
            <a:spAutoFit/>
          </a:bodyPr>
          <a:lstStyle/>
          <a:p>
            <a:r>
              <a:rPr lang="en-US" dirty="0" smtClean="0"/>
              <a:t>Momentum</a:t>
            </a:r>
            <a:endParaRPr lang="en-US" dirty="0"/>
          </a:p>
        </p:txBody>
      </p:sp>
      <p:sp>
        <p:nvSpPr>
          <p:cNvPr id="12" name="TextBox 11"/>
          <p:cNvSpPr txBox="1"/>
          <p:nvPr/>
        </p:nvSpPr>
        <p:spPr>
          <a:xfrm>
            <a:off x="10579261" y="5184808"/>
            <a:ext cx="824328"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1268511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6886"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1774097" y="1367573"/>
          <a:ext cx="2502749" cy="994682"/>
        </p:xfrm>
        <a:graphic>
          <a:graphicData uri="http://schemas.openxmlformats.org/presentationml/2006/ole">
            <mc:AlternateContent xmlns:mc="http://schemas.openxmlformats.org/markup-compatibility/2006">
              <mc:Choice xmlns:v="urn:schemas-microsoft-com:vml" Requires="v">
                <p:oleObj spid="_x0000_s26887"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774097" y="1367573"/>
                        <a:ext cx="2502749" cy="994682"/>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203356" y="2848392"/>
          <a:ext cx="4457076" cy="1158041"/>
        </p:xfrm>
        <a:graphic>
          <a:graphicData uri="http://schemas.openxmlformats.org/presentationml/2006/ole">
            <mc:AlternateContent xmlns:mc="http://schemas.openxmlformats.org/markup-compatibility/2006">
              <mc:Choice xmlns:v="urn:schemas-microsoft-com:vml" Requires="v">
                <p:oleObj spid="_x0000_s26888" name="Equation" r:id="rId7" imgW="1612800" imgH="419040" progId="Equation.3">
                  <p:embed/>
                </p:oleObj>
              </mc:Choice>
              <mc:Fallback>
                <p:oleObj name="Equation" r:id="rId7" imgW="1612800" imgH="419040" progId="Equation.3">
                  <p:embed/>
                  <p:pic>
                    <p:nvPicPr>
                      <p:cNvPr id="0" name=""/>
                      <p:cNvPicPr/>
                      <p:nvPr/>
                    </p:nvPicPr>
                    <p:blipFill>
                      <a:blip r:embed="rId8"/>
                      <a:stretch>
                        <a:fillRect/>
                      </a:stretch>
                    </p:blipFill>
                    <p:spPr>
                      <a:xfrm>
                        <a:off x="1203356" y="2848392"/>
                        <a:ext cx="4457076" cy="115804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45744" y="4789243"/>
          <a:ext cx="9018587" cy="1160463"/>
        </p:xfrm>
        <a:graphic>
          <a:graphicData uri="http://schemas.openxmlformats.org/presentationml/2006/ole">
            <mc:AlternateContent xmlns:mc="http://schemas.openxmlformats.org/markup-compatibility/2006">
              <mc:Choice xmlns:v="urn:schemas-microsoft-com:vml" Requires="v">
                <p:oleObj spid="_x0000_s26889" name="Equation" r:id="rId9" imgW="3060360" imgH="393480" progId="Equation.3">
                  <p:embed/>
                </p:oleObj>
              </mc:Choice>
              <mc:Fallback>
                <p:oleObj name="Equation" r:id="rId9" imgW="3060360" imgH="393480" progId="Equation.3">
                  <p:embed/>
                  <p:pic>
                    <p:nvPicPr>
                      <p:cNvPr id="0" name=""/>
                      <p:cNvPicPr/>
                      <p:nvPr/>
                    </p:nvPicPr>
                    <p:blipFill>
                      <a:blip r:embed="rId10"/>
                      <a:stretch>
                        <a:fillRect/>
                      </a:stretch>
                    </p:blipFill>
                    <p:spPr>
                      <a:xfrm>
                        <a:off x="745744" y="4789243"/>
                        <a:ext cx="9018587" cy="1160463"/>
                      </a:xfrm>
                      <a:prstGeom prst="rect">
                        <a:avLst/>
                      </a:prstGeom>
                    </p:spPr>
                  </p:pic>
                </p:oleObj>
              </mc:Fallback>
            </mc:AlternateContent>
          </a:graphicData>
        </a:graphic>
      </p:graphicFrame>
      <p:sp>
        <p:nvSpPr>
          <p:cNvPr id="7" name="Oval 6"/>
          <p:cNvSpPr/>
          <p:nvPr/>
        </p:nvSpPr>
        <p:spPr>
          <a:xfrm>
            <a:off x="3610866" y="2848392"/>
            <a:ext cx="1331959" cy="1336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34916" y="2420657"/>
            <a:ext cx="5985549" cy="369332"/>
          </a:xfrm>
          <a:prstGeom prst="rect">
            <a:avLst/>
          </a:prstGeom>
          <a:noFill/>
        </p:spPr>
        <p:txBody>
          <a:bodyPr wrap="none" rtlCol="0">
            <a:spAutoFit/>
          </a:bodyPr>
          <a:lstStyle/>
          <a:p>
            <a:r>
              <a:rPr lang="en-US" dirty="0" smtClean="0">
                <a:solidFill>
                  <a:srgbClr val="FF0000"/>
                </a:solidFill>
              </a:rPr>
              <a:t>Stress term:  viscous and elastic processes that transfer stress.</a:t>
            </a:r>
            <a:endParaRPr lang="en-US" dirty="0">
              <a:solidFill>
                <a:srgbClr val="FF0000"/>
              </a:solidFill>
            </a:endParaRPr>
          </a:p>
        </p:txBody>
      </p:sp>
      <p:sp>
        <p:nvSpPr>
          <p:cNvPr id="9" name="TextBox 8"/>
          <p:cNvSpPr txBox="1"/>
          <p:nvPr/>
        </p:nvSpPr>
        <p:spPr>
          <a:xfrm>
            <a:off x="797830" y="296661"/>
            <a:ext cx="9616543" cy="584775"/>
          </a:xfrm>
          <a:prstGeom prst="rect">
            <a:avLst/>
          </a:prstGeom>
          <a:noFill/>
        </p:spPr>
        <p:txBody>
          <a:bodyPr wrap="none" rtlCol="0">
            <a:spAutoFit/>
          </a:bodyPr>
          <a:lstStyle/>
          <a:p>
            <a:r>
              <a:rPr lang="en-US" sz="3200" dirty="0" smtClean="0"/>
              <a:t>Summary:  Conservation Equations  (No approximations)</a:t>
            </a:r>
            <a:endParaRPr lang="en-US" sz="3200" dirty="0"/>
          </a:p>
        </p:txBody>
      </p:sp>
      <p:sp>
        <p:nvSpPr>
          <p:cNvPr id="10" name="TextBox 9"/>
          <p:cNvSpPr txBox="1"/>
          <p:nvPr/>
        </p:nvSpPr>
        <p:spPr>
          <a:xfrm>
            <a:off x="5069711" y="1603094"/>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6308202" y="3297619"/>
            <a:ext cx="1306255" cy="369332"/>
          </a:xfrm>
          <a:prstGeom prst="rect">
            <a:avLst/>
          </a:prstGeom>
          <a:noFill/>
        </p:spPr>
        <p:txBody>
          <a:bodyPr wrap="none" rtlCol="0">
            <a:spAutoFit/>
          </a:bodyPr>
          <a:lstStyle/>
          <a:p>
            <a:r>
              <a:rPr lang="en-US" dirty="0" smtClean="0"/>
              <a:t>Momentum</a:t>
            </a:r>
            <a:endParaRPr lang="en-US" dirty="0"/>
          </a:p>
        </p:txBody>
      </p:sp>
      <p:sp>
        <p:nvSpPr>
          <p:cNvPr id="12" name="TextBox 11"/>
          <p:cNvSpPr txBox="1"/>
          <p:nvPr/>
        </p:nvSpPr>
        <p:spPr>
          <a:xfrm>
            <a:off x="10579261" y="5184808"/>
            <a:ext cx="824328"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1059818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7914"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1774097" y="1367573"/>
          <a:ext cx="2502749" cy="994682"/>
        </p:xfrm>
        <a:graphic>
          <a:graphicData uri="http://schemas.openxmlformats.org/presentationml/2006/ole">
            <mc:AlternateContent xmlns:mc="http://schemas.openxmlformats.org/markup-compatibility/2006">
              <mc:Choice xmlns:v="urn:schemas-microsoft-com:vml" Requires="v">
                <p:oleObj spid="_x0000_s27915"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774097" y="1367573"/>
                        <a:ext cx="2502749" cy="994682"/>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203356" y="2848392"/>
          <a:ext cx="4457076" cy="1158041"/>
        </p:xfrm>
        <a:graphic>
          <a:graphicData uri="http://schemas.openxmlformats.org/presentationml/2006/ole">
            <mc:AlternateContent xmlns:mc="http://schemas.openxmlformats.org/markup-compatibility/2006">
              <mc:Choice xmlns:v="urn:schemas-microsoft-com:vml" Requires="v">
                <p:oleObj spid="_x0000_s27916" name="Equation" r:id="rId7" imgW="1612800" imgH="419040" progId="Equation.3">
                  <p:embed/>
                </p:oleObj>
              </mc:Choice>
              <mc:Fallback>
                <p:oleObj name="Equation" r:id="rId7" imgW="1612800" imgH="419040" progId="Equation.3">
                  <p:embed/>
                  <p:pic>
                    <p:nvPicPr>
                      <p:cNvPr id="0" name=""/>
                      <p:cNvPicPr/>
                      <p:nvPr/>
                    </p:nvPicPr>
                    <p:blipFill>
                      <a:blip r:embed="rId8"/>
                      <a:stretch>
                        <a:fillRect/>
                      </a:stretch>
                    </p:blipFill>
                    <p:spPr>
                      <a:xfrm>
                        <a:off x="1203356" y="2848392"/>
                        <a:ext cx="4457076" cy="115804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45744" y="4789243"/>
          <a:ext cx="9018587" cy="1160463"/>
        </p:xfrm>
        <a:graphic>
          <a:graphicData uri="http://schemas.openxmlformats.org/presentationml/2006/ole">
            <mc:AlternateContent xmlns:mc="http://schemas.openxmlformats.org/markup-compatibility/2006">
              <mc:Choice xmlns:v="urn:schemas-microsoft-com:vml" Requires="v">
                <p:oleObj spid="_x0000_s27917" name="Equation" r:id="rId9" imgW="3060360" imgH="393480" progId="Equation.3">
                  <p:embed/>
                </p:oleObj>
              </mc:Choice>
              <mc:Fallback>
                <p:oleObj name="Equation" r:id="rId9" imgW="3060360" imgH="393480" progId="Equation.3">
                  <p:embed/>
                  <p:pic>
                    <p:nvPicPr>
                      <p:cNvPr id="0" name=""/>
                      <p:cNvPicPr/>
                      <p:nvPr/>
                    </p:nvPicPr>
                    <p:blipFill>
                      <a:blip r:embed="rId10"/>
                      <a:stretch>
                        <a:fillRect/>
                      </a:stretch>
                    </p:blipFill>
                    <p:spPr>
                      <a:xfrm>
                        <a:off x="745744" y="4789243"/>
                        <a:ext cx="9018587" cy="1160463"/>
                      </a:xfrm>
                      <a:prstGeom prst="rect">
                        <a:avLst/>
                      </a:prstGeom>
                    </p:spPr>
                  </p:pic>
                </p:oleObj>
              </mc:Fallback>
            </mc:AlternateContent>
          </a:graphicData>
        </a:graphic>
      </p:graphicFrame>
      <p:sp>
        <p:nvSpPr>
          <p:cNvPr id="7" name="Oval 6"/>
          <p:cNvSpPr/>
          <p:nvPr/>
        </p:nvSpPr>
        <p:spPr>
          <a:xfrm>
            <a:off x="4764041" y="2904380"/>
            <a:ext cx="1331959" cy="1336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38850" y="2612742"/>
            <a:ext cx="4188326" cy="369332"/>
          </a:xfrm>
          <a:prstGeom prst="rect">
            <a:avLst/>
          </a:prstGeom>
          <a:noFill/>
        </p:spPr>
        <p:txBody>
          <a:bodyPr wrap="none" rtlCol="0">
            <a:spAutoFit/>
          </a:bodyPr>
          <a:lstStyle/>
          <a:p>
            <a:r>
              <a:rPr lang="en-US" dirty="0" smtClean="0">
                <a:solidFill>
                  <a:srgbClr val="FF0000"/>
                </a:solidFill>
              </a:rPr>
              <a:t>Buoyancy term:  the weight of the volume.</a:t>
            </a:r>
            <a:endParaRPr lang="en-US" dirty="0">
              <a:solidFill>
                <a:srgbClr val="FF0000"/>
              </a:solidFill>
            </a:endParaRPr>
          </a:p>
        </p:txBody>
      </p:sp>
      <p:sp>
        <p:nvSpPr>
          <p:cNvPr id="9" name="TextBox 8"/>
          <p:cNvSpPr txBox="1"/>
          <p:nvPr/>
        </p:nvSpPr>
        <p:spPr>
          <a:xfrm>
            <a:off x="797830" y="296661"/>
            <a:ext cx="9616543" cy="584775"/>
          </a:xfrm>
          <a:prstGeom prst="rect">
            <a:avLst/>
          </a:prstGeom>
          <a:noFill/>
        </p:spPr>
        <p:txBody>
          <a:bodyPr wrap="none" rtlCol="0">
            <a:spAutoFit/>
          </a:bodyPr>
          <a:lstStyle/>
          <a:p>
            <a:r>
              <a:rPr lang="en-US" sz="3200" dirty="0" smtClean="0"/>
              <a:t>Summary:  Conservation Equations  (No approximations)</a:t>
            </a:r>
            <a:endParaRPr lang="en-US" sz="3200" dirty="0"/>
          </a:p>
        </p:txBody>
      </p:sp>
      <p:sp>
        <p:nvSpPr>
          <p:cNvPr id="10" name="TextBox 9"/>
          <p:cNvSpPr txBox="1"/>
          <p:nvPr/>
        </p:nvSpPr>
        <p:spPr>
          <a:xfrm>
            <a:off x="5069711" y="1603094"/>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6308202" y="3297619"/>
            <a:ext cx="1306255" cy="369332"/>
          </a:xfrm>
          <a:prstGeom prst="rect">
            <a:avLst/>
          </a:prstGeom>
          <a:noFill/>
        </p:spPr>
        <p:txBody>
          <a:bodyPr wrap="none" rtlCol="0">
            <a:spAutoFit/>
          </a:bodyPr>
          <a:lstStyle/>
          <a:p>
            <a:r>
              <a:rPr lang="en-US" dirty="0" smtClean="0"/>
              <a:t>Momentum</a:t>
            </a:r>
            <a:endParaRPr lang="en-US" dirty="0"/>
          </a:p>
        </p:txBody>
      </p:sp>
      <p:sp>
        <p:nvSpPr>
          <p:cNvPr id="12" name="TextBox 11"/>
          <p:cNvSpPr txBox="1"/>
          <p:nvPr/>
        </p:nvSpPr>
        <p:spPr>
          <a:xfrm>
            <a:off x="10579261" y="5184808"/>
            <a:ext cx="824328"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2609335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8938"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1774097" y="1367573"/>
          <a:ext cx="2502749" cy="994682"/>
        </p:xfrm>
        <a:graphic>
          <a:graphicData uri="http://schemas.openxmlformats.org/presentationml/2006/ole">
            <mc:AlternateContent xmlns:mc="http://schemas.openxmlformats.org/markup-compatibility/2006">
              <mc:Choice xmlns:v="urn:schemas-microsoft-com:vml" Requires="v">
                <p:oleObj spid="_x0000_s28939"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774097" y="1367573"/>
                        <a:ext cx="2502749" cy="994682"/>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203356" y="2848392"/>
          <a:ext cx="4457076" cy="1158041"/>
        </p:xfrm>
        <a:graphic>
          <a:graphicData uri="http://schemas.openxmlformats.org/presentationml/2006/ole">
            <mc:AlternateContent xmlns:mc="http://schemas.openxmlformats.org/markup-compatibility/2006">
              <mc:Choice xmlns:v="urn:schemas-microsoft-com:vml" Requires="v">
                <p:oleObj spid="_x0000_s28940" name="Equation" r:id="rId7" imgW="1612800" imgH="419040" progId="Equation.3">
                  <p:embed/>
                </p:oleObj>
              </mc:Choice>
              <mc:Fallback>
                <p:oleObj name="Equation" r:id="rId7" imgW="1612800" imgH="419040" progId="Equation.3">
                  <p:embed/>
                  <p:pic>
                    <p:nvPicPr>
                      <p:cNvPr id="0" name=""/>
                      <p:cNvPicPr/>
                      <p:nvPr/>
                    </p:nvPicPr>
                    <p:blipFill>
                      <a:blip r:embed="rId8"/>
                      <a:stretch>
                        <a:fillRect/>
                      </a:stretch>
                    </p:blipFill>
                    <p:spPr>
                      <a:xfrm>
                        <a:off x="1203356" y="2848392"/>
                        <a:ext cx="4457076" cy="115804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45744" y="4789243"/>
          <a:ext cx="9018587" cy="1160463"/>
        </p:xfrm>
        <a:graphic>
          <a:graphicData uri="http://schemas.openxmlformats.org/presentationml/2006/ole">
            <mc:AlternateContent xmlns:mc="http://schemas.openxmlformats.org/markup-compatibility/2006">
              <mc:Choice xmlns:v="urn:schemas-microsoft-com:vml" Requires="v">
                <p:oleObj spid="_x0000_s28941" name="Equation" r:id="rId9" imgW="3060360" imgH="393480" progId="Equation.3">
                  <p:embed/>
                </p:oleObj>
              </mc:Choice>
              <mc:Fallback>
                <p:oleObj name="Equation" r:id="rId9" imgW="3060360" imgH="393480" progId="Equation.3">
                  <p:embed/>
                  <p:pic>
                    <p:nvPicPr>
                      <p:cNvPr id="0" name=""/>
                      <p:cNvPicPr/>
                      <p:nvPr/>
                    </p:nvPicPr>
                    <p:blipFill>
                      <a:blip r:embed="rId10"/>
                      <a:stretch>
                        <a:fillRect/>
                      </a:stretch>
                    </p:blipFill>
                    <p:spPr>
                      <a:xfrm>
                        <a:off x="745744" y="4789243"/>
                        <a:ext cx="9018587" cy="1160463"/>
                      </a:xfrm>
                      <a:prstGeom prst="rect">
                        <a:avLst/>
                      </a:prstGeom>
                    </p:spPr>
                  </p:pic>
                </p:oleObj>
              </mc:Fallback>
            </mc:AlternateContent>
          </a:graphicData>
        </a:graphic>
      </p:graphicFrame>
      <p:sp>
        <p:nvSpPr>
          <p:cNvPr id="7" name="Oval 6"/>
          <p:cNvSpPr/>
          <p:nvPr/>
        </p:nvSpPr>
        <p:spPr>
          <a:xfrm>
            <a:off x="2640086" y="4591894"/>
            <a:ext cx="1636760" cy="1594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98795" y="4307904"/>
            <a:ext cx="4722447" cy="369332"/>
          </a:xfrm>
          <a:prstGeom prst="rect">
            <a:avLst/>
          </a:prstGeom>
          <a:noFill/>
        </p:spPr>
        <p:txBody>
          <a:bodyPr wrap="none" rtlCol="0">
            <a:spAutoFit/>
          </a:bodyPr>
          <a:lstStyle/>
          <a:p>
            <a:r>
              <a:rPr lang="en-US" dirty="0" smtClean="0">
                <a:solidFill>
                  <a:srgbClr val="FF0000"/>
                </a:solidFill>
              </a:rPr>
              <a:t>Conduction term:  heat diffuses from hot to cold</a:t>
            </a:r>
            <a:endParaRPr lang="en-US" dirty="0">
              <a:solidFill>
                <a:srgbClr val="FF0000"/>
              </a:solidFill>
            </a:endParaRPr>
          </a:p>
        </p:txBody>
      </p:sp>
      <p:sp>
        <p:nvSpPr>
          <p:cNvPr id="9" name="TextBox 8"/>
          <p:cNvSpPr txBox="1"/>
          <p:nvPr/>
        </p:nvSpPr>
        <p:spPr>
          <a:xfrm>
            <a:off x="797830" y="296661"/>
            <a:ext cx="9616543" cy="584775"/>
          </a:xfrm>
          <a:prstGeom prst="rect">
            <a:avLst/>
          </a:prstGeom>
          <a:noFill/>
        </p:spPr>
        <p:txBody>
          <a:bodyPr wrap="none" rtlCol="0">
            <a:spAutoFit/>
          </a:bodyPr>
          <a:lstStyle/>
          <a:p>
            <a:r>
              <a:rPr lang="en-US" sz="3200" dirty="0" smtClean="0"/>
              <a:t>Summary:  Conservation Equations  (No approximations)</a:t>
            </a:r>
            <a:endParaRPr lang="en-US" sz="3200" dirty="0"/>
          </a:p>
        </p:txBody>
      </p:sp>
      <p:sp>
        <p:nvSpPr>
          <p:cNvPr id="10" name="TextBox 9"/>
          <p:cNvSpPr txBox="1"/>
          <p:nvPr/>
        </p:nvSpPr>
        <p:spPr>
          <a:xfrm>
            <a:off x="5069711" y="1603094"/>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6308202" y="3297619"/>
            <a:ext cx="1306255" cy="369332"/>
          </a:xfrm>
          <a:prstGeom prst="rect">
            <a:avLst/>
          </a:prstGeom>
          <a:noFill/>
        </p:spPr>
        <p:txBody>
          <a:bodyPr wrap="none" rtlCol="0">
            <a:spAutoFit/>
          </a:bodyPr>
          <a:lstStyle/>
          <a:p>
            <a:r>
              <a:rPr lang="en-US" dirty="0" smtClean="0"/>
              <a:t>Momentum</a:t>
            </a:r>
            <a:endParaRPr lang="en-US" dirty="0"/>
          </a:p>
        </p:txBody>
      </p:sp>
      <p:sp>
        <p:nvSpPr>
          <p:cNvPr id="12" name="TextBox 11"/>
          <p:cNvSpPr txBox="1"/>
          <p:nvPr/>
        </p:nvSpPr>
        <p:spPr>
          <a:xfrm>
            <a:off x="10579261" y="5184808"/>
            <a:ext cx="824328"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2233231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32010"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1774097" y="1367573"/>
          <a:ext cx="2502749" cy="994682"/>
        </p:xfrm>
        <a:graphic>
          <a:graphicData uri="http://schemas.openxmlformats.org/presentationml/2006/ole">
            <mc:AlternateContent xmlns:mc="http://schemas.openxmlformats.org/markup-compatibility/2006">
              <mc:Choice xmlns:v="urn:schemas-microsoft-com:vml" Requires="v">
                <p:oleObj spid="_x0000_s32011"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774097" y="1367573"/>
                        <a:ext cx="2502749" cy="994682"/>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203356" y="2848392"/>
          <a:ext cx="4457076" cy="1158041"/>
        </p:xfrm>
        <a:graphic>
          <a:graphicData uri="http://schemas.openxmlformats.org/presentationml/2006/ole">
            <mc:AlternateContent xmlns:mc="http://schemas.openxmlformats.org/markup-compatibility/2006">
              <mc:Choice xmlns:v="urn:schemas-microsoft-com:vml" Requires="v">
                <p:oleObj spid="_x0000_s32012" name="Equation" r:id="rId7" imgW="1612800" imgH="419040" progId="Equation.3">
                  <p:embed/>
                </p:oleObj>
              </mc:Choice>
              <mc:Fallback>
                <p:oleObj name="Equation" r:id="rId7" imgW="1612800" imgH="419040" progId="Equation.3">
                  <p:embed/>
                  <p:pic>
                    <p:nvPicPr>
                      <p:cNvPr id="0" name=""/>
                      <p:cNvPicPr/>
                      <p:nvPr/>
                    </p:nvPicPr>
                    <p:blipFill>
                      <a:blip r:embed="rId8"/>
                      <a:stretch>
                        <a:fillRect/>
                      </a:stretch>
                    </p:blipFill>
                    <p:spPr>
                      <a:xfrm>
                        <a:off x="1203356" y="2848392"/>
                        <a:ext cx="4457076" cy="115804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45744" y="4789243"/>
          <a:ext cx="9018587" cy="1160463"/>
        </p:xfrm>
        <a:graphic>
          <a:graphicData uri="http://schemas.openxmlformats.org/presentationml/2006/ole">
            <mc:AlternateContent xmlns:mc="http://schemas.openxmlformats.org/markup-compatibility/2006">
              <mc:Choice xmlns:v="urn:schemas-microsoft-com:vml" Requires="v">
                <p:oleObj spid="_x0000_s32013" name="Equation" r:id="rId9" imgW="3060360" imgH="393480" progId="Equation.3">
                  <p:embed/>
                </p:oleObj>
              </mc:Choice>
              <mc:Fallback>
                <p:oleObj name="Equation" r:id="rId9" imgW="3060360" imgH="393480" progId="Equation.3">
                  <p:embed/>
                  <p:pic>
                    <p:nvPicPr>
                      <p:cNvPr id="0" name=""/>
                      <p:cNvPicPr/>
                      <p:nvPr/>
                    </p:nvPicPr>
                    <p:blipFill>
                      <a:blip r:embed="rId10"/>
                      <a:stretch>
                        <a:fillRect/>
                      </a:stretch>
                    </p:blipFill>
                    <p:spPr>
                      <a:xfrm>
                        <a:off x="745744" y="4789243"/>
                        <a:ext cx="9018587" cy="1160463"/>
                      </a:xfrm>
                      <a:prstGeom prst="rect">
                        <a:avLst/>
                      </a:prstGeom>
                    </p:spPr>
                  </p:pic>
                </p:oleObj>
              </mc:Fallback>
            </mc:AlternateContent>
          </a:graphicData>
        </a:graphic>
      </p:graphicFrame>
      <p:sp>
        <p:nvSpPr>
          <p:cNvPr id="7" name="Oval 6"/>
          <p:cNvSpPr/>
          <p:nvPr/>
        </p:nvSpPr>
        <p:spPr>
          <a:xfrm>
            <a:off x="4516390" y="4677236"/>
            <a:ext cx="1636760" cy="1594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880086" y="4208037"/>
            <a:ext cx="5933034" cy="369332"/>
          </a:xfrm>
          <a:prstGeom prst="rect">
            <a:avLst/>
          </a:prstGeom>
          <a:noFill/>
        </p:spPr>
        <p:txBody>
          <a:bodyPr wrap="none" rtlCol="0">
            <a:spAutoFit/>
          </a:bodyPr>
          <a:lstStyle/>
          <a:p>
            <a:r>
              <a:rPr lang="en-US" dirty="0" smtClean="0">
                <a:solidFill>
                  <a:srgbClr val="FF0000"/>
                </a:solidFill>
              </a:rPr>
              <a:t>Adiabatic term:  rising material expands and cools, vice versa.</a:t>
            </a:r>
            <a:endParaRPr lang="en-US" dirty="0">
              <a:solidFill>
                <a:srgbClr val="FF0000"/>
              </a:solidFill>
            </a:endParaRPr>
          </a:p>
        </p:txBody>
      </p:sp>
      <p:sp>
        <p:nvSpPr>
          <p:cNvPr id="9" name="TextBox 8"/>
          <p:cNvSpPr txBox="1"/>
          <p:nvPr/>
        </p:nvSpPr>
        <p:spPr>
          <a:xfrm>
            <a:off x="797830" y="296661"/>
            <a:ext cx="9616543" cy="584775"/>
          </a:xfrm>
          <a:prstGeom prst="rect">
            <a:avLst/>
          </a:prstGeom>
          <a:noFill/>
        </p:spPr>
        <p:txBody>
          <a:bodyPr wrap="none" rtlCol="0">
            <a:spAutoFit/>
          </a:bodyPr>
          <a:lstStyle/>
          <a:p>
            <a:r>
              <a:rPr lang="en-US" sz="3200" dirty="0" smtClean="0"/>
              <a:t>Summary:  Conservation Equations  (No approximations)</a:t>
            </a:r>
            <a:endParaRPr lang="en-US" sz="3200" dirty="0"/>
          </a:p>
        </p:txBody>
      </p:sp>
      <p:sp>
        <p:nvSpPr>
          <p:cNvPr id="10" name="TextBox 9"/>
          <p:cNvSpPr txBox="1"/>
          <p:nvPr/>
        </p:nvSpPr>
        <p:spPr>
          <a:xfrm>
            <a:off x="5069711" y="1603094"/>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6308202" y="3297619"/>
            <a:ext cx="1306255" cy="369332"/>
          </a:xfrm>
          <a:prstGeom prst="rect">
            <a:avLst/>
          </a:prstGeom>
          <a:noFill/>
        </p:spPr>
        <p:txBody>
          <a:bodyPr wrap="none" rtlCol="0">
            <a:spAutoFit/>
          </a:bodyPr>
          <a:lstStyle/>
          <a:p>
            <a:r>
              <a:rPr lang="en-US" dirty="0" smtClean="0"/>
              <a:t>Momentum</a:t>
            </a:r>
            <a:endParaRPr lang="en-US" dirty="0"/>
          </a:p>
        </p:txBody>
      </p:sp>
      <p:sp>
        <p:nvSpPr>
          <p:cNvPr id="12" name="TextBox 11"/>
          <p:cNvSpPr txBox="1"/>
          <p:nvPr/>
        </p:nvSpPr>
        <p:spPr>
          <a:xfrm>
            <a:off x="10579261" y="5184808"/>
            <a:ext cx="824328"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3115763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33034"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1774097" y="1367573"/>
          <a:ext cx="2502749" cy="994682"/>
        </p:xfrm>
        <a:graphic>
          <a:graphicData uri="http://schemas.openxmlformats.org/presentationml/2006/ole">
            <mc:AlternateContent xmlns:mc="http://schemas.openxmlformats.org/markup-compatibility/2006">
              <mc:Choice xmlns:v="urn:schemas-microsoft-com:vml" Requires="v">
                <p:oleObj spid="_x0000_s33035"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774097" y="1367573"/>
                        <a:ext cx="2502749" cy="994682"/>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203356" y="2848392"/>
          <a:ext cx="4457076" cy="1158041"/>
        </p:xfrm>
        <a:graphic>
          <a:graphicData uri="http://schemas.openxmlformats.org/presentationml/2006/ole">
            <mc:AlternateContent xmlns:mc="http://schemas.openxmlformats.org/markup-compatibility/2006">
              <mc:Choice xmlns:v="urn:schemas-microsoft-com:vml" Requires="v">
                <p:oleObj spid="_x0000_s33036" name="Equation" r:id="rId7" imgW="1612800" imgH="419040" progId="Equation.3">
                  <p:embed/>
                </p:oleObj>
              </mc:Choice>
              <mc:Fallback>
                <p:oleObj name="Equation" r:id="rId7" imgW="1612800" imgH="419040" progId="Equation.3">
                  <p:embed/>
                  <p:pic>
                    <p:nvPicPr>
                      <p:cNvPr id="0" name=""/>
                      <p:cNvPicPr/>
                      <p:nvPr/>
                    </p:nvPicPr>
                    <p:blipFill>
                      <a:blip r:embed="rId8"/>
                      <a:stretch>
                        <a:fillRect/>
                      </a:stretch>
                    </p:blipFill>
                    <p:spPr>
                      <a:xfrm>
                        <a:off x="1203356" y="2848392"/>
                        <a:ext cx="4457076" cy="115804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45744" y="4789243"/>
          <a:ext cx="9018587" cy="1160463"/>
        </p:xfrm>
        <a:graphic>
          <a:graphicData uri="http://schemas.openxmlformats.org/presentationml/2006/ole">
            <mc:AlternateContent xmlns:mc="http://schemas.openxmlformats.org/markup-compatibility/2006">
              <mc:Choice xmlns:v="urn:schemas-microsoft-com:vml" Requires="v">
                <p:oleObj spid="_x0000_s33037" name="Equation" r:id="rId9" imgW="3060360" imgH="393480" progId="Equation.3">
                  <p:embed/>
                </p:oleObj>
              </mc:Choice>
              <mc:Fallback>
                <p:oleObj name="Equation" r:id="rId9" imgW="3060360" imgH="393480" progId="Equation.3">
                  <p:embed/>
                  <p:pic>
                    <p:nvPicPr>
                      <p:cNvPr id="0" name=""/>
                      <p:cNvPicPr/>
                      <p:nvPr/>
                    </p:nvPicPr>
                    <p:blipFill>
                      <a:blip r:embed="rId10"/>
                      <a:stretch>
                        <a:fillRect/>
                      </a:stretch>
                    </p:blipFill>
                    <p:spPr>
                      <a:xfrm>
                        <a:off x="745744" y="4789243"/>
                        <a:ext cx="9018587" cy="1160463"/>
                      </a:xfrm>
                      <a:prstGeom prst="rect">
                        <a:avLst/>
                      </a:prstGeom>
                    </p:spPr>
                  </p:pic>
                </p:oleObj>
              </mc:Fallback>
            </mc:AlternateContent>
          </a:graphicData>
        </a:graphic>
      </p:graphicFrame>
      <p:sp>
        <p:nvSpPr>
          <p:cNvPr id="7" name="Oval 6"/>
          <p:cNvSpPr/>
          <p:nvPr/>
        </p:nvSpPr>
        <p:spPr>
          <a:xfrm>
            <a:off x="6038850" y="4677236"/>
            <a:ext cx="1636760" cy="1594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4486" y="4230521"/>
            <a:ext cx="5664308" cy="369332"/>
          </a:xfrm>
          <a:prstGeom prst="rect">
            <a:avLst/>
          </a:prstGeom>
          <a:noFill/>
        </p:spPr>
        <p:txBody>
          <a:bodyPr wrap="none" rtlCol="0">
            <a:spAutoFit/>
          </a:bodyPr>
          <a:lstStyle/>
          <a:p>
            <a:r>
              <a:rPr lang="en-US" dirty="0" smtClean="0">
                <a:solidFill>
                  <a:srgbClr val="FF0000"/>
                </a:solidFill>
              </a:rPr>
              <a:t>Viscous dissipation term:  viscous friction generates heat.</a:t>
            </a:r>
            <a:endParaRPr lang="en-US" dirty="0">
              <a:solidFill>
                <a:srgbClr val="FF0000"/>
              </a:solidFill>
            </a:endParaRPr>
          </a:p>
        </p:txBody>
      </p:sp>
      <p:sp>
        <p:nvSpPr>
          <p:cNvPr id="9" name="TextBox 8"/>
          <p:cNvSpPr txBox="1"/>
          <p:nvPr/>
        </p:nvSpPr>
        <p:spPr>
          <a:xfrm>
            <a:off x="797830" y="296661"/>
            <a:ext cx="9616543" cy="584775"/>
          </a:xfrm>
          <a:prstGeom prst="rect">
            <a:avLst/>
          </a:prstGeom>
          <a:noFill/>
        </p:spPr>
        <p:txBody>
          <a:bodyPr wrap="none" rtlCol="0">
            <a:spAutoFit/>
          </a:bodyPr>
          <a:lstStyle/>
          <a:p>
            <a:r>
              <a:rPr lang="en-US" sz="3200" dirty="0" smtClean="0"/>
              <a:t>Summary:  Conservation Equations  (No approximations)</a:t>
            </a:r>
            <a:endParaRPr lang="en-US" sz="3200" dirty="0"/>
          </a:p>
        </p:txBody>
      </p:sp>
      <p:sp>
        <p:nvSpPr>
          <p:cNvPr id="10" name="TextBox 9"/>
          <p:cNvSpPr txBox="1"/>
          <p:nvPr/>
        </p:nvSpPr>
        <p:spPr>
          <a:xfrm>
            <a:off x="5069711" y="1603094"/>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6308202" y="3297619"/>
            <a:ext cx="1306255" cy="369332"/>
          </a:xfrm>
          <a:prstGeom prst="rect">
            <a:avLst/>
          </a:prstGeom>
          <a:noFill/>
        </p:spPr>
        <p:txBody>
          <a:bodyPr wrap="none" rtlCol="0">
            <a:spAutoFit/>
          </a:bodyPr>
          <a:lstStyle/>
          <a:p>
            <a:r>
              <a:rPr lang="en-US" dirty="0" smtClean="0"/>
              <a:t>Momentum</a:t>
            </a:r>
            <a:endParaRPr lang="en-US" dirty="0"/>
          </a:p>
        </p:txBody>
      </p:sp>
      <p:sp>
        <p:nvSpPr>
          <p:cNvPr id="12" name="TextBox 11"/>
          <p:cNvSpPr txBox="1"/>
          <p:nvPr/>
        </p:nvSpPr>
        <p:spPr>
          <a:xfrm>
            <a:off x="10579261" y="5184808"/>
            <a:ext cx="824328"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3502040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34054"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1774097" y="1367573"/>
          <a:ext cx="2502749" cy="994682"/>
        </p:xfrm>
        <a:graphic>
          <a:graphicData uri="http://schemas.openxmlformats.org/presentationml/2006/ole">
            <mc:AlternateContent xmlns:mc="http://schemas.openxmlformats.org/markup-compatibility/2006">
              <mc:Choice xmlns:v="urn:schemas-microsoft-com:vml" Requires="v">
                <p:oleObj spid="_x0000_s34055"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774097" y="1367573"/>
                        <a:ext cx="2502749" cy="994682"/>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203356" y="2848392"/>
          <a:ext cx="4457076" cy="1158041"/>
        </p:xfrm>
        <a:graphic>
          <a:graphicData uri="http://schemas.openxmlformats.org/presentationml/2006/ole">
            <mc:AlternateContent xmlns:mc="http://schemas.openxmlformats.org/markup-compatibility/2006">
              <mc:Choice xmlns:v="urn:schemas-microsoft-com:vml" Requires="v">
                <p:oleObj spid="_x0000_s34056" name="Equation" r:id="rId7" imgW="1612800" imgH="419040" progId="Equation.3">
                  <p:embed/>
                </p:oleObj>
              </mc:Choice>
              <mc:Fallback>
                <p:oleObj name="Equation" r:id="rId7" imgW="1612800" imgH="419040" progId="Equation.3">
                  <p:embed/>
                  <p:pic>
                    <p:nvPicPr>
                      <p:cNvPr id="0" name=""/>
                      <p:cNvPicPr/>
                      <p:nvPr/>
                    </p:nvPicPr>
                    <p:blipFill>
                      <a:blip r:embed="rId8"/>
                      <a:stretch>
                        <a:fillRect/>
                      </a:stretch>
                    </p:blipFill>
                    <p:spPr>
                      <a:xfrm>
                        <a:off x="1203356" y="2848392"/>
                        <a:ext cx="4457076" cy="115804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45744" y="4789243"/>
          <a:ext cx="9018587" cy="1160463"/>
        </p:xfrm>
        <a:graphic>
          <a:graphicData uri="http://schemas.openxmlformats.org/presentationml/2006/ole">
            <mc:AlternateContent xmlns:mc="http://schemas.openxmlformats.org/markup-compatibility/2006">
              <mc:Choice xmlns:v="urn:schemas-microsoft-com:vml" Requires="v">
                <p:oleObj spid="_x0000_s34057" name="Equation" r:id="rId9" imgW="3060360" imgH="393480" progId="Equation.3">
                  <p:embed/>
                </p:oleObj>
              </mc:Choice>
              <mc:Fallback>
                <p:oleObj name="Equation" r:id="rId9" imgW="3060360" imgH="393480" progId="Equation.3">
                  <p:embed/>
                  <p:pic>
                    <p:nvPicPr>
                      <p:cNvPr id="0" name=""/>
                      <p:cNvPicPr/>
                      <p:nvPr/>
                    </p:nvPicPr>
                    <p:blipFill>
                      <a:blip r:embed="rId10"/>
                      <a:stretch>
                        <a:fillRect/>
                      </a:stretch>
                    </p:blipFill>
                    <p:spPr>
                      <a:xfrm>
                        <a:off x="745744" y="4789243"/>
                        <a:ext cx="9018587" cy="1160463"/>
                      </a:xfrm>
                      <a:prstGeom prst="rect">
                        <a:avLst/>
                      </a:prstGeom>
                    </p:spPr>
                  </p:pic>
                </p:oleObj>
              </mc:Fallback>
            </mc:AlternateContent>
          </a:graphicData>
        </a:graphic>
      </p:graphicFrame>
      <p:sp>
        <p:nvSpPr>
          <p:cNvPr id="7" name="Oval 6"/>
          <p:cNvSpPr/>
          <p:nvPr/>
        </p:nvSpPr>
        <p:spPr>
          <a:xfrm>
            <a:off x="7572495" y="4856643"/>
            <a:ext cx="1114305" cy="10857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38850" y="4213172"/>
            <a:ext cx="5134291" cy="369332"/>
          </a:xfrm>
          <a:prstGeom prst="rect">
            <a:avLst/>
          </a:prstGeom>
          <a:noFill/>
        </p:spPr>
        <p:txBody>
          <a:bodyPr wrap="none" rtlCol="0">
            <a:spAutoFit/>
          </a:bodyPr>
          <a:lstStyle/>
          <a:p>
            <a:r>
              <a:rPr lang="en-US" dirty="0" smtClean="0">
                <a:solidFill>
                  <a:srgbClr val="FF0000"/>
                </a:solidFill>
              </a:rPr>
              <a:t>Heat production term:  can be prescribed as needed.</a:t>
            </a:r>
            <a:endParaRPr lang="en-US" dirty="0">
              <a:solidFill>
                <a:srgbClr val="FF0000"/>
              </a:solidFill>
            </a:endParaRPr>
          </a:p>
        </p:txBody>
      </p:sp>
      <p:sp>
        <p:nvSpPr>
          <p:cNvPr id="9" name="TextBox 8"/>
          <p:cNvSpPr txBox="1"/>
          <p:nvPr/>
        </p:nvSpPr>
        <p:spPr>
          <a:xfrm>
            <a:off x="797830" y="296661"/>
            <a:ext cx="9616543" cy="584775"/>
          </a:xfrm>
          <a:prstGeom prst="rect">
            <a:avLst/>
          </a:prstGeom>
          <a:noFill/>
        </p:spPr>
        <p:txBody>
          <a:bodyPr wrap="none" rtlCol="0">
            <a:spAutoFit/>
          </a:bodyPr>
          <a:lstStyle/>
          <a:p>
            <a:r>
              <a:rPr lang="en-US" sz="3200" dirty="0" smtClean="0"/>
              <a:t>Summary:  Conservation Equations  (No approximations)</a:t>
            </a:r>
            <a:endParaRPr lang="en-US" sz="3200" dirty="0"/>
          </a:p>
        </p:txBody>
      </p:sp>
      <p:sp>
        <p:nvSpPr>
          <p:cNvPr id="10" name="TextBox 9"/>
          <p:cNvSpPr txBox="1"/>
          <p:nvPr/>
        </p:nvSpPr>
        <p:spPr>
          <a:xfrm>
            <a:off x="5069711" y="1603094"/>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6308202" y="3297619"/>
            <a:ext cx="1306255" cy="369332"/>
          </a:xfrm>
          <a:prstGeom prst="rect">
            <a:avLst/>
          </a:prstGeom>
          <a:noFill/>
        </p:spPr>
        <p:txBody>
          <a:bodyPr wrap="none" rtlCol="0">
            <a:spAutoFit/>
          </a:bodyPr>
          <a:lstStyle/>
          <a:p>
            <a:r>
              <a:rPr lang="en-US" dirty="0" smtClean="0"/>
              <a:t>Momentum</a:t>
            </a:r>
            <a:endParaRPr lang="en-US" dirty="0"/>
          </a:p>
        </p:txBody>
      </p:sp>
      <p:sp>
        <p:nvSpPr>
          <p:cNvPr id="12" name="TextBox 11"/>
          <p:cNvSpPr txBox="1"/>
          <p:nvPr/>
        </p:nvSpPr>
        <p:spPr>
          <a:xfrm>
            <a:off x="10579261" y="5184808"/>
            <a:ext cx="824328"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3574877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35082"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1774097" y="1367573"/>
          <a:ext cx="2502749" cy="994682"/>
        </p:xfrm>
        <a:graphic>
          <a:graphicData uri="http://schemas.openxmlformats.org/presentationml/2006/ole">
            <mc:AlternateContent xmlns:mc="http://schemas.openxmlformats.org/markup-compatibility/2006">
              <mc:Choice xmlns:v="urn:schemas-microsoft-com:vml" Requires="v">
                <p:oleObj spid="_x0000_s35083"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774097" y="1367573"/>
                        <a:ext cx="2502749" cy="994682"/>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203356" y="2848392"/>
          <a:ext cx="4457076" cy="1158041"/>
        </p:xfrm>
        <a:graphic>
          <a:graphicData uri="http://schemas.openxmlformats.org/presentationml/2006/ole">
            <mc:AlternateContent xmlns:mc="http://schemas.openxmlformats.org/markup-compatibility/2006">
              <mc:Choice xmlns:v="urn:schemas-microsoft-com:vml" Requires="v">
                <p:oleObj spid="_x0000_s35084" name="Equation" r:id="rId7" imgW="1612800" imgH="419040" progId="Equation.3">
                  <p:embed/>
                </p:oleObj>
              </mc:Choice>
              <mc:Fallback>
                <p:oleObj name="Equation" r:id="rId7" imgW="1612800" imgH="419040" progId="Equation.3">
                  <p:embed/>
                  <p:pic>
                    <p:nvPicPr>
                      <p:cNvPr id="0" name=""/>
                      <p:cNvPicPr/>
                      <p:nvPr/>
                    </p:nvPicPr>
                    <p:blipFill>
                      <a:blip r:embed="rId8"/>
                      <a:stretch>
                        <a:fillRect/>
                      </a:stretch>
                    </p:blipFill>
                    <p:spPr>
                      <a:xfrm>
                        <a:off x="1203356" y="2848392"/>
                        <a:ext cx="4457076" cy="115804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45744" y="4789243"/>
          <a:ext cx="9018587" cy="1160463"/>
        </p:xfrm>
        <a:graphic>
          <a:graphicData uri="http://schemas.openxmlformats.org/presentationml/2006/ole">
            <mc:AlternateContent xmlns:mc="http://schemas.openxmlformats.org/markup-compatibility/2006">
              <mc:Choice xmlns:v="urn:schemas-microsoft-com:vml" Requires="v">
                <p:oleObj spid="_x0000_s35085" name="Equation" r:id="rId9" imgW="3060360" imgH="393480" progId="Equation.3">
                  <p:embed/>
                </p:oleObj>
              </mc:Choice>
              <mc:Fallback>
                <p:oleObj name="Equation" r:id="rId9" imgW="3060360" imgH="393480" progId="Equation.3">
                  <p:embed/>
                  <p:pic>
                    <p:nvPicPr>
                      <p:cNvPr id="0" name=""/>
                      <p:cNvPicPr/>
                      <p:nvPr/>
                    </p:nvPicPr>
                    <p:blipFill>
                      <a:blip r:embed="rId10"/>
                      <a:stretch>
                        <a:fillRect/>
                      </a:stretch>
                    </p:blipFill>
                    <p:spPr>
                      <a:xfrm>
                        <a:off x="745744" y="4789243"/>
                        <a:ext cx="9018587" cy="1160463"/>
                      </a:xfrm>
                      <a:prstGeom prst="rect">
                        <a:avLst/>
                      </a:prstGeom>
                    </p:spPr>
                  </p:pic>
                </p:oleObj>
              </mc:Fallback>
            </mc:AlternateContent>
          </a:graphicData>
        </a:graphic>
      </p:graphicFrame>
      <p:sp>
        <p:nvSpPr>
          <p:cNvPr id="2" name="TextBox 1"/>
          <p:cNvSpPr txBox="1"/>
          <p:nvPr/>
        </p:nvSpPr>
        <p:spPr>
          <a:xfrm>
            <a:off x="797830" y="296661"/>
            <a:ext cx="9616543" cy="584775"/>
          </a:xfrm>
          <a:prstGeom prst="rect">
            <a:avLst/>
          </a:prstGeom>
          <a:noFill/>
        </p:spPr>
        <p:txBody>
          <a:bodyPr wrap="none" rtlCol="0">
            <a:spAutoFit/>
          </a:bodyPr>
          <a:lstStyle/>
          <a:p>
            <a:r>
              <a:rPr lang="en-US" sz="3200" dirty="0" smtClean="0"/>
              <a:t>Summary:  Conservation Equations  (No approximations)</a:t>
            </a:r>
            <a:endParaRPr lang="en-US" sz="3200" dirty="0"/>
          </a:p>
        </p:txBody>
      </p:sp>
      <p:sp>
        <p:nvSpPr>
          <p:cNvPr id="7" name="Oval 6"/>
          <p:cNvSpPr/>
          <p:nvPr/>
        </p:nvSpPr>
        <p:spPr>
          <a:xfrm>
            <a:off x="8650026" y="4750663"/>
            <a:ext cx="1298415" cy="1265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91878" y="4215955"/>
            <a:ext cx="5665910" cy="369332"/>
          </a:xfrm>
          <a:prstGeom prst="rect">
            <a:avLst/>
          </a:prstGeom>
          <a:noFill/>
        </p:spPr>
        <p:txBody>
          <a:bodyPr wrap="none" rtlCol="0">
            <a:spAutoFit/>
          </a:bodyPr>
          <a:lstStyle/>
          <a:p>
            <a:r>
              <a:rPr lang="en-US" dirty="0" smtClean="0">
                <a:solidFill>
                  <a:srgbClr val="FF0000"/>
                </a:solidFill>
              </a:rPr>
              <a:t>Additional entropy changes:  can be prescribed as needed.</a:t>
            </a:r>
            <a:endParaRPr lang="en-US" dirty="0">
              <a:solidFill>
                <a:srgbClr val="FF0000"/>
              </a:solidFill>
            </a:endParaRPr>
          </a:p>
        </p:txBody>
      </p:sp>
      <p:sp>
        <p:nvSpPr>
          <p:cNvPr id="9" name="TextBox 8"/>
          <p:cNvSpPr txBox="1"/>
          <p:nvPr/>
        </p:nvSpPr>
        <p:spPr>
          <a:xfrm>
            <a:off x="5069711" y="1603094"/>
            <a:ext cx="671979" cy="369332"/>
          </a:xfrm>
          <a:prstGeom prst="rect">
            <a:avLst/>
          </a:prstGeom>
          <a:noFill/>
        </p:spPr>
        <p:txBody>
          <a:bodyPr wrap="none" rtlCol="0">
            <a:spAutoFit/>
          </a:bodyPr>
          <a:lstStyle/>
          <a:p>
            <a:r>
              <a:rPr lang="en-US" dirty="0" smtClean="0"/>
              <a:t>Mass</a:t>
            </a:r>
            <a:endParaRPr lang="en-US" dirty="0"/>
          </a:p>
        </p:txBody>
      </p:sp>
      <p:sp>
        <p:nvSpPr>
          <p:cNvPr id="10" name="TextBox 9"/>
          <p:cNvSpPr txBox="1"/>
          <p:nvPr/>
        </p:nvSpPr>
        <p:spPr>
          <a:xfrm>
            <a:off x="6308202" y="3297619"/>
            <a:ext cx="1306255" cy="369332"/>
          </a:xfrm>
          <a:prstGeom prst="rect">
            <a:avLst/>
          </a:prstGeom>
          <a:noFill/>
        </p:spPr>
        <p:txBody>
          <a:bodyPr wrap="none" rtlCol="0">
            <a:spAutoFit/>
          </a:bodyPr>
          <a:lstStyle/>
          <a:p>
            <a:r>
              <a:rPr lang="en-US" dirty="0" smtClean="0"/>
              <a:t>Momentum</a:t>
            </a:r>
            <a:endParaRPr lang="en-US" dirty="0"/>
          </a:p>
        </p:txBody>
      </p:sp>
      <p:sp>
        <p:nvSpPr>
          <p:cNvPr id="11" name="TextBox 10"/>
          <p:cNvSpPr txBox="1"/>
          <p:nvPr/>
        </p:nvSpPr>
        <p:spPr>
          <a:xfrm>
            <a:off x="10579261" y="5184808"/>
            <a:ext cx="824328"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3084979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0549"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434051" y="653970"/>
            <a:ext cx="11262167" cy="5262979"/>
          </a:xfrm>
          <a:prstGeom prst="rect">
            <a:avLst/>
          </a:prstGeom>
          <a:noFill/>
        </p:spPr>
        <p:txBody>
          <a:bodyPr wrap="square" rtlCol="0">
            <a:spAutoFit/>
          </a:bodyPr>
          <a:lstStyle/>
          <a:p>
            <a:r>
              <a:rPr lang="en-US" sz="2800" dirty="0" smtClean="0"/>
              <a:t>We haven’t made any approximations thus far.</a:t>
            </a:r>
          </a:p>
          <a:p>
            <a:endParaRPr lang="en-US" sz="2800" dirty="0"/>
          </a:p>
          <a:p>
            <a:r>
              <a:rPr lang="en-US" sz="2800" dirty="0" smtClean="0"/>
              <a:t>Now, we’ll work toward transforming these equations into the forms that we typically use in modeling.  </a:t>
            </a:r>
          </a:p>
          <a:p>
            <a:endParaRPr lang="en-US" sz="2800" dirty="0"/>
          </a:p>
          <a:p>
            <a:r>
              <a:rPr lang="en-US" sz="2800" dirty="0" smtClean="0"/>
              <a:t>This involves 3 things:</a:t>
            </a:r>
          </a:p>
          <a:p>
            <a:endParaRPr lang="en-US" sz="2800" dirty="0"/>
          </a:p>
          <a:p>
            <a:pPr marL="342900" indent="-342900">
              <a:buAutoNum type="arabicPeriod"/>
            </a:pPr>
            <a:r>
              <a:rPr lang="en-US" sz="2800" dirty="0" smtClean="0"/>
              <a:t>Definition of a reference model.</a:t>
            </a:r>
          </a:p>
          <a:p>
            <a:pPr marL="342900" indent="-342900">
              <a:buAutoNum type="arabicPeriod"/>
            </a:pPr>
            <a:endParaRPr lang="en-US" sz="2800" dirty="0"/>
          </a:p>
          <a:p>
            <a:pPr marL="342900" indent="-342900">
              <a:buAutoNum type="arabicPeriod"/>
            </a:pPr>
            <a:r>
              <a:rPr lang="en-US" sz="2800" dirty="0" smtClean="0"/>
              <a:t>Non-</a:t>
            </a:r>
            <a:r>
              <a:rPr lang="en-US" sz="2800" dirty="0" err="1" smtClean="0"/>
              <a:t>dimensionalization</a:t>
            </a:r>
            <a:r>
              <a:rPr lang="en-US" sz="2800" dirty="0" smtClean="0"/>
              <a:t> of variables</a:t>
            </a:r>
          </a:p>
          <a:p>
            <a:pPr marL="342900" indent="-342900">
              <a:buAutoNum type="arabicPeriod"/>
            </a:pPr>
            <a:endParaRPr lang="en-US" sz="2800" dirty="0" smtClean="0"/>
          </a:p>
          <a:p>
            <a:pPr marL="342900" indent="-342900">
              <a:buAutoNum type="arabicPeriod"/>
            </a:pPr>
            <a:r>
              <a:rPr lang="en-US" sz="2800" dirty="0" smtClean="0"/>
              <a:t>Approximations of physics and material parameters.</a:t>
            </a:r>
            <a:endParaRPr lang="en-US" sz="2800" dirty="0"/>
          </a:p>
        </p:txBody>
      </p:sp>
    </p:spTree>
    <p:extLst>
      <p:ext uri="{BB962C8B-B14F-4D97-AF65-F5344CB8AC3E}">
        <p14:creationId xmlns:p14="http://schemas.microsoft.com/office/powerpoint/2010/main" val="1084718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3267" name="Picture 3" descr="conve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8030" y="1497748"/>
            <a:ext cx="2504599" cy="139785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163270" name="Picture 6" descr="man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412" y="4454675"/>
            <a:ext cx="2528388" cy="1851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3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1690" y="4454676"/>
            <a:ext cx="2356510" cy="1851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327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196" y="2236585"/>
            <a:ext cx="2101804" cy="18178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327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200" y="2225676"/>
            <a:ext cx="2057400" cy="18126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327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018548"/>
            <a:ext cx="2514600" cy="13248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3279" name="Picture 15" descr="Figure_8thSEDI_Eart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0125" y="4483252"/>
            <a:ext cx="1828800" cy="1823357"/>
          </a:xfrm>
          <a:prstGeom prst="rect">
            <a:avLst/>
          </a:prstGeom>
          <a:solidFill>
            <a:srgbClr val="FFFFFF"/>
          </a:solidFill>
          <a:ln w="9525">
            <a:solidFill>
              <a:srgbClr val="000000"/>
            </a:solidFill>
            <a:miter lim="800000"/>
            <a:headEnd/>
            <a:tailEnd/>
          </a:ln>
        </p:spPr>
      </p:pic>
      <p:sp>
        <p:nvSpPr>
          <p:cNvPr id="1163280" name="Text Box 16"/>
          <p:cNvSpPr txBox="1">
            <a:spLocks noChangeArrowheads="1"/>
          </p:cNvSpPr>
          <p:nvPr/>
        </p:nvSpPr>
        <p:spPr bwMode="auto">
          <a:xfrm>
            <a:off x="6696075" y="4098926"/>
            <a:ext cx="142539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a:t>Dziewonski</a:t>
            </a:r>
            <a:r>
              <a:rPr lang="en-US" sz="1000" dirty="0"/>
              <a:t> et al. (2010)</a:t>
            </a:r>
          </a:p>
        </p:txBody>
      </p:sp>
      <p:sp>
        <p:nvSpPr>
          <p:cNvPr id="1163281" name="Text Box 17"/>
          <p:cNvSpPr txBox="1">
            <a:spLocks noChangeArrowheads="1"/>
          </p:cNvSpPr>
          <p:nvPr/>
        </p:nvSpPr>
        <p:spPr bwMode="auto">
          <a:xfrm>
            <a:off x="4099175" y="5982230"/>
            <a:ext cx="121860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t>Kellogg et al. (1999)</a:t>
            </a:r>
          </a:p>
        </p:txBody>
      </p:sp>
      <p:sp>
        <p:nvSpPr>
          <p:cNvPr id="1163282" name="Text Box 18"/>
          <p:cNvSpPr txBox="1">
            <a:spLocks noChangeArrowheads="1"/>
          </p:cNvSpPr>
          <p:nvPr/>
        </p:nvSpPr>
        <p:spPr bwMode="auto">
          <a:xfrm>
            <a:off x="8838406" y="4089401"/>
            <a:ext cx="132921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a:t>Courtillot</a:t>
            </a:r>
            <a:r>
              <a:rPr lang="en-US" sz="1000" dirty="0"/>
              <a:t> et al. (2003)</a:t>
            </a:r>
          </a:p>
        </p:txBody>
      </p:sp>
      <p:sp>
        <p:nvSpPr>
          <p:cNvPr id="1163283" name="Text Box 19"/>
          <p:cNvSpPr txBox="1">
            <a:spLocks noChangeArrowheads="1"/>
          </p:cNvSpPr>
          <p:nvPr/>
        </p:nvSpPr>
        <p:spPr bwMode="auto">
          <a:xfrm>
            <a:off x="6495279" y="6340476"/>
            <a:ext cx="154721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err="1"/>
              <a:t>Jellinek</a:t>
            </a:r>
            <a:r>
              <a:rPr lang="en-US" sz="1000" dirty="0"/>
              <a:t> and Manga (2004)</a:t>
            </a:r>
          </a:p>
        </p:txBody>
      </p:sp>
      <p:sp>
        <p:nvSpPr>
          <p:cNvPr id="1163284" name="Text Box 20"/>
          <p:cNvSpPr txBox="1">
            <a:spLocks noChangeArrowheads="1"/>
          </p:cNvSpPr>
          <p:nvPr/>
        </p:nvSpPr>
        <p:spPr bwMode="auto">
          <a:xfrm>
            <a:off x="8620126" y="6376988"/>
            <a:ext cx="9428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dirty="0"/>
              <a:t>Garnero (web)</a:t>
            </a:r>
          </a:p>
        </p:txBody>
      </p:sp>
      <p:pic>
        <p:nvPicPr>
          <p:cNvPr id="15" name="Picture 11" descr="2X10-earth-jap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4483251"/>
            <a:ext cx="1749628" cy="16650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5" descr="p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734" y="2236585"/>
            <a:ext cx="1847466" cy="180176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10"/>
          <p:cNvSpPr txBox="1">
            <a:spLocks noChangeArrowheads="1"/>
          </p:cNvSpPr>
          <p:nvPr/>
        </p:nvSpPr>
        <p:spPr bwMode="auto">
          <a:xfrm>
            <a:off x="2629400" y="374"/>
            <a:ext cx="71755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9600" dirty="0"/>
              <a:t>?</a:t>
            </a:r>
          </a:p>
        </p:txBody>
      </p:sp>
      <p:sp>
        <p:nvSpPr>
          <p:cNvPr id="18" name="Text Box 22"/>
          <p:cNvSpPr txBox="1">
            <a:spLocks noChangeArrowheads="1"/>
          </p:cNvSpPr>
          <p:nvPr/>
        </p:nvSpPr>
        <p:spPr bwMode="auto">
          <a:xfrm>
            <a:off x="4953000" y="76200"/>
            <a:ext cx="5638800"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b="1" dirty="0"/>
              <a:t>Discovering which, if any, of these are occurring in the Earth is critical toward building the foundation for our understanding of:</a:t>
            </a:r>
          </a:p>
          <a:p>
            <a:endParaRPr lang="en-US" sz="1200" dirty="0"/>
          </a:p>
          <a:p>
            <a:pPr>
              <a:buFont typeface="Wingdings" pitchFamily="2" charset="2"/>
              <a:buChar char="q"/>
            </a:pPr>
            <a:r>
              <a:rPr lang="en-US" sz="1200" dirty="0"/>
              <a:t> Driving forces of mantle convection and plate tectonics</a:t>
            </a:r>
          </a:p>
          <a:p>
            <a:r>
              <a:rPr lang="en-US" sz="1200" dirty="0"/>
              <a:t> (e.g., slab-driven versus </a:t>
            </a:r>
            <a:r>
              <a:rPr lang="en-US" sz="1200" dirty="0" err="1"/>
              <a:t>superplume</a:t>
            </a:r>
            <a:r>
              <a:rPr lang="en-US" sz="1200" dirty="0"/>
              <a:t>-driven convection)</a:t>
            </a:r>
          </a:p>
          <a:p>
            <a:pPr>
              <a:buFont typeface="Wingdings" pitchFamily="2" charset="2"/>
              <a:buChar char="q"/>
            </a:pPr>
            <a:r>
              <a:rPr lang="en-US" sz="1200" dirty="0"/>
              <a:t> Heat transport and thermal evolution</a:t>
            </a:r>
          </a:p>
          <a:p>
            <a:pPr>
              <a:buFont typeface="Wingdings" pitchFamily="2" charset="2"/>
              <a:buChar char="q"/>
            </a:pPr>
            <a:r>
              <a:rPr lang="en-US" sz="1200" dirty="0"/>
              <a:t> Chemical evolution and MORB/OIB chemistry.</a:t>
            </a:r>
          </a:p>
          <a:p>
            <a:pPr>
              <a:buFont typeface="Wingdings" pitchFamily="2" charset="2"/>
              <a:buChar char="q"/>
            </a:pPr>
            <a:r>
              <a:rPr lang="en-US" sz="1200" dirty="0"/>
              <a:t> The </a:t>
            </a:r>
            <a:r>
              <a:rPr lang="en-US" sz="1200" dirty="0" err="1"/>
              <a:t>geodynamo</a:t>
            </a:r>
            <a:endParaRPr lang="en-US" sz="1200" dirty="0"/>
          </a:p>
          <a:p>
            <a:pPr>
              <a:buFont typeface="Wingdings" pitchFamily="2" charset="2"/>
              <a:buChar char="q"/>
            </a:pPr>
            <a:r>
              <a:rPr lang="en-US" sz="1200" dirty="0"/>
              <a:t> Hotspots and the morphology, size, temperature, and the chemistry of plumes.</a:t>
            </a:r>
          </a:p>
        </p:txBody>
      </p:sp>
    </p:spTree>
    <p:extLst>
      <p:ext uri="{BB962C8B-B14F-4D97-AF65-F5344CB8AC3E}">
        <p14:creationId xmlns:p14="http://schemas.microsoft.com/office/powerpoint/2010/main" val="1470485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36976"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561372" y="405114"/>
            <a:ext cx="11418425" cy="707886"/>
          </a:xfrm>
          <a:prstGeom prst="rect">
            <a:avLst/>
          </a:prstGeom>
          <a:noFill/>
        </p:spPr>
        <p:txBody>
          <a:bodyPr wrap="square" rtlCol="0">
            <a:spAutoFit/>
          </a:bodyPr>
          <a:lstStyle/>
          <a:p>
            <a:r>
              <a:rPr lang="en-US" sz="4000" dirty="0" smtClean="0"/>
              <a:t>Reference Model</a:t>
            </a:r>
            <a:endParaRPr lang="en-US" sz="4000" dirty="0"/>
          </a:p>
        </p:txBody>
      </p:sp>
      <p:sp>
        <p:nvSpPr>
          <p:cNvPr id="4" name="TextBox 3"/>
          <p:cNvSpPr txBox="1"/>
          <p:nvPr/>
        </p:nvSpPr>
        <p:spPr>
          <a:xfrm>
            <a:off x="561372" y="1292408"/>
            <a:ext cx="10434578" cy="1569660"/>
          </a:xfrm>
          <a:prstGeom prst="rect">
            <a:avLst/>
          </a:prstGeom>
          <a:noFill/>
        </p:spPr>
        <p:txBody>
          <a:bodyPr wrap="square" rtlCol="0">
            <a:spAutoFit/>
          </a:bodyPr>
          <a:lstStyle/>
          <a:p>
            <a:r>
              <a:rPr lang="en-US" sz="2400" dirty="0" smtClean="0"/>
              <a:t>If the dynamics are largely driven by perturbations to a stable reference state, then it often becomes convenient to decompose some variables into 2 parts, a reference part and a perturbation part.</a:t>
            </a:r>
          </a:p>
          <a:p>
            <a:r>
              <a:rPr lang="en-US" sz="2400" dirty="0" smtClean="0"/>
              <a:t> </a:t>
            </a:r>
            <a:endParaRPr lang="en-US" sz="2400" dirty="0"/>
          </a:p>
        </p:txBody>
      </p:sp>
      <p:sp>
        <p:nvSpPr>
          <p:cNvPr id="5" name="TextBox 4"/>
          <p:cNvSpPr txBox="1"/>
          <p:nvPr/>
        </p:nvSpPr>
        <p:spPr>
          <a:xfrm>
            <a:off x="561372" y="3273753"/>
            <a:ext cx="1374094" cy="523220"/>
          </a:xfrm>
          <a:prstGeom prst="rect">
            <a:avLst/>
          </a:prstGeom>
          <a:noFill/>
        </p:spPr>
        <p:txBody>
          <a:bodyPr wrap="none" rtlCol="0">
            <a:spAutoFit/>
          </a:bodyPr>
          <a:lstStyle/>
          <a:p>
            <a:r>
              <a:rPr lang="en-US" sz="2800" dirty="0" smtClean="0"/>
              <a:t>Density:</a:t>
            </a:r>
          </a:p>
        </p:txBody>
      </p:sp>
      <p:graphicFrame>
        <p:nvGraphicFramePr>
          <p:cNvPr id="7" name="Object 6"/>
          <p:cNvGraphicFramePr>
            <a:graphicFrameLocks noChangeAspect="1"/>
          </p:cNvGraphicFramePr>
          <p:nvPr>
            <p:extLst>
              <p:ext uri="{D42A27DB-BD31-4B8C-83A1-F6EECF244321}">
                <p14:modId xmlns:p14="http://schemas.microsoft.com/office/powerpoint/2010/main" val="866926533"/>
              </p:ext>
            </p:extLst>
          </p:nvPr>
        </p:nvGraphicFramePr>
        <p:xfrm>
          <a:off x="561372" y="4422012"/>
          <a:ext cx="7369175" cy="673100"/>
        </p:xfrm>
        <a:graphic>
          <a:graphicData uri="http://schemas.openxmlformats.org/presentationml/2006/ole">
            <mc:AlternateContent xmlns:mc="http://schemas.openxmlformats.org/markup-compatibility/2006">
              <mc:Choice xmlns:v="urn:schemas-microsoft-com:vml" Requires="v">
                <p:oleObj spid="_x0000_s36977" name="Equation" r:id="rId5" imgW="2361960" imgH="215640" progId="Equation.3">
                  <p:embed/>
                </p:oleObj>
              </mc:Choice>
              <mc:Fallback>
                <p:oleObj name="Equation" r:id="rId5" imgW="2361960" imgH="215640" progId="Equation.3">
                  <p:embed/>
                  <p:pic>
                    <p:nvPicPr>
                      <p:cNvPr id="0" name=""/>
                      <p:cNvPicPr/>
                      <p:nvPr/>
                    </p:nvPicPr>
                    <p:blipFill>
                      <a:blip r:embed="rId6"/>
                      <a:stretch>
                        <a:fillRect/>
                      </a:stretch>
                    </p:blipFill>
                    <p:spPr>
                      <a:xfrm>
                        <a:off x="561372" y="4422012"/>
                        <a:ext cx="7369175" cy="673100"/>
                      </a:xfrm>
                      <a:prstGeom prst="rect">
                        <a:avLst/>
                      </a:prstGeom>
                    </p:spPr>
                  </p:pic>
                </p:oleObj>
              </mc:Fallback>
            </mc:AlternateContent>
          </a:graphicData>
        </a:graphic>
      </p:graphicFrame>
    </p:spTree>
    <p:extLst>
      <p:ext uri="{BB962C8B-B14F-4D97-AF65-F5344CB8AC3E}">
        <p14:creationId xmlns:p14="http://schemas.microsoft.com/office/powerpoint/2010/main" val="3228712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38180"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5" name="TextBox 4"/>
          <p:cNvSpPr txBox="1"/>
          <p:nvPr/>
        </p:nvSpPr>
        <p:spPr>
          <a:xfrm>
            <a:off x="387751" y="327997"/>
            <a:ext cx="1534523" cy="523220"/>
          </a:xfrm>
          <a:prstGeom prst="rect">
            <a:avLst/>
          </a:prstGeom>
          <a:noFill/>
        </p:spPr>
        <p:txBody>
          <a:bodyPr wrap="none" rtlCol="0">
            <a:spAutoFit/>
          </a:bodyPr>
          <a:lstStyle/>
          <a:p>
            <a:r>
              <a:rPr lang="en-US" sz="2800" dirty="0" smtClean="0"/>
              <a:t>Pressure:</a:t>
            </a:r>
          </a:p>
        </p:txBody>
      </p:sp>
      <p:graphicFrame>
        <p:nvGraphicFramePr>
          <p:cNvPr id="7" name="Object 6"/>
          <p:cNvGraphicFramePr>
            <a:graphicFrameLocks noChangeAspect="1"/>
          </p:cNvGraphicFramePr>
          <p:nvPr>
            <p:extLst>
              <p:ext uri="{D42A27DB-BD31-4B8C-83A1-F6EECF244321}">
                <p14:modId xmlns:p14="http://schemas.microsoft.com/office/powerpoint/2010/main" val="2432189111"/>
              </p:ext>
            </p:extLst>
          </p:nvPr>
        </p:nvGraphicFramePr>
        <p:xfrm>
          <a:off x="509286" y="1233186"/>
          <a:ext cx="7369175" cy="673100"/>
        </p:xfrm>
        <a:graphic>
          <a:graphicData uri="http://schemas.openxmlformats.org/presentationml/2006/ole">
            <mc:AlternateContent xmlns:mc="http://schemas.openxmlformats.org/markup-compatibility/2006">
              <mc:Choice xmlns:v="urn:schemas-microsoft-com:vml" Requires="v">
                <p:oleObj spid="_x0000_s38181" name="Equation" r:id="rId5" imgW="2361960" imgH="215640" progId="Equation.3">
                  <p:embed/>
                </p:oleObj>
              </mc:Choice>
              <mc:Fallback>
                <p:oleObj name="Equation" r:id="rId5" imgW="2361960" imgH="215640" progId="Equation.3">
                  <p:embed/>
                  <p:pic>
                    <p:nvPicPr>
                      <p:cNvPr id="0" name=""/>
                      <p:cNvPicPr/>
                      <p:nvPr/>
                    </p:nvPicPr>
                    <p:blipFill>
                      <a:blip r:embed="rId6"/>
                      <a:stretch>
                        <a:fillRect/>
                      </a:stretch>
                    </p:blipFill>
                    <p:spPr>
                      <a:xfrm>
                        <a:off x="509286" y="1233186"/>
                        <a:ext cx="7369175" cy="673100"/>
                      </a:xfrm>
                      <a:prstGeom prst="rect">
                        <a:avLst/>
                      </a:prstGeom>
                    </p:spPr>
                  </p:pic>
                </p:oleObj>
              </mc:Fallback>
            </mc:AlternateContent>
          </a:graphicData>
        </a:graphic>
      </p:graphicFrame>
      <p:sp>
        <p:nvSpPr>
          <p:cNvPr id="8" name="TextBox 7"/>
          <p:cNvSpPr txBox="1"/>
          <p:nvPr/>
        </p:nvSpPr>
        <p:spPr>
          <a:xfrm>
            <a:off x="387751" y="3015252"/>
            <a:ext cx="4012958" cy="523220"/>
          </a:xfrm>
          <a:prstGeom prst="rect">
            <a:avLst/>
          </a:prstGeom>
          <a:noFill/>
        </p:spPr>
        <p:txBody>
          <a:bodyPr wrap="none" rtlCol="0">
            <a:spAutoFit/>
          </a:bodyPr>
          <a:lstStyle/>
          <a:p>
            <a:r>
              <a:rPr lang="en-US" sz="2800" dirty="0" smtClean="0"/>
              <a:t>Gravitational acceleration:</a:t>
            </a:r>
          </a:p>
        </p:txBody>
      </p:sp>
      <p:graphicFrame>
        <p:nvGraphicFramePr>
          <p:cNvPr id="9" name="Object 8"/>
          <p:cNvGraphicFramePr>
            <a:graphicFrameLocks noChangeAspect="1"/>
          </p:cNvGraphicFramePr>
          <p:nvPr>
            <p:extLst>
              <p:ext uri="{D42A27DB-BD31-4B8C-83A1-F6EECF244321}">
                <p14:modId xmlns:p14="http://schemas.microsoft.com/office/powerpoint/2010/main" val="3598649862"/>
              </p:ext>
            </p:extLst>
          </p:nvPr>
        </p:nvGraphicFramePr>
        <p:xfrm>
          <a:off x="528638" y="3881537"/>
          <a:ext cx="7329487" cy="752475"/>
        </p:xfrm>
        <a:graphic>
          <a:graphicData uri="http://schemas.openxmlformats.org/presentationml/2006/ole">
            <mc:AlternateContent xmlns:mc="http://schemas.openxmlformats.org/markup-compatibility/2006">
              <mc:Choice xmlns:v="urn:schemas-microsoft-com:vml" Requires="v">
                <p:oleObj spid="_x0000_s38182" name="Equation" r:id="rId7" imgW="2349360" imgH="241200" progId="Equation.3">
                  <p:embed/>
                </p:oleObj>
              </mc:Choice>
              <mc:Fallback>
                <p:oleObj name="Equation" r:id="rId7" imgW="2349360" imgH="241200" progId="Equation.3">
                  <p:embed/>
                  <p:pic>
                    <p:nvPicPr>
                      <p:cNvPr id="0" name=""/>
                      <p:cNvPicPr/>
                      <p:nvPr/>
                    </p:nvPicPr>
                    <p:blipFill>
                      <a:blip r:embed="rId8"/>
                      <a:stretch>
                        <a:fillRect/>
                      </a:stretch>
                    </p:blipFill>
                    <p:spPr>
                      <a:xfrm>
                        <a:off x="528638" y="3881537"/>
                        <a:ext cx="7329487" cy="752475"/>
                      </a:xfrm>
                      <a:prstGeom prst="rect">
                        <a:avLst/>
                      </a:prstGeom>
                    </p:spPr>
                  </p:pic>
                </p:oleObj>
              </mc:Fallback>
            </mc:AlternateContent>
          </a:graphicData>
        </a:graphic>
      </p:graphicFrame>
      <p:sp>
        <p:nvSpPr>
          <p:cNvPr id="10" name="TextBox 9"/>
          <p:cNvSpPr txBox="1"/>
          <p:nvPr/>
        </p:nvSpPr>
        <p:spPr>
          <a:xfrm>
            <a:off x="408087" y="4926903"/>
            <a:ext cx="2149050" cy="523220"/>
          </a:xfrm>
          <a:prstGeom prst="rect">
            <a:avLst/>
          </a:prstGeom>
          <a:noFill/>
        </p:spPr>
        <p:txBody>
          <a:bodyPr wrap="none" rtlCol="0">
            <a:spAutoFit/>
          </a:bodyPr>
          <a:lstStyle/>
          <a:p>
            <a:r>
              <a:rPr lang="en-US" sz="2800" dirty="0" smtClean="0"/>
              <a:t>Temperature:</a:t>
            </a:r>
          </a:p>
        </p:txBody>
      </p:sp>
      <p:graphicFrame>
        <p:nvGraphicFramePr>
          <p:cNvPr id="11" name="Object 10"/>
          <p:cNvGraphicFramePr>
            <a:graphicFrameLocks noChangeAspect="1"/>
          </p:cNvGraphicFramePr>
          <p:nvPr>
            <p:extLst>
              <p:ext uri="{D42A27DB-BD31-4B8C-83A1-F6EECF244321}">
                <p14:modId xmlns:p14="http://schemas.microsoft.com/office/powerpoint/2010/main" val="1948327803"/>
              </p:ext>
            </p:extLst>
          </p:nvPr>
        </p:nvGraphicFramePr>
        <p:xfrm>
          <a:off x="588963" y="5792887"/>
          <a:ext cx="7250112" cy="752475"/>
        </p:xfrm>
        <a:graphic>
          <a:graphicData uri="http://schemas.openxmlformats.org/presentationml/2006/ole">
            <mc:AlternateContent xmlns:mc="http://schemas.openxmlformats.org/markup-compatibility/2006">
              <mc:Choice xmlns:v="urn:schemas-microsoft-com:vml" Requires="v">
                <p:oleObj spid="_x0000_s38183" name="Equation" r:id="rId9" imgW="2323800" imgH="241200" progId="Equation.3">
                  <p:embed/>
                </p:oleObj>
              </mc:Choice>
              <mc:Fallback>
                <p:oleObj name="Equation" r:id="rId9" imgW="2323800" imgH="241200" progId="Equation.3">
                  <p:embed/>
                  <p:pic>
                    <p:nvPicPr>
                      <p:cNvPr id="0" name=""/>
                      <p:cNvPicPr/>
                      <p:nvPr/>
                    </p:nvPicPr>
                    <p:blipFill>
                      <a:blip r:embed="rId10"/>
                      <a:stretch>
                        <a:fillRect/>
                      </a:stretch>
                    </p:blipFill>
                    <p:spPr>
                      <a:xfrm>
                        <a:off x="588963" y="5792887"/>
                        <a:ext cx="7250112" cy="752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32135859"/>
              </p:ext>
            </p:extLst>
          </p:nvPr>
        </p:nvGraphicFramePr>
        <p:xfrm>
          <a:off x="7640336" y="2276103"/>
          <a:ext cx="476250" cy="633413"/>
        </p:xfrm>
        <a:graphic>
          <a:graphicData uri="http://schemas.openxmlformats.org/presentationml/2006/ole">
            <mc:AlternateContent xmlns:mc="http://schemas.openxmlformats.org/markup-compatibility/2006">
              <mc:Choice xmlns:v="urn:schemas-microsoft-com:vml" Requires="v">
                <p:oleObj spid="_x0000_s38184" name="Equation" r:id="rId11" imgW="152280" imgH="203040" progId="Equation.3">
                  <p:embed/>
                </p:oleObj>
              </mc:Choice>
              <mc:Fallback>
                <p:oleObj name="Equation" r:id="rId11" imgW="152280" imgH="203040" progId="Equation.3">
                  <p:embed/>
                  <p:pic>
                    <p:nvPicPr>
                      <p:cNvPr id="0" name=""/>
                      <p:cNvPicPr/>
                      <p:nvPr/>
                    </p:nvPicPr>
                    <p:blipFill>
                      <a:blip r:embed="rId12"/>
                      <a:stretch>
                        <a:fillRect/>
                      </a:stretch>
                    </p:blipFill>
                    <p:spPr>
                      <a:xfrm>
                        <a:off x="7640336" y="2276103"/>
                        <a:ext cx="476250" cy="633413"/>
                      </a:xfrm>
                      <a:prstGeom prst="rect">
                        <a:avLst/>
                      </a:prstGeom>
                    </p:spPr>
                  </p:pic>
                </p:oleObj>
              </mc:Fallback>
            </mc:AlternateContent>
          </a:graphicData>
        </a:graphic>
      </p:graphicFrame>
      <p:sp>
        <p:nvSpPr>
          <p:cNvPr id="3" name="TextBox 2"/>
          <p:cNvSpPr txBox="1"/>
          <p:nvPr/>
        </p:nvSpPr>
        <p:spPr>
          <a:xfrm>
            <a:off x="509286" y="2276103"/>
            <a:ext cx="8502951" cy="369332"/>
          </a:xfrm>
          <a:prstGeom prst="rect">
            <a:avLst/>
          </a:prstGeom>
          <a:noFill/>
        </p:spPr>
        <p:txBody>
          <a:bodyPr wrap="square" rtlCol="0">
            <a:spAutoFit/>
          </a:bodyPr>
          <a:lstStyle/>
          <a:p>
            <a:r>
              <a:rPr lang="en-US" dirty="0" smtClean="0"/>
              <a:t>Note:  The perturbation for pressure is given the name:  dynamic pressure</a:t>
            </a:r>
            <a:endParaRPr lang="en-US" dirty="0"/>
          </a:p>
        </p:txBody>
      </p:sp>
    </p:spTree>
    <p:extLst>
      <p:ext uri="{BB962C8B-B14F-4D97-AF65-F5344CB8AC3E}">
        <p14:creationId xmlns:p14="http://schemas.microsoft.com/office/powerpoint/2010/main" val="951404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1625"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549797" y="572947"/>
            <a:ext cx="10955438" cy="954107"/>
          </a:xfrm>
          <a:prstGeom prst="rect">
            <a:avLst/>
          </a:prstGeom>
          <a:noFill/>
        </p:spPr>
        <p:txBody>
          <a:bodyPr wrap="square" rtlCol="0">
            <a:spAutoFit/>
          </a:bodyPr>
          <a:lstStyle/>
          <a:p>
            <a:r>
              <a:rPr lang="en-US" sz="2800" dirty="0" smtClean="0"/>
              <a:t>In our reference model, the reference pressure should be a self-consistent hydrostatic pressure due to the reference density and reference gravity. </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475917176"/>
              </p:ext>
            </p:extLst>
          </p:nvPr>
        </p:nvGraphicFramePr>
        <p:xfrm>
          <a:off x="688003" y="2040460"/>
          <a:ext cx="5465147" cy="1055767"/>
        </p:xfrm>
        <a:graphic>
          <a:graphicData uri="http://schemas.openxmlformats.org/presentationml/2006/ole">
            <mc:AlternateContent xmlns:mc="http://schemas.openxmlformats.org/markup-compatibility/2006">
              <mc:Choice xmlns:v="urn:schemas-microsoft-com:vml" Requires="v">
                <p:oleObj spid="_x0000_s21626" name="Equation" r:id="rId5" imgW="1117440" imgH="215640" progId="Equation.3">
                  <p:embed/>
                </p:oleObj>
              </mc:Choice>
              <mc:Fallback>
                <p:oleObj name="Equation" r:id="rId5" imgW="1117440" imgH="215640" progId="Equation.3">
                  <p:embed/>
                  <p:pic>
                    <p:nvPicPr>
                      <p:cNvPr id="0" name=""/>
                      <p:cNvPicPr/>
                      <p:nvPr/>
                    </p:nvPicPr>
                    <p:blipFill>
                      <a:blip r:embed="rId6"/>
                      <a:stretch>
                        <a:fillRect/>
                      </a:stretch>
                    </p:blipFill>
                    <p:spPr>
                      <a:xfrm>
                        <a:off x="688003" y="2040460"/>
                        <a:ext cx="5465147" cy="1055767"/>
                      </a:xfrm>
                      <a:prstGeom prst="rect">
                        <a:avLst/>
                      </a:prstGeom>
                    </p:spPr>
                  </p:pic>
                </p:oleObj>
              </mc:Fallback>
            </mc:AlternateContent>
          </a:graphicData>
        </a:graphic>
      </p:graphicFrame>
    </p:spTree>
    <p:extLst>
      <p:ext uri="{BB962C8B-B14F-4D97-AF65-F5344CB8AC3E}">
        <p14:creationId xmlns:p14="http://schemas.microsoft.com/office/powerpoint/2010/main" val="2219963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39112"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772563" y="428264"/>
            <a:ext cx="3892797" cy="584775"/>
          </a:xfrm>
          <a:prstGeom prst="rect">
            <a:avLst/>
          </a:prstGeom>
          <a:noFill/>
        </p:spPr>
        <p:txBody>
          <a:bodyPr wrap="none" rtlCol="0">
            <a:spAutoFit/>
          </a:bodyPr>
          <a:lstStyle/>
          <a:p>
            <a:r>
              <a:rPr lang="en-US" sz="3200" dirty="0" smtClean="0"/>
              <a:t>Conservation of Mass:</a:t>
            </a:r>
          </a:p>
        </p:txBody>
      </p:sp>
      <p:graphicFrame>
        <p:nvGraphicFramePr>
          <p:cNvPr id="4" name="Object 3"/>
          <p:cNvGraphicFramePr>
            <a:graphicFrameLocks noChangeAspect="1"/>
          </p:cNvGraphicFramePr>
          <p:nvPr>
            <p:extLst>
              <p:ext uri="{D42A27DB-BD31-4B8C-83A1-F6EECF244321}">
                <p14:modId xmlns:p14="http://schemas.microsoft.com/office/powerpoint/2010/main" val="2061984317"/>
              </p:ext>
            </p:extLst>
          </p:nvPr>
        </p:nvGraphicFramePr>
        <p:xfrm>
          <a:off x="1084262" y="1674302"/>
          <a:ext cx="2502749" cy="994682"/>
        </p:xfrm>
        <a:graphic>
          <a:graphicData uri="http://schemas.openxmlformats.org/presentationml/2006/ole">
            <mc:AlternateContent xmlns:mc="http://schemas.openxmlformats.org/markup-compatibility/2006">
              <mc:Choice xmlns:v="urn:schemas-microsoft-com:vml" Requires="v">
                <p:oleObj spid="_x0000_s39113" name="Equation" r:id="rId5" imgW="990360" imgH="393480" progId="Equation.3">
                  <p:embed/>
                </p:oleObj>
              </mc:Choice>
              <mc:Fallback>
                <p:oleObj name="Equation" r:id="rId5" imgW="990360" imgH="393480" progId="Equation.3">
                  <p:embed/>
                  <p:pic>
                    <p:nvPicPr>
                      <p:cNvPr id="0" name=""/>
                      <p:cNvPicPr/>
                      <p:nvPr/>
                    </p:nvPicPr>
                    <p:blipFill>
                      <a:blip r:embed="rId6"/>
                      <a:stretch>
                        <a:fillRect/>
                      </a:stretch>
                    </p:blipFill>
                    <p:spPr>
                      <a:xfrm>
                        <a:off x="1084262" y="1674302"/>
                        <a:ext cx="2502749" cy="99468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43063735"/>
              </p:ext>
            </p:extLst>
          </p:nvPr>
        </p:nvGraphicFramePr>
        <p:xfrm>
          <a:off x="847423" y="3230797"/>
          <a:ext cx="3817937" cy="995363"/>
        </p:xfrm>
        <a:graphic>
          <a:graphicData uri="http://schemas.openxmlformats.org/presentationml/2006/ole">
            <mc:AlternateContent xmlns:mc="http://schemas.openxmlformats.org/markup-compatibility/2006">
              <mc:Choice xmlns:v="urn:schemas-microsoft-com:vml" Requires="v">
                <p:oleObj spid="_x0000_s39114" name="Equation" r:id="rId7" imgW="1511280" imgH="393480" progId="Equation.3">
                  <p:embed/>
                </p:oleObj>
              </mc:Choice>
              <mc:Fallback>
                <p:oleObj name="Equation" r:id="rId7" imgW="1511280" imgH="393480" progId="Equation.3">
                  <p:embed/>
                  <p:pic>
                    <p:nvPicPr>
                      <p:cNvPr id="0" name=""/>
                      <p:cNvPicPr/>
                      <p:nvPr/>
                    </p:nvPicPr>
                    <p:blipFill>
                      <a:blip r:embed="rId8"/>
                      <a:stretch>
                        <a:fillRect/>
                      </a:stretch>
                    </p:blipFill>
                    <p:spPr>
                      <a:xfrm>
                        <a:off x="847423" y="3230797"/>
                        <a:ext cx="3817937" cy="9953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62933221"/>
              </p:ext>
            </p:extLst>
          </p:nvPr>
        </p:nvGraphicFramePr>
        <p:xfrm>
          <a:off x="986320" y="4787974"/>
          <a:ext cx="2501900" cy="995362"/>
        </p:xfrm>
        <a:graphic>
          <a:graphicData uri="http://schemas.openxmlformats.org/presentationml/2006/ole">
            <mc:AlternateContent xmlns:mc="http://schemas.openxmlformats.org/markup-compatibility/2006">
              <mc:Choice xmlns:v="urn:schemas-microsoft-com:vml" Requires="v">
                <p:oleObj spid="_x0000_s39115" name="Equation" r:id="rId9" imgW="990360" imgH="393480" progId="Equation.3">
                  <p:embed/>
                </p:oleObj>
              </mc:Choice>
              <mc:Fallback>
                <p:oleObj name="Equation" r:id="rId9" imgW="990360" imgH="393480" progId="Equation.3">
                  <p:embed/>
                  <p:pic>
                    <p:nvPicPr>
                      <p:cNvPr id="0" name=""/>
                      <p:cNvPicPr/>
                      <p:nvPr/>
                    </p:nvPicPr>
                    <p:blipFill>
                      <a:blip r:embed="rId10"/>
                      <a:stretch>
                        <a:fillRect/>
                      </a:stretch>
                    </p:blipFill>
                    <p:spPr>
                      <a:xfrm>
                        <a:off x="986320" y="4787974"/>
                        <a:ext cx="2501900" cy="995362"/>
                      </a:xfrm>
                      <a:prstGeom prst="rect">
                        <a:avLst/>
                      </a:prstGeom>
                    </p:spPr>
                  </p:pic>
                </p:oleObj>
              </mc:Fallback>
            </mc:AlternateContent>
          </a:graphicData>
        </a:graphic>
      </p:graphicFrame>
      <p:sp>
        <p:nvSpPr>
          <p:cNvPr id="3" name="Multiply 2"/>
          <p:cNvSpPr/>
          <p:nvPr/>
        </p:nvSpPr>
        <p:spPr>
          <a:xfrm>
            <a:off x="556791" y="2967442"/>
            <a:ext cx="1522071" cy="1522071"/>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1924" y="4489513"/>
            <a:ext cx="3761772" cy="18939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08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563" y="428264"/>
            <a:ext cx="5019131" cy="584775"/>
          </a:xfrm>
          <a:prstGeom prst="rect">
            <a:avLst/>
          </a:prstGeom>
          <a:noFill/>
        </p:spPr>
        <p:txBody>
          <a:bodyPr wrap="none" rtlCol="0">
            <a:spAutoFit/>
          </a:bodyPr>
          <a:lstStyle/>
          <a:p>
            <a:r>
              <a:rPr lang="en-US" sz="3200" dirty="0" smtClean="0"/>
              <a:t>Conservation of Momentum:</a:t>
            </a:r>
          </a:p>
        </p:txBody>
      </p:sp>
      <p:sp>
        <p:nvSpPr>
          <p:cNvPr id="3" name="Multiply 2"/>
          <p:cNvSpPr/>
          <p:nvPr/>
        </p:nvSpPr>
        <p:spPr>
          <a:xfrm>
            <a:off x="6441080" y="3662476"/>
            <a:ext cx="1522071" cy="1522071"/>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2186" y="5398989"/>
            <a:ext cx="7460965" cy="11572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51984933"/>
              </p:ext>
            </p:extLst>
          </p:nvPr>
        </p:nvGraphicFramePr>
        <p:xfrm>
          <a:off x="772563" y="1204868"/>
          <a:ext cx="8807451" cy="1157287"/>
        </p:xfrm>
        <a:graphic>
          <a:graphicData uri="http://schemas.openxmlformats.org/presentationml/2006/ole">
            <mc:AlternateContent xmlns:mc="http://schemas.openxmlformats.org/markup-compatibility/2006">
              <mc:Choice xmlns:v="urn:schemas-microsoft-com:vml" Requires="v">
                <p:oleObj spid="_x0000_s41139" name="Equation" r:id="rId3" imgW="3187440" imgH="419040" progId="Equation.3">
                  <p:embed/>
                </p:oleObj>
              </mc:Choice>
              <mc:Fallback>
                <p:oleObj name="Equation" r:id="rId3" imgW="3187440" imgH="419040" progId="Equation.3">
                  <p:embed/>
                  <p:pic>
                    <p:nvPicPr>
                      <p:cNvPr id="0" name=""/>
                      <p:cNvPicPr/>
                      <p:nvPr/>
                    </p:nvPicPr>
                    <p:blipFill>
                      <a:blip r:embed="rId4"/>
                      <a:stretch>
                        <a:fillRect/>
                      </a:stretch>
                    </p:blipFill>
                    <p:spPr>
                      <a:xfrm>
                        <a:off x="772563" y="1204868"/>
                        <a:ext cx="8807451" cy="11572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98021034"/>
              </p:ext>
            </p:extLst>
          </p:nvPr>
        </p:nvGraphicFramePr>
        <p:xfrm>
          <a:off x="692790" y="2520149"/>
          <a:ext cx="10701338" cy="1157288"/>
        </p:xfrm>
        <a:graphic>
          <a:graphicData uri="http://schemas.openxmlformats.org/presentationml/2006/ole">
            <mc:AlternateContent xmlns:mc="http://schemas.openxmlformats.org/markup-compatibility/2006">
              <mc:Choice xmlns:v="urn:schemas-microsoft-com:vml" Requires="v">
                <p:oleObj spid="_x0000_s41140" name="Equation" r:id="rId5" imgW="3873240" imgH="419040" progId="Equation.3">
                  <p:embed/>
                </p:oleObj>
              </mc:Choice>
              <mc:Fallback>
                <p:oleObj name="Equation" r:id="rId5" imgW="3873240" imgH="419040" progId="Equation.3">
                  <p:embed/>
                  <p:pic>
                    <p:nvPicPr>
                      <p:cNvPr id="0" name=""/>
                      <p:cNvPicPr/>
                      <p:nvPr/>
                    </p:nvPicPr>
                    <p:blipFill>
                      <a:blip r:embed="rId6"/>
                      <a:stretch>
                        <a:fillRect/>
                      </a:stretch>
                    </p:blipFill>
                    <p:spPr>
                      <a:xfrm>
                        <a:off x="692790" y="2520149"/>
                        <a:ext cx="10701338" cy="11572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05207838"/>
              </p:ext>
            </p:extLst>
          </p:nvPr>
        </p:nvGraphicFramePr>
        <p:xfrm>
          <a:off x="606467" y="3835431"/>
          <a:ext cx="11191875" cy="1157287"/>
        </p:xfrm>
        <a:graphic>
          <a:graphicData uri="http://schemas.openxmlformats.org/presentationml/2006/ole">
            <mc:AlternateContent xmlns:mc="http://schemas.openxmlformats.org/markup-compatibility/2006">
              <mc:Choice xmlns:v="urn:schemas-microsoft-com:vml" Requires="v">
                <p:oleObj spid="_x0000_s41141" name="Equation" r:id="rId7" imgW="4051080" imgH="419040" progId="Equation.3">
                  <p:embed/>
                </p:oleObj>
              </mc:Choice>
              <mc:Fallback>
                <p:oleObj name="Equation" r:id="rId7" imgW="4051080" imgH="419040" progId="Equation.3">
                  <p:embed/>
                  <p:pic>
                    <p:nvPicPr>
                      <p:cNvPr id="0" name=""/>
                      <p:cNvPicPr/>
                      <p:nvPr/>
                    </p:nvPicPr>
                    <p:blipFill>
                      <a:blip r:embed="rId8"/>
                      <a:stretch>
                        <a:fillRect/>
                      </a:stretch>
                    </p:blipFill>
                    <p:spPr>
                      <a:xfrm>
                        <a:off x="606467" y="3835431"/>
                        <a:ext cx="11191875" cy="1157287"/>
                      </a:xfrm>
                      <a:prstGeom prst="rect">
                        <a:avLst/>
                      </a:prstGeom>
                    </p:spPr>
                  </p:pic>
                </p:oleObj>
              </mc:Fallback>
            </mc:AlternateContent>
          </a:graphicData>
        </a:graphic>
      </p:graphicFrame>
      <p:sp>
        <p:nvSpPr>
          <p:cNvPr id="12" name="Multiply 11"/>
          <p:cNvSpPr/>
          <p:nvPr/>
        </p:nvSpPr>
        <p:spPr>
          <a:xfrm>
            <a:off x="2357855" y="3786989"/>
            <a:ext cx="1522071" cy="1522071"/>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15700942"/>
              </p:ext>
            </p:extLst>
          </p:nvPr>
        </p:nvGraphicFramePr>
        <p:xfrm>
          <a:off x="502187" y="5336559"/>
          <a:ext cx="7367587" cy="1157287"/>
        </p:xfrm>
        <a:graphic>
          <a:graphicData uri="http://schemas.openxmlformats.org/presentationml/2006/ole">
            <mc:AlternateContent xmlns:mc="http://schemas.openxmlformats.org/markup-compatibility/2006">
              <mc:Choice xmlns:v="urn:schemas-microsoft-com:vml" Requires="v">
                <p:oleObj spid="_x0000_s41142" name="Equation" r:id="rId9" imgW="2666880" imgH="419040" progId="Equation.3">
                  <p:embed/>
                </p:oleObj>
              </mc:Choice>
              <mc:Fallback>
                <p:oleObj name="Equation" r:id="rId9" imgW="2666880" imgH="419040" progId="Equation.3">
                  <p:embed/>
                  <p:pic>
                    <p:nvPicPr>
                      <p:cNvPr id="0" name=""/>
                      <p:cNvPicPr/>
                      <p:nvPr/>
                    </p:nvPicPr>
                    <p:blipFill>
                      <a:blip r:embed="rId10"/>
                      <a:stretch>
                        <a:fillRect/>
                      </a:stretch>
                    </p:blipFill>
                    <p:spPr>
                      <a:xfrm>
                        <a:off x="502187" y="5336559"/>
                        <a:ext cx="7367587" cy="1157287"/>
                      </a:xfrm>
                      <a:prstGeom prst="rect">
                        <a:avLst/>
                      </a:prstGeom>
                    </p:spPr>
                  </p:pic>
                </p:oleObj>
              </mc:Fallback>
            </mc:AlternateContent>
          </a:graphicData>
        </a:graphic>
      </p:graphicFrame>
    </p:spTree>
    <p:extLst>
      <p:ext uri="{BB962C8B-B14F-4D97-AF65-F5344CB8AC3E}">
        <p14:creationId xmlns:p14="http://schemas.microsoft.com/office/powerpoint/2010/main" val="1849373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563" y="428264"/>
            <a:ext cx="4161267" cy="584775"/>
          </a:xfrm>
          <a:prstGeom prst="rect">
            <a:avLst/>
          </a:prstGeom>
          <a:noFill/>
        </p:spPr>
        <p:txBody>
          <a:bodyPr wrap="none" rtlCol="0">
            <a:spAutoFit/>
          </a:bodyPr>
          <a:lstStyle/>
          <a:p>
            <a:r>
              <a:rPr lang="en-US" sz="3200" dirty="0" smtClean="0"/>
              <a:t>Conservation of Energy:</a:t>
            </a:r>
          </a:p>
        </p:txBody>
      </p:sp>
      <p:graphicFrame>
        <p:nvGraphicFramePr>
          <p:cNvPr id="14" name="Object 13"/>
          <p:cNvGraphicFramePr>
            <a:graphicFrameLocks noChangeAspect="1"/>
          </p:cNvGraphicFramePr>
          <p:nvPr>
            <p:extLst>
              <p:ext uri="{D42A27DB-BD31-4B8C-83A1-F6EECF244321}">
                <p14:modId xmlns:p14="http://schemas.microsoft.com/office/powerpoint/2010/main" val="81624930"/>
              </p:ext>
            </p:extLst>
          </p:nvPr>
        </p:nvGraphicFramePr>
        <p:xfrm>
          <a:off x="705952" y="1379097"/>
          <a:ext cx="9018587" cy="1160463"/>
        </p:xfrm>
        <a:graphic>
          <a:graphicData uri="http://schemas.openxmlformats.org/presentationml/2006/ole">
            <mc:AlternateContent xmlns:mc="http://schemas.openxmlformats.org/markup-compatibility/2006">
              <mc:Choice xmlns:v="urn:schemas-microsoft-com:vml" Requires="v">
                <p:oleObj spid="_x0000_s42120" name="Equation" r:id="rId3" imgW="3060360" imgH="393480" progId="Equation.3">
                  <p:embed/>
                </p:oleObj>
              </mc:Choice>
              <mc:Fallback>
                <p:oleObj name="Equation" r:id="rId3" imgW="3060360" imgH="393480" progId="Equation.3">
                  <p:embed/>
                  <p:pic>
                    <p:nvPicPr>
                      <p:cNvPr id="0" name=""/>
                      <p:cNvPicPr/>
                      <p:nvPr/>
                    </p:nvPicPr>
                    <p:blipFill>
                      <a:blip r:embed="rId4"/>
                      <a:stretch>
                        <a:fillRect/>
                      </a:stretch>
                    </p:blipFill>
                    <p:spPr>
                      <a:xfrm>
                        <a:off x="705952" y="1379097"/>
                        <a:ext cx="9018587" cy="116046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25947666"/>
              </p:ext>
            </p:extLst>
          </p:nvPr>
        </p:nvGraphicFramePr>
        <p:xfrm>
          <a:off x="524282" y="3036541"/>
          <a:ext cx="10814050" cy="1160462"/>
        </p:xfrm>
        <a:graphic>
          <a:graphicData uri="http://schemas.openxmlformats.org/presentationml/2006/ole">
            <mc:AlternateContent xmlns:mc="http://schemas.openxmlformats.org/markup-compatibility/2006">
              <mc:Choice xmlns:v="urn:schemas-microsoft-com:vml" Requires="v">
                <p:oleObj spid="_x0000_s42121" name="Equation" r:id="rId5" imgW="3670200" imgH="393480" progId="Equation.3">
                  <p:embed/>
                </p:oleObj>
              </mc:Choice>
              <mc:Fallback>
                <p:oleObj name="Equation" r:id="rId5" imgW="3670200" imgH="393480" progId="Equation.3">
                  <p:embed/>
                  <p:pic>
                    <p:nvPicPr>
                      <p:cNvPr id="0" name=""/>
                      <p:cNvPicPr/>
                      <p:nvPr/>
                    </p:nvPicPr>
                    <p:blipFill>
                      <a:blip r:embed="rId6"/>
                      <a:stretch>
                        <a:fillRect/>
                      </a:stretch>
                    </p:blipFill>
                    <p:spPr>
                      <a:xfrm>
                        <a:off x="524282" y="3036541"/>
                        <a:ext cx="10814050" cy="116046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0415141"/>
              </p:ext>
            </p:extLst>
          </p:nvPr>
        </p:nvGraphicFramePr>
        <p:xfrm>
          <a:off x="313977" y="4693984"/>
          <a:ext cx="11787188" cy="1160462"/>
        </p:xfrm>
        <a:graphic>
          <a:graphicData uri="http://schemas.openxmlformats.org/presentationml/2006/ole">
            <mc:AlternateContent xmlns:mc="http://schemas.openxmlformats.org/markup-compatibility/2006">
              <mc:Choice xmlns:v="urn:schemas-microsoft-com:vml" Requires="v">
                <p:oleObj spid="_x0000_s42122" name="Equation" r:id="rId7" imgW="4000320" imgH="393480" progId="Equation.3">
                  <p:embed/>
                </p:oleObj>
              </mc:Choice>
              <mc:Fallback>
                <p:oleObj name="Equation" r:id="rId7" imgW="4000320" imgH="393480" progId="Equation.3">
                  <p:embed/>
                  <p:pic>
                    <p:nvPicPr>
                      <p:cNvPr id="0" name=""/>
                      <p:cNvPicPr/>
                      <p:nvPr/>
                    </p:nvPicPr>
                    <p:blipFill>
                      <a:blip r:embed="rId8"/>
                      <a:stretch>
                        <a:fillRect/>
                      </a:stretch>
                    </p:blipFill>
                    <p:spPr>
                      <a:xfrm>
                        <a:off x="313977" y="4693984"/>
                        <a:ext cx="11787188" cy="1160462"/>
                      </a:xfrm>
                      <a:prstGeom prst="rect">
                        <a:avLst/>
                      </a:prstGeom>
                    </p:spPr>
                  </p:pic>
                </p:oleObj>
              </mc:Fallback>
            </mc:AlternateContent>
          </a:graphicData>
        </a:graphic>
      </p:graphicFrame>
      <p:sp>
        <p:nvSpPr>
          <p:cNvPr id="4" name="Oval 3"/>
          <p:cNvSpPr/>
          <p:nvPr/>
        </p:nvSpPr>
        <p:spPr>
          <a:xfrm>
            <a:off x="4589361" y="4693983"/>
            <a:ext cx="1689905" cy="14174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596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ultiply 11"/>
          <p:cNvSpPr/>
          <p:nvPr/>
        </p:nvSpPr>
        <p:spPr>
          <a:xfrm>
            <a:off x="4227567" y="552692"/>
            <a:ext cx="1522071" cy="1522071"/>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4049910615"/>
              </p:ext>
            </p:extLst>
          </p:nvPr>
        </p:nvGraphicFramePr>
        <p:xfrm>
          <a:off x="2468099" y="552692"/>
          <a:ext cx="5500688" cy="1160462"/>
        </p:xfrm>
        <a:graphic>
          <a:graphicData uri="http://schemas.openxmlformats.org/presentationml/2006/ole">
            <mc:AlternateContent xmlns:mc="http://schemas.openxmlformats.org/markup-compatibility/2006">
              <mc:Choice xmlns:v="urn:schemas-microsoft-com:vml" Requires="v">
                <p:oleObj spid="_x0000_s43141" name="Equation" r:id="rId3" imgW="1866600" imgH="393480" progId="Equation.3">
                  <p:embed/>
                </p:oleObj>
              </mc:Choice>
              <mc:Fallback>
                <p:oleObj name="Equation" r:id="rId3" imgW="1866600" imgH="393480" progId="Equation.3">
                  <p:embed/>
                  <p:pic>
                    <p:nvPicPr>
                      <p:cNvPr id="0" name=""/>
                      <p:cNvPicPr/>
                      <p:nvPr/>
                    </p:nvPicPr>
                    <p:blipFill>
                      <a:blip r:embed="rId4"/>
                      <a:stretch>
                        <a:fillRect/>
                      </a:stretch>
                    </p:blipFill>
                    <p:spPr>
                      <a:xfrm>
                        <a:off x="2468099" y="552692"/>
                        <a:ext cx="5500688" cy="11604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42688690"/>
              </p:ext>
            </p:extLst>
          </p:nvPr>
        </p:nvGraphicFramePr>
        <p:xfrm>
          <a:off x="2995613" y="2163763"/>
          <a:ext cx="4303712" cy="1160462"/>
        </p:xfrm>
        <a:graphic>
          <a:graphicData uri="http://schemas.openxmlformats.org/presentationml/2006/ole">
            <mc:AlternateContent xmlns:mc="http://schemas.openxmlformats.org/markup-compatibility/2006">
              <mc:Choice xmlns:v="urn:schemas-microsoft-com:vml" Requires="v">
                <p:oleObj spid="_x0000_s43142" name="Equation" r:id="rId5" imgW="1460160" imgH="393480" progId="Equation.3">
                  <p:embed/>
                </p:oleObj>
              </mc:Choice>
              <mc:Fallback>
                <p:oleObj name="Equation" r:id="rId5" imgW="1460160" imgH="393480" progId="Equation.3">
                  <p:embed/>
                  <p:pic>
                    <p:nvPicPr>
                      <p:cNvPr id="0" name=""/>
                      <p:cNvPicPr/>
                      <p:nvPr/>
                    </p:nvPicPr>
                    <p:blipFill>
                      <a:blip r:embed="rId6"/>
                      <a:stretch>
                        <a:fillRect/>
                      </a:stretch>
                    </p:blipFill>
                    <p:spPr>
                      <a:xfrm>
                        <a:off x="2995613" y="2163763"/>
                        <a:ext cx="4303712" cy="1160462"/>
                      </a:xfrm>
                      <a:prstGeom prst="rect">
                        <a:avLst/>
                      </a:prstGeom>
                    </p:spPr>
                  </p:pic>
                </p:oleObj>
              </mc:Fallback>
            </mc:AlternateContent>
          </a:graphicData>
        </a:graphic>
      </p:graphicFrame>
      <p:sp>
        <p:nvSpPr>
          <p:cNvPr id="3" name="TextBox 2"/>
          <p:cNvSpPr txBox="1"/>
          <p:nvPr/>
        </p:nvSpPr>
        <p:spPr>
          <a:xfrm>
            <a:off x="375449" y="3385097"/>
            <a:ext cx="487634" cy="461665"/>
          </a:xfrm>
          <a:prstGeom prst="rect">
            <a:avLst/>
          </a:prstGeom>
          <a:noFill/>
        </p:spPr>
        <p:txBody>
          <a:bodyPr wrap="none" rtlCol="0">
            <a:spAutoFit/>
          </a:bodyPr>
          <a:lstStyle/>
          <a:p>
            <a:r>
              <a:rPr lang="en-US" sz="2400" dirty="0" smtClean="0"/>
              <a:t>So</a:t>
            </a:r>
            <a:endParaRPr lang="en-US" sz="2400" dirty="0"/>
          </a:p>
        </p:txBody>
      </p:sp>
      <p:graphicFrame>
        <p:nvGraphicFramePr>
          <p:cNvPr id="10" name="Object 9"/>
          <p:cNvGraphicFramePr>
            <a:graphicFrameLocks noChangeAspect="1"/>
          </p:cNvGraphicFramePr>
          <p:nvPr>
            <p:extLst>
              <p:ext uri="{D42A27DB-BD31-4B8C-83A1-F6EECF244321}">
                <p14:modId xmlns:p14="http://schemas.microsoft.com/office/powerpoint/2010/main" val="1862112559"/>
              </p:ext>
            </p:extLst>
          </p:nvPr>
        </p:nvGraphicFramePr>
        <p:xfrm>
          <a:off x="490538" y="4360863"/>
          <a:ext cx="10683875" cy="974725"/>
        </p:xfrm>
        <a:graphic>
          <a:graphicData uri="http://schemas.openxmlformats.org/presentationml/2006/ole">
            <mc:AlternateContent xmlns:mc="http://schemas.openxmlformats.org/markup-compatibility/2006">
              <mc:Choice xmlns:v="urn:schemas-microsoft-com:vml" Requires="v">
                <p:oleObj spid="_x0000_s43143" name="Equation" r:id="rId7" imgW="4317840" imgH="393480" progId="Equation.3">
                  <p:embed/>
                </p:oleObj>
              </mc:Choice>
              <mc:Fallback>
                <p:oleObj name="Equation" r:id="rId7" imgW="4317840" imgH="393480" progId="Equation.3">
                  <p:embed/>
                  <p:pic>
                    <p:nvPicPr>
                      <p:cNvPr id="0" name=""/>
                      <p:cNvPicPr/>
                      <p:nvPr/>
                    </p:nvPicPr>
                    <p:blipFill>
                      <a:blip r:embed="rId8"/>
                      <a:stretch>
                        <a:fillRect/>
                      </a:stretch>
                    </p:blipFill>
                    <p:spPr>
                      <a:xfrm>
                        <a:off x="490538" y="4360863"/>
                        <a:ext cx="10683875" cy="974725"/>
                      </a:xfrm>
                      <a:prstGeom prst="rect">
                        <a:avLst/>
                      </a:prstGeom>
                    </p:spPr>
                  </p:pic>
                </p:oleObj>
              </mc:Fallback>
            </mc:AlternateContent>
          </a:graphicData>
        </a:graphic>
      </p:graphicFrame>
      <p:sp>
        <p:nvSpPr>
          <p:cNvPr id="11" name="Rectangle 10"/>
          <p:cNvSpPr/>
          <p:nvPr/>
        </p:nvSpPr>
        <p:spPr>
          <a:xfrm>
            <a:off x="217571" y="4269181"/>
            <a:ext cx="11112511" cy="11572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170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45223"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9" name="TextBox 8"/>
          <p:cNvSpPr txBox="1"/>
          <p:nvPr/>
        </p:nvSpPr>
        <p:spPr>
          <a:xfrm>
            <a:off x="797830" y="296661"/>
            <a:ext cx="9889310" cy="1077218"/>
          </a:xfrm>
          <a:prstGeom prst="rect">
            <a:avLst/>
          </a:prstGeom>
          <a:noFill/>
        </p:spPr>
        <p:txBody>
          <a:bodyPr wrap="none" rtlCol="0">
            <a:spAutoFit/>
          </a:bodyPr>
          <a:lstStyle/>
          <a:p>
            <a:r>
              <a:rPr lang="en-US" sz="3200" dirty="0" smtClean="0"/>
              <a:t>Summary:  Conservation Equations, with reference model.</a:t>
            </a:r>
          </a:p>
          <a:p>
            <a:r>
              <a:rPr lang="en-US" sz="3200" dirty="0" smtClean="0"/>
              <a:t>(Still no approximations)</a:t>
            </a:r>
            <a:endParaRPr lang="en-US" sz="3200" dirty="0"/>
          </a:p>
        </p:txBody>
      </p:sp>
      <p:sp>
        <p:nvSpPr>
          <p:cNvPr id="10" name="TextBox 9"/>
          <p:cNvSpPr txBox="1"/>
          <p:nvPr/>
        </p:nvSpPr>
        <p:spPr>
          <a:xfrm>
            <a:off x="4456253" y="1781751"/>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8490030" y="3725882"/>
            <a:ext cx="1306255" cy="369332"/>
          </a:xfrm>
          <a:prstGeom prst="rect">
            <a:avLst/>
          </a:prstGeom>
          <a:noFill/>
        </p:spPr>
        <p:txBody>
          <a:bodyPr wrap="none" rtlCol="0">
            <a:spAutoFit/>
          </a:bodyPr>
          <a:lstStyle/>
          <a:p>
            <a:r>
              <a:rPr lang="en-US" dirty="0" smtClean="0"/>
              <a:t>Momentum</a:t>
            </a:r>
            <a:endParaRPr lang="en-US" dirty="0"/>
          </a:p>
        </p:txBody>
      </p:sp>
      <p:sp>
        <p:nvSpPr>
          <p:cNvPr id="12" name="TextBox 11"/>
          <p:cNvSpPr txBox="1"/>
          <p:nvPr/>
        </p:nvSpPr>
        <p:spPr>
          <a:xfrm>
            <a:off x="10833904" y="4872292"/>
            <a:ext cx="824328" cy="369332"/>
          </a:xfrm>
          <a:prstGeom prst="rect">
            <a:avLst/>
          </a:prstGeom>
          <a:noFill/>
        </p:spPr>
        <p:txBody>
          <a:bodyPr wrap="none" rtlCol="0">
            <a:spAutoFit/>
          </a:bodyPr>
          <a:lstStyle/>
          <a:p>
            <a:r>
              <a:rPr lang="en-US" dirty="0" smtClean="0"/>
              <a:t>Energy</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20338489"/>
              </p:ext>
            </p:extLst>
          </p:nvPr>
        </p:nvGraphicFramePr>
        <p:xfrm>
          <a:off x="571635" y="3427413"/>
          <a:ext cx="7367587" cy="1157287"/>
        </p:xfrm>
        <a:graphic>
          <a:graphicData uri="http://schemas.openxmlformats.org/presentationml/2006/ole">
            <mc:AlternateContent xmlns:mc="http://schemas.openxmlformats.org/markup-compatibility/2006">
              <mc:Choice xmlns:v="urn:schemas-microsoft-com:vml" Requires="v">
                <p:oleObj spid="_x0000_s45224" name="Equation" r:id="rId5" imgW="2666880" imgH="419040" progId="Equation.3">
                  <p:embed/>
                </p:oleObj>
              </mc:Choice>
              <mc:Fallback>
                <p:oleObj name="Equation" r:id="rId5" imgW="2666880" imgH="419040" progId="Equation.3">
                  <p:embed/>
                  <p:pic>
                    <p:nvPicPr>
                      <p:cNvPr id="0" name=""/>
                      <p:cNvPicPr/>
                      <p:nvPr/>
                    </p:nvPicPr>
                    <p:blipFill>
                      <a:blip r:embed="rId6"/>
                      <a:stretch>
                        <a:fillRect/>
                      </a:stretch>
                    </p:blipFill>
                    <p:spPr>
                      <a:xfrm>
                        <a:off x="571635" y="3427413"/>
                        <a:ext cx="7367587" cy="115728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66819488"/>
              </p:ext>
            </p:extLst>
          </p:nvPr>
        </p:nvGraphicFramePr>
        <p:xfrm>
          <a:off x="957383" y="1720580"/>
          <a:ext cx="2501900" cy="995362"/>
        </p:xfrm>
        <a:graphic>
          <a:graphicData uri="http://schemas.openxmlformats.org/presentationml/2006/ole">
            <mc:AlternateContent xmlns:mc="http://schemas.openxmlformats.org/markup-compatibility/2006">
              <mc:Choice xmlns:v="urn:schemas-microsoft-com:vml" Requires="v">
                <p:oleObj spid="_x0000_s45225" name="Equation" r:id="rId7" imgW="990360" imgH="393480" progId="Equation.3">
                  <p:embed/>
                </p:oleObj>
              </mc:Choice>
              <mc:Fallback>
                <p:oleObj name="Equation" r:id="rId7" imgW="990360" imgH="393480" progId="Equation.3">
                  <p:embed/>
                  <p:pic>
                    <p:nvPicPr>
                      <p:cNvPr id="0" name=""/>
                      <p:cNvPicPr/>
                      <p:nvPr/>
                    </p:nvPicPr>
                    <p:blipFill>
                      <a:blip r:embed="rId8"/>
                      <a:stretch>
                        <a:fillRect/>
                      </a:stretch>
                    </p:blipFill>
                    <p:spPr>
                      <a:xfrm>
                        <a:off x="957383" y="1720580"/>
                        <a:ext cx="2501900" cy="99536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130959649"/>
              </p:ext>
            </p:extLst>
          </p:nvPr>
        </p:nvGraphicFramePr>
        <p:xfrm>
          <a:off x="357429" y="5241624"/>
          <a:ext cx="10683875" cy="974725"/>
        </p:xfrm>
        <a:graphic>
          <a:graphicData uri="http://schemas.openxmlformats.org/presentationml/2006/ole">
            <mc:AlternateContent xmlns:mc="http://schemas.openxmlformats.org/markup-compatibility/2006">
              <mc:Choice xmlns:v="urn:schemas-microsoft-com:vml" Requires="v">
                <p:oleObj spid="_x0000_s45226" name="Equation" r:id="rId9" imgW="4317840" imgH="393480" progId="Equation.3">
                  <p:embed/>
                </p:oleObj>
              </mc:Choice>
              <mc:Fallback>
                <p:oleObj name="Equation" r:id="rId9" imgW="4317840" imgH="393480" progId="Equation.3">
                  <p:embed/>
                  <p:pic>
                    <p:nvPicPr>
                      <p:cNvPr id="0" name=""/>
                      <p:cNvPicPr/>
                      <p:nvPr/>
                    </p:nvPicPr>
                    <p:blipFill>
                      <a:blip r:embed="rId10"/>
                      <a:stretch>
                        <a:fillRect/>
                      </a:stretch>
                    </p:blipFill>
                    <p:spPr>
                      <a:xfrm>
                        <a:off x="357429" y="5241624"/>
                        <a:ext cx="10683875" cy="974725"/>
                      </a:xfrm>
                      <a:prstGeom prst="rect">
                        <a:avLst/>
                      </a:prstGeom>
                    </p:spPr>
                  </p:pic>
                </p:oleObj>
              </mc:Fallback>
            </mc:AlternateContent>
          </a:graphicData>
        </a:graphic>
      </p:graphicFrame>
    </p:spTree>
    <p:extLst>
      <p:ext uri="{BB962C8B-B14F-4D97-AF65-F5344CB8AC3E}">
        <p14:creationId xmlns:p14="http://schemas.microsoft.com/office/powerpoint/2010/main" val="424627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39990"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271040" y="306729"/>
            <a:ext cx="11649919" cy="5693866"/>
          </a:xfrm>
          <a:prstGeom prst="rect">
            <a:avLst/>
          </a:prstGeom>
          <a:noFill/>
        </p:spPr>
        <p:txBody>
          <a:bodyPr wrap="square" rtlCol="0">
            <a:spAutoFit/>
          </a:bodyPr>
          <a:lstStyle/>
          <a:p>
            <a:r>
              <a:rPr lang="en-US" sz="2800" dirty="0" smtClean="0"/>
              <a:t>Non-</a:t>
            </a:r>
            <a:r>
              <a:rPr lang="en-US" sz="2800" dirty="0" err="1" smtClean="0"/>
              <a:t>dimensionalization</a:t>
            </a:r>
            <a:r>
              <a:rPr lang="en-US" sz="2800" dirty="0" smtClean="0"/>
              <a:t> of variables.</a:t>
            </a:r>
          </a:p>
          <a:p>
            <a:endParaRPr lang="en-US" sz="2800" dirty="0"/>
          </a:p>
          <a:p>
            <a:r>
              <a:rPr lang="en-US" sz="2800" dirty="0" smtClean="0"/>
              <a:t>Why!?</a:t>
            </a:r>
          </a:p>
          <a:p>
            <a:endParaRPr lang="en-US" sz="2800" dirty="0"/>
          </a:p>
          <a:p>
            <a:pPr marL="514350" indent="-514350">
              <a:buFont typeface="+mj-lt"/>
              <a:buAutoNum type="arabicPeriod"/>
            </a:pPr>
            <a:r>
              <a:rPr lang="en-US" sz="2800" dirty="0" smtClean="0"/>
              <a:t>To make the problem scalable.  For example, we can model mantle convection in a fish tank, as long as we scale the parameters appropriately.</a:t>
            </a:r>
          </a:p>
          <a:p>
            <a:pPr marL="514350" indent="-514350">
              <a:buFont typeface="+mj-lt"/>
              <a:buAutoNum type="arabicPeriod"/>
            </a:pPr>
            <a:r>
              <a:rPr lang="en-US" sz="2800" dirty="0" smtClean="0"/>
              <a:t>Leads to non-dimensional collection of variables that can be used to characterize the system.  For example, Rayleigh number, Reynolds number, Dissipation number, Buoyancy number.</a:t>
            </a:r>
          </a:p>
          <a:p>
            <a:pPr marL="514350" indent="-514350">
              <a:buFont typeface="+mj-lt"/>
              <a:buAutoNum type="arabicPeriod"/>
            </a:pPr>
            <a:r>
              <a:rPr lang="en-US" sz="2800" dirty="0" smtClean="0"/>
              <a:t>Allows for a better understanding of parameter trade-offs.  For example, if you double both density and viscosity, the system remains unchanged.  For example doubling density is equivalent to halving the viscosity.</a:t>
            </a:r>
          </a:p>
          <a:p>
            <a:pPr marL="514350" indent="-514350">
              <a:buFont typeface="+mj-lt"/>
              <a:buAutoNum type="arabicPeriod"/>
            </a:pPr>
            <a:r>
              <a:rPr lang="en-US" sz="2800" dirty="0" smtClean="0"/>
              <a:t>Numbers are closer to unity.  Allows better computational applicability. </a:t>
            </a:r>
            <a:endParaRPr lang="en-US" sz="2800" dirty="0"/>
          </a:p>
        </p:txBody>
      </p:sp>
    </p:spTree>
    <p:extLst>
      <p:ext uri="{BB962C8B-B14F-4D97-AF65-F5344CB8AC3E}">
        <p14:creationId xmlns:p14="http://schemas.microsoft.com/office/powerpoint/2010/main" val="2071939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46162"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260430" y="393539"/>
            <a:ext cx="11696218" cy="1938992"/>
          </a:xfrm>
          <a:prstGeom prst="rect">
            <a:avLst/>
          </a:prstGeom>
          <a:noFill/>
        </p:spPr>
        <p:txBody>
          <a:bodyPr wrap="square" rtlCol="0">
            <a:spAutoFit/>
          </a:bodyPr>
          <a:lstStyle/>
          <a:p>
            <a:r>
              <a:rPr lang="en-US" sz="2400" dirty="0" smtClean="0"/>
              <a:t>There are many ways to non-</a:t>
            </a:r>
            <a:r>
              <a:rPr lang="en-US" sz="2400" dirty="0" err="1" smtClean="0"/>
              <a:t>dimensionalize</a:t>
            </a:r>
            <a:r>
              <a:rPr lang="en-US" sz="2400" dirty="0" smtClean="0"/>
              <a:t> a system.  The key is:  we make the rules.  Choose transformations that will be useful.  For thermal convection problems, we can transform the following:</a:t>
            </a:r>
          </a:p>
          <a:p>
            <a:endParaRPr lang="en-US" sz="2400" dirty="0"/>
          </a:p>
          <a:p>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3765602280"/>
              </p:ext>
            </p:extLst>
          </p:nvPr>
        </p:nvGraphicFramePr>
        <p:xfrm>
          <a:off x="3471119" y="2037586"/>
          <a:ext cx="7390485" cy="3761330"/>
        </p:xfrm>
        <a:graphic>
          <a:graphicData uri="http://schemas.openxmlformats.org/presentationml/2006/ole">
            <mc:AlternateContent xmlns:mc="http://schemas.openxmlformats.org/markup-compatibility/2006">
              <mc:Choice xmlns:v="urn:schemas-microsoft-com:vml" Requires="v">
                <p:oleObj spid="_x0000_s46163" name="Equation" r:id="rId5" imgW="2145960" imgH="1091880" progId="Equation.3">
                  <p:embed/>
                </p:oleObj>
              </mc:Choice>
              <mc:Fallback>
                <p:oleObj name="Equation" r:id="rId5" imgW="2145960" imgH="1091880" progId="Equation.3">
                  <p:embed/>
                  <p:pic>
                    <p:nvPicPr>
                      <p:cNvPr id="0" name=""/>
                      <p:cNvPicPr/>
                      <p:nvPr/>
                    </p:nvPicPr>
                    <p:blipFill>
                      <a:blip r:embed="rId6"/>
                      <a:stretch>
                        <a:fillRect/>
                      </a:stretch>
                    </p:blipFill>
                    <p:spPr>
                      <a:xfrm>
                        <a:off x="3471119" y="2037586"/>
                        <a:ext cx="7390485" cy="3761330"/>
                      </a:xfrm>
                      <a:prstGeom prst="rect">
                        <a:avLst/>
                      </a:prstGeom>
                    </p:spPr>
                  </p:pic>
                </p:oleObj>
              </mc:Fallback>
            </mc:AlternateContent>
          </a:graphicData>
        </a:graphic>
      </p:graphicFrame>
      <p:sp>
        <p:nvSpPr>
          <p:cNvPr id="4" name="TextBox 3"/>
          <p:cNvSpPr txBox="1"/>
          <p:nvPr/>
        </p:nvSpPr>
        <p:spPr>
          <a:xfrm>
            <a:off x="341032" y="2135529"/>
            <a:ext cx="2448467" cy="646331"/>
          </a:xfrm>
          <a:prstGeom prst="rect">
            <a:avLst/>
          </a:prstGeom>
          <a:noFill/>
        </p:spPr>
        <p:txBody>
          <a:bodyPr wrap="square" rtlCol="0">
            <a:spAutoFit/>
          </a:bodyPr>
          <a:lstStyle/>
          <a:p>
            <a:r>
              <a:rPr lang="en-US" dirty="0" smtClean="0"/>
              <a:t>Note: primed variables are non-dimensional</a:t>
            </a:r>
            <a:endParaRPr lang="en-US" dirty="0"/>
          </a:p>
        </p:txBody>
      </p:sp>
    </p:spTree>
    <p:extLst>
      <p:ext uri="{BB962C8B-B14F-4D97-AF65-F5344CB8AC3E}">
        <p14:creationId xmlns:p14="http://schemas.microsoft.com/office/powerpoint/2010/main" val="135993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194642002"/>
              </p:ext>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1218"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691243" y="435429"/>
            <a:ext cx="10934700" cy="584775"/>
          </a:xfrm>
          <a:prstGeom prst="rect">
            <a:avLst/>
          </a:prstGeom>
          <a:noFill/>
        </p:spPr>
        <p:txBody>
          <a:bodyPr wrap="square" rtlCol="0">
            <a:spAutoFit/>
          </a:bodyPr>
          <a:lstStyle/>
          <a:p>
            <a:r>
              <a:rPr lang="en-US" sz="3200" dirty="0" smtClean="0"/>
              <a:t>Geodynamics of Mantle Convection</a:t>
            </a:r>
            <a:endParaRPr lang="en-US" sz="3200" dirty="0"/>
          </a:p>
        </p:txBody>
      </p:sp>
      <p:sp>
        <p:nvSpPr>
          <p:cNvPr id="3" name="TextBox 2"/>
          <p:cNvSpPr txBox="1"/>
          <p:nvPr/>
        </p:nvSpPr>
        <p:spPr>
          <a:xfrm>
            <a:off x="729569" y="1262586"/>
            <a:ext cx="8588829" cy="4093428"/>
          </a:xfrm>
          <a:prstGeom prst="rect">
            <a:avLst/>
          </a:prstGeom>
          <a:noFill/>
        </p:spPr>
        <p:txBody>
          <a:bodyPr wrap="square" rtlCol="0">
            <a:spAutoFit/>
          </a:bodyPr>
          <a:lstStyle/>
          <a:p>
            <a:r>
              <a:rPr lang="en-US" sz="2000" dirty="0" smtClean="0"/>
              <a:t>Physics (Conservations of mass, momentum, and energy)</a:t>
            </a:r>
          </a:p>
          <a:p>
            <a:endParaRPr lang="en-US" sz="2000" dirty="0" smtClean="0"/>
          </a:p>
          <a:p>
            <a:endParaRPr lang="en-US" sz="2000" dirty="0" smtClean="0"/>
          </a:p>
          <a:p>
            <a:endParaRPr lang="en-US" sz="2000" dirty="0"/>
          </a:p>
          <a:p>
            <a:endParaRPr lang="en-US" sz="2000" dirty="0"/>
          </a:p>
          <a:p>
            <a:r>
              <a:rPr lang="en-US" sz="2000" dirty="0" smtClean="0"/>
              <a:t>Application/Modeling  (Numerical modeling, laboratory experiments)</a:t>
            </a:r>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smtClean="0"/>
          </a:p>
          <a:p>
            <a:r>
              <a:rPr lang="en-US" sz="2000" dirty="0" smtClean="0"/>
              <a:t>Science  (Observations, hypothesis development, hypothesis testing)</a:t>
            </a:r>
            <a:endParaRPr lang="en-US" sz="2000" dirty="0"/>
          </a:p>
        </p:txBody>
      </p:sp>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306" y="1803221"/>
            <a:ext cx="1676400" cy="47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2649" y="1803724"/>
            <a:ext cx="4724400" cy="565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5707" y="1803724"/>
            <a:ext cx="304800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as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7878" y="3397395"/>
            <a:ext cx="1357132" cy="13386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2" name="Object 9"/>
          <p:cNvGraphicFramePr>
            <a:graphicFrameLocks noChangeAspect="1"/>
          </p:cNvGraphicFramePr>
          <p:nvPr>
            <p:extLst>
              <p:ext uri="{D42A27DB-BD31-4B8C-83A1-F6EECF244321}">
                <p14:modId xmlns:p14="http://schemas.microsoft.com/office/powerpoint/2010/main" val="3433640917"/>
              </p:ext>
            </p:extLst>
          </p:nvPr>
        </p:nvGraphicFramePr>
        <p:xfrm>
          <a:off x="855306" y="3358162"/>
          <a:ext cx="1495865" cy="1417135"/>
        </p:xfrm>
        <a:graphic>
          <a:graphicData uri="http://schemas.openxmlformats.org/presentationml/2006/ole">
            <mc:AlternateContent xmlns:mc="http://schemas.openxmlformats.org/markup-compatibility/2006">
              <mc:Choice xmlns:v="urn:schemas-microsoft-com:vml" Requires="v">
                <p:oleObj spid="_x0000_s1219" name="Image" r:id="rId9" imgW="5815873" imgH="5511111" progId="Photoshop.Image.9">
                  <p:embed/>
                </p:oleObj>
              </mc:Choice>
              <mc:Fallback>
                <p:oleObj name="Image" r:id="rId9" imgW="5815873" imgH="5511111" progId="Photoshop.Image.9">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5306" y="3358162"/>
                        <a:ext cx="1495865" cy="1417135"/>
                      </a:xfrm>
                      <a:prstGeom prst="rect">
                        <a:avLst/>
                      </a:prstGeom>
                      <a:noFill/>
                      <a:ln w="9525">
                        <a:solidFill>
                          <a:schemeClr val="tx1"/>
                        </a:solidFill>
                        <a:miter lim="800000"/>
                        <a:headEnd/>
                        <a:tailEnd/>
                      </a:ln>
                      <a:effectLst/>
                    </p:spPr>
                  </p:pic>
                </p:oleObj>
              </mc:Fallback>
            </mc:AlternateContent>
          </a:graphicData>
        </a:graphic>
      </p:graphicFrame>
      <p:pic>
        <p:nvPicPr>
          <p:cNvPr id="14" name="Picture 2" descr="D:\SyncedDocuments\IgnaceDesktop\Desktop\ThermochemicalPiles2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3531" y="5446706"/>
            <a:ext cx="4337613" cy="10965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5875" y="5356014"/>
            <a:ext cx="3091662" cy="13942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85119" y="5428186"/>
            <a:ext cx="2244394" cy="1249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14"/>
          <a:stretch>
            <a:fillRect/>
          </a:stretch>
        </p:blipFill>
        <p:spPr>
          <a:xfrm>
            <a:off x="4902042" y="3334015"/>
            <a:ext cx="2800909" cy="1402048"/>
          </a:xfrm>
          <a:prstGeom prst="rect">
            <a:avLst/>
          </a:prstGeom>
        </p:spPr>
      </p:pic>
    </p:spTree>
    <p:extLst>
      <p:ext uri="{BB962C8B-B14F-4D97-AF65-F5344CB8AC3E}">
        <p14:creationId xmlns:p14="http://schemas.microsoft.com/office/powerpoint/2010/main" val="4256754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47187"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10912801"/>
              </p:ext>
            </p:extLst>
          </p:nvPr>
        </p:nvGraphicFramePr>
        <p:xfrm>
          <a:off x="2733675" y="569913"/>
          <a:ext cx="5711825" cy="5965825"/>
        </p:xfrm>
        <a:graphic>
          <a:graphicData uri="http://schemas.openxmlformats.org/presentationml/2006/ole">
            <mc:AlternateContent xmlns:mc="http://schemas.openxmlformats.org/markup-compatibility/2006">
              <mc:Choice xmlns:v="urn:schemas-microsoft-com:vml" Requires="v">
                <p:oleObj spid="_x0000_s47188" name="Equation" r:id="rId5" imgW="2019240" imgH="2108160" progId="Equation.3">
                  <p:embed/>
                </p:oleObj>
              </mc:Choice>
              <mc:Fallback>
                <p:oleObj name="Equation" r:id="rId5" imgW="2019240" imgH="2108160" progId="Equation.3">
                  <p:embed/>
                  <p:pic>
                    <p:nvPicPr>
                      <p:cNvPr id="0" name=""/>
                      <p:cNvPicPr/>
                      <p:nvPr/>
                    </p:nvPicPr>
                    <p:blipFill>
                      <a:blip r:embed="rId6"/>
                      <a:stretch>
                        <a:fillRect/>
                      </a:stretch>
                    </p:blipFill>
                    <p:spPr>
                      <a:xfrm>
                        <a:off x="2733675" y="569913"/>
                        <a:ext cx="5711825" cy="5965825"/>
                      </a:xfrm>
                      <a:prstGeom prst="rect">
                        <a:avLst/>
                      </a:prstGeom>
                    </p:spPr>
                  </p:pic>
                </p:oleObj>
              </mc:Fallback>
            </mc:AlternateContent>
          </a:graphicData>
        </a:graphic>
      </p:graphicFrame>
    </p:spTree>
    <p:extLst>
      <p:ext uri="{BB962C8B-B14F-4D97-AF65-F5344CB8AC3E}">
        <p14:creationId xmlns:p14="http://schemas.microsoft.com/office/powerpoint/2010/main" val="3313235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49216"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432275792"/>
              </p:ext>
            </p:extLst>
          </p:nvPr>
        </p:nvGraphicFramePr>
        <p:xfrm>
          <a:off x="2122347" y="427831"/>
          <a:ext cx="6249988" cy="5783263"/>
        </p:xfrm>
        <a:graphic>
          <a:graphicData uri="http://schemas.openxmlformats.org/presentationml/2006/ole">
            <mc:AlternateContent xmlns:mc="http://schemas.openxmlformats.org/markup-compatibility/2006">
              <mc:Choice xmlns:v="urn:schemas-microsoft-com:vml" Requires="v">
                <p:oleObj spid="_x0000_s49217" name="Equation" r:id="rId5" imgW="2209680" imgH="2044440" progId="Equation.3">
                  <p:embed/>
                </p:oleObj>
              </mc:Choice>
              <mc:Fallback>
                <p:oleObj name="Equation" r:id="rId5" imgW="2209680" imgH="2044440" progId="Equation.3">
                  <p:embed/>
                  <p:pic>
                    <p:nvPicPr>
                      <p:cNvPr id="0" name=""/>
                      <p:cNvPicPr/>
                      <p:nvPr/>
                    </p:nvPicPr>
                    <p:blipFill>
                      <a:blip r:embed="rId6"/>
                      <a:stretch>
                        <a:fillRect/>
                      </a:stretch>
                    </p:blipFill>
                    <p:spPr>
                      <a:xfrm>
                        <a:off x="2122347" y="427831"/>
                        <a:ext cx="6249988" cy="5783263"/>
                      </a:xfrm>
                      <a:prstGeom prst="rect">
                        <a:avLst/>
                      </a:prstGeom>
                    </p:spPr>
                  </p:pic>
                </p:oleObj>
              </mc:Fallback>
            </mc:AlternateContent>
          </a:graphicData>
        </a:graphic>
      </p:graphicFrame>
    </p:spTree>
    <p:extLst>
      <p:ext uri="{BB962C8B-B14F-4D97-AF65-F5344CB8AC3E}">
        <p14:creationId xmlns:p14="http://schemas.microsoft.com/office/powerpoint/2010/main" val="1773399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0276"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9" name="TextBox 8"/>
          <p:cNvSpPr txBox="1"/>
          <p:nvPr/>
        </p:nvSpPr>
        <p:spPr>
          <a:xfrm>
            <a:off x="797830" y="212091"/>
            <a:ext cx="11054646" cy="1569660"/>
          </a:xfrm>
          <a:prstGeom prst="rect">
            <a:avLst/>
          </a:prstGeom>
          <a:noFill/>
        </p:spPr>
        <p:txBody>
          <a:bodyPr wrap="square" rtlCol="0">
            <a:spAutoFit/>
          </a:bodyPr>
          <a:lstStyle/>
          <a:p>
            <a:r>
              <a:rPr lang="en-US" sz="3200" dirty="0" smtClean="0"/>
              <a:t>Summary:  Non-dimensional Conservation Equations, with reference model.  </a:t>
            </a:r>
            <a:r>
              <a:rPr lang="en-US" sz="3200" dirty="0" smtClean="0">
                <a:solidFill>
                  <a:srgbClr val="FF0000"/>
                </a:solidFill>
              </a:rPr>
              <a:t>Primes have been dropped. </a:t>
            </a:r>
            <a:r>
              <a:rPr lang="en-US" sz="3200" dirty="0" smtClean="0"/>
              <a:t>(Still no approximations)</a:t>
            </a:r>
            <a:endParaRPr lang="en-US" sz="3200" dirty="0"/>
          </a:p>
        </p:txBody>
      </p:sp>
      <p:sp>
        <p:nvSpPr>
          <p:cNvPr id="10" name="TextBox 9"/>
          <p:cNvSpPr txBox="1"/>
          <p:nvPr/>
        </p:nvSpPr>
        <p:spPr>
          <a:xfrm>
            <a:off x="4635658" y="2132971"/>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10046825" y="3427413"/>
            <a:ext cx="1306255" cy="369332"/>
          </a:xfrm>
          <a:prstGeom prst="rect">
            <a:avLst/>
          </a:prstGeom>
          <a:noFill/>
        </p:spPr>
        <p:txBody>
          <a:bodyPr wrap="none" rtlCol="0">
            <a:spAutoFit/>
          </a:bodyPr>
          <a:lstStyle/>
          <a:p>
            <a:r>
              <a:rPr lang="en-US" dirty="0" smtClean="0"/>
              <a:t>Momentum</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497640680"/>
              </p:ext>
            </p:extLst>
          </p:nvPr>
        </p:nvGraphicFramePr>
        <p:xfrm>
          <a:off x="566916" y="3468875"/>
          <a:ext cx="9156701" cy="2667000"/>
        </p:xfrm>
        <a:graphic>
          <a:graphicData uri="http://schemas.openxmlformats.org/presentationml/2006/ole">
            <mc:AlternateContent xmlns:mc="http://schemas.openxmlformats.org/markup-compatibility/2006">
              <mc:Choice xmlns:v="urn:schemas-microsoft-com:vml" Requires="v">
                <p:oleObj spid="_x0000_s50277" name="Equation" r:id="rId5" imgW="3314520" imgH="965160" progId="Equation.3">
                  <p:embed/>
                </p:oleObj>
              </mc:Choice>
              <mc:Fallback>
                <p:oleObj name="Equation" r:id="rId5" imgW="3314520" imgH="965160" progId="Equation.3">
                  <p:embed/>
                  <p:pic>
                    <p:nvPicPr>
                      <p:cNvPr id="0" name=""/>
                      <p:cNvPicPr/>
                      <p:nvPr/>
                    </p:nvPicPr>
                    <p:blipFill>
                      <a:blip r:embed="rId6"/>
                      <a:stretch>
                        <a:fillRect/>
                      </a:stretch>
                    </p:blipFill>
                    <p:spPr>
                      <a:xfrm>
                        <a:off x="566916" y="3468875"/>
                        <a:ext cx="9156701" cy="2667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32650335"/>
              </p:ext>
            </p:extLst>
          </p:nvPr>
        </p:nvGraphicFramePr>
        <p:xfrm>
          <a:off x="627704" y="1941513"/>
          <a:ext cx="3657600" cy="995362"/>
        </p:xfrm>
        <a:graphic>
          <a:graphicData uri="http://schemas.openxmlformats.org/presentationml/2006/ole">
            <mc:AlternateContent xmlns:mc="http://schemas.openxmlformats.org/markup-compatibility/2006">
              <mc:Choice xmlns:v="urn:schemas-microsoft-com:vml" Requires="v">
                <p:oleObj spid="_x0000_s50278" name="Equation" r:id="rId7" imgW="1447560" imgH="393480" progId="Equation.3">
                  <p:embed/>
                </p:oleObj>
              </mc:Choice>
              <mc:Fallback>
                <p:oleObj name="Equation" r:id="rId7" imgW="1447560" imgH="393480" progId="Equation.3">
                  <p:embed/>
                  <p:pic>
                    <p:nvPicPr>
                      <p:cNvPr id="0" name=""/>
                      <p:cNvPicPr/>
                      <p:nvPr/>
                    </p:nvPicPr>
                    <p:blipFill>
                      <a:blip r:embed="rId8"/>
                      <a:stretch>
                        <a:fillRect/>
                      </a:stretch>
                    </p:blipFill>
                    <p:spPr>
                      <a:xfrm>
                        <a:off x="627704" y="1941513"/>
                        <a:ext cx="3657600" cy="995362"/>
                      </a:xfrm>
                      <a:prstGeom prst="rect">
                        <a:avLst/>
                      </a:prstGeom>
                    </p:spPr>
                  </p:pic>
                </p:oleObj>
              </mc:Fallback>
            </mc:AlternateContent>
          </a:graphicData>
        </a:graphic>
      </p:graphicFrame>
    </p:spTree>
    <p:extLst>
      <p:ext uri="{BB962C8B-B14F-4D97-AF65-F5344CB8AC3E}">
        <p14:creationId xmlns:p14="http://schemas.microsoft.com/office/powerpoint/2010/main" val="2854956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1262"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12" name="TextBox 11"/>
          <p:cNvSpPr txBox="1"/>
          <p:nvPr/>
        </p:nvSpPr>
        <p:spPr>
          <a:xfrm>
            <a:off x="10264675" y="1172302"/>
            <a:ext cx="824328" cy="369332"/>
          </a:xfrm>
          <a:prstGeom prst="rect">
            <a:avLst/>
          </a:prstGeom>
          <a:noFill/>
        </p:spPr>
        <p:txBody>
          <a:bodyPr wrap="none" rtlCol="0">
            <a:spAutoFit/>
          </a:bodyPr>
          <a:lstStyle/>
          <a:p>
            <a:r>
              <a:rPr lang="en-US" dirty="0" smtClean="0"/>
              <a:t>Energy</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3551834846"/>
              </p:ext>
            </p:extLst>
          </p:nvPr>
        </p:nvGraphicFramePr>
        <p:xfrm>
          <a:off x="1535555" y="542484"/>
          <a:ext cx="7478712" cy="2638425"/>
        </p:xfrm>
        <a:graphic>
          <a:graphicData uri="http://schemas.openxmlformats.org/presentationml/2006/ole">
            <mc:AlternateContent xmlns:mc="http://schemas.openxmlformats.org/markup-compatibility/2006">
              <mc:Choice xmlns:v="urn:schemas-microsoft-com:vml" Requires="v">
                <p:oleObj spid="_x0000_s51263" name="Equation" r:id="rId5" imgW="3022560" imgH="1066680" progId="Equation.3">
                  <p:embed/>
                </p:oleObj>
              </mc:Choice>
              <mc:Fallback>
                <p:oleObj name="Equation" r:id="rId5" imgW="3022560" imgH="1066680" progId="Equation.3">
                  <p:embed/>
                  <p:pic>
                    <p:nvPicPr>
                      <p:cNvPr id="0" name=""/>
                      <p:cNvPicPr/>
                      <p:nvPr/>
                    </p:nvPicPr>
                    <p:blipFill>
                      <a:blip r:embed="rId6"/>
                      <a:stretch>
                        <a:fillRect/>
                      </a:stretch>
                    </p:blipFill>
                    <p:spPr>
                      <a:xfrm>
                        <a:off x="1535555" y="542484"/>
                        <a:ext cx="7478712" cy="2638425"/>
                      </a:xfrm>
                      <a:prstGeom prst="rect">
                        <a:avLst/>
                      </a:prstGeom>
                    </p:spPr>
                  </p:pic>
                </p:oleObj>
              </mc:Fallback>
            </mc:AlternateContent>
          </a:graphicData>
        </a:graphic>
      </p:graphicFrame>
    </p:spTree>
    <p:extLst>
      <p:ext uri="{BB962C8B-B14F-4D97-AF65-F5344CB8AC3E}">
        <p14:creationId xmlns:p14="http://schemas.microsoft.com/office/powerpoint/2010/main" val="1417636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2624"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3" name="TextBox 2"/>
          <p:cNvSpPr txBox="1"/>
          <p:nvPr/>
        </p:nvSpPr>
        <p:spPr>
          <a:xfrm>
            <a:off x="406736" y="320947"/>
            <a:ext cx="11378527" cy="584775"/>
          </a:xfrm>
          <a:prstGeom prst="rect">
            <a:avLst/>
          </a:prstGeom>
          <a:noFill/>
        </p:spPr>
        <p:txBody>
          <a:bodyPr wrap="square" rtlCol="0">
            <a:spAutoFit/>
          </a:bodyPr>
          <a:lstStyle/>
          <a:p>
            <a:r>
              <a:rPr lang="en-US" sz="3200" dirty="0" smtClean="0"/>
              <a:t>We introduce the following collections of variables:</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2926321744"/>
              </p:ext>
            </p:extLst>
          </p:nvPr>
        </p:nvGraphicFramePr>
        <p:xfrm>
          <a:off x="1230471" y="1490662"/>
          <a:ext cx="2766244" cy="4329773"/>
        </p:xfrm>
        <a:graphic>
          <a:graphicData uri="http://schemas.openxmlformats.org/presentationml/2006/ole">
            <mc:AlternateContent xmlns:mc="http://schemas.openxmlformats.org/markup-compatibility/2006">
              <mc:Choice xmlns:v="urn:schemas-microsoft-com:vml" Requires="v">
                <p:oleObj spid="_x0000_s22625" name="Equation" r:id="rId5" imgW="1168200" imgH="1828800" progId="Equation.3">
                  <p:embed/>
                </p:oleObj>
              </mc:Choice>
              <mc:Fallback>
                <p:oleObj name="Equation" r:id="rId5" imgW="1168200" imgH="1828800" progId="Equation.3">
                  <p:embed/>
                  <p:pic>
                    <p:nvPicPr>
                      <p:cNvPr id="0" name=""/>
                      <p:cNvPicPr/>
                      <p:nvPr/>
                    </p:nvPicPr>
                    <p:blipFill>
                      <a:blip r:embed="rId6"/>
                      <a:stretch>
                        <a:fillRect/>
                      </a:stretch>
                    </p:blipFill>
                    <p:spPr>
                      <a:xfrm>
                        <a:off x="1230471" y="1490662"/>
                        <a:ext cx="2766244" cy="4329773"/>
                      </a:xfrm>
                      <a:prstGeom prst="rect">
                        <a:avLst/>
                      </a:prstGeom>
                    </p:spPr>
                  </p:pic>
                </p:oleObj>
              </mc:Fallback>
            </mc:AlternateContent>
          </a:graphicData>
        </a:graphic>
      </p:graphicFrame>
      <p:sp>
        <p:nvSpPr>
          <p:cNvPr id="5" name="TextBox 4"/>
          <p:cNvSpPr txBox="1"/>
          <p:nvPr/>
        </p:nvSpPr>
        <p:spPr>
          <a:xfrm>
            <a:off x="5213897" y="1840911"/>
            <a:ext cx="1770549" cy="369332"/>
          </a:xfrm>
          <a:prstGeom prst="rect">
            <a:avLst/>
          </a:prstGeom>
          <a:noFill/>
        </p:spPr>
        <p:txBody>
          <a:bodyPr wrap="none" rtlCol="0">
            <a:spAutoFit/>
          </a:bodyPr>
          <a:lstStyle/>
          <a:p>
            <a:r>
              <a:rPr lang="en-US" dirty="0" smtClean="0"/>
              <a:t>Rayleigh number</a:t>
            </a:r>
            <a:endParaRPr lang="en-US" dirty="0"/>
          </a:p>
        </p:txBody>
      </p:sp>
      <p:sp>
        <p:nvSpPr>
          <p:cNvPr id="7" name="TextBox 6"/>
          <p:cNvSpPr txBox="1"/>
          <p:nvPr/>
        </p:nvSpPr>
        <p:spPr>
          <a:xfrm>
            <a:off x="5268397" y="3427413"/>
            <a:ext cx="2014782" cy="369332"/>
          </a:xfrm>
          <a:prstGeom prst="rect">
            <a:avLst/>
          </a:prstGeom>
          <a:noFill/>
        </p:spPr>
        <p:txBody>
          <a:bodyPr wrap="none" rtlCol="0">
            <a:spAutoFit/>
          </a:bodyPr>
          <a:lstStyle/>
          <a:p>
            <a:r>
              <a:rPr lang="en-US" dirty="0" smtClean="0"/>
              <a:t>Dissipation number</a:t>
            </a:r>
            <a:endParaRPr lang="en-US" dirty="0"/>
          </a:p>
        </p:txBody>
      </p:sp>
      <p:sp>
        <p:nvSpPr>
          <p:cNvPr id="8" name="TextBox 7"/>
          <p:cNvSpPr txBox="1"/>
          <p:nvPr/>
        </p:nvSpPr>
        <p:spPr>
          <a:xfrm>
            <a:off x="5407677" y="5098840"/>
            <a:ext cx="1661096" cy="369332"/>
          </a:xfrm>
          <a:prstGeom prst="rect">
            <a:avLst/>
          </a:prstGeom>
          <a:noFill/>
        </p:spPr>
        <p:txBody>
          <a:bodyPr wrap="none" rtlCol="0">
            <a:spAutoFit/>
          </a:bodyPr>
          <a:lstStyle/>
          <a:p>
            <a:r>
              <a:rPr lang="en-US" dirty="0" err="1" smtClean="0"/>
              <a:t>Prandtl</a:t>
            </a:r>
            <a:r>
              <a:rPr lang="en-US" dirty="0" smtClean="0"/>
              <a:t> number</a:t>
            </a:r>
          </a:p>
        </p:txBody>
      </p:sp>
    </p:spTree>
    <p:extLst>
      <p:ext uri="{BB962C8B-B14F-4D97-AF65-F5344CB8AC3E}">
        <p14:creationId xmlns:p14="http://schemas.microsoft.com/office/powerpoint/2010/main" val="13977694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2329"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9" name="TextBox 8"/>
          <p:cNvSpPr txBox="1"/>
          <p:nvPr/>
        </p:nvSpPr>
        <p:spPr>
          <a:xfrm>
            <a:off x="797830" y="212091"/>
            <a:ext cx="11054646" cy="1569660"/>
          </a:xfrm>
          <a:prstGeom prst="rect">
            <a:avLst/>
          </a:prstGeom>
          <a:noFill/>
        </p:spPr>
        <p:txBody>
          <a:bodyPr wrap="square" rtlCol="0">
            <a:spAutoFit/>
          </a:bodyPr>
          <a:lstStyle/>
          <a:p>
            <a:r>
              <a:rPr lang="en-US" sz="3200" dirty="0" smtClean="0"/>
              <a:t>Summary:  Non-dimensional Conservation Equations, with reference model.  </a:t>
            </a:r>
            <a:r>
              <a:rPr lang="en-US" sz="3200" dirty="0" smtClean="0">
                <a:solidFill>
                  <a:srgbClr val="FF0000"/>
                </a:solidFill>
              </a:rPr>
              <a:t>Primes have been dropped. </a:t>
            </a:r>
            <a:r>
              <a:rPr lang="en-US" sz="3200" dirty="0" smtClean="0"/>
              <a:t>(Still no approximations)</a:t>
            </a:r>
            <a:endParaRPr lang="en-US" sz="3200" dirty="0"/>
          </a:p>
        </p:txBody>
      </p:sp>
      <p:sp>
        <p:nvSpPr>
          <p:cNvPr id="10" name="TextBox 9"/>
          <p:cNvSpPr txBox="1"/>
          <p:nvPr/>
        </p:nvSpPr>
        <p:spPr>
          <a:xfrm>
            <a:off x="4635658" y="2132971"/>
            <a:ext cx="671979" cy="369332"/>
          </a:xfrm>
          <a:prstGeom prst="rect">
            <a:avLst/>
          </a:prstGeom>
          <a:noFill/>
        </p:spPr>
        <p:txBody>
          <a:bodyPr wrap="none" rtlCol="0">
            <a:spAutoFit/>
          </a:bodyPr>
          <a:lstStyle/>
          <a:p>
            <a:r>
              <a:rPr lang="en-US" dirty="0" smtClean="0"/>
              <a:t>Mass</a:t>
            </a:r>
            <a:endParaRPr lang="en-US" dirty="0"/>
          </a:p>
        </p:txBody>
      </p:sp>
      <p:sp>
        <p:nvSpPr>
          <p:cNvPr id="11" name="TextBox 10"/>
          <p:cNvSpPr txBox="1"/>
          <p:nvPr/>
        </p:nvSpPr>
        <p:spPr>
          <a:xfrm>
            <a:off x="10156785" y="2918763"/>
            <a:ext cx="1306255" cy="369332"/>
          </a:xfrm>
          <a:prstGeom prst="rect">
            <a:avLst/>
          </a:prstGeom>
          <a:noFill/>
        </p:spPr>
        <p:txBody>
          <a:bodyPr wrap="none" rtlCol="0">
            <a:spAutoFit/>
          </a:bodyPr>
          <a:lstStyle/>
          <a:p>
            <a:r>
              <a:rPr lang="en-US" dirty="0" smtClean="0"/>
              <a:t>Momentum</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102249596"/>
              </p:ext>
            </p:extLst>
          </p:nvPr>
        </p:nvGraphicFramePr>
        <p:xfrm>
          <a:off x="275662" y="3288095"/>
          <a:ext cx="10664825" cy="1333500"/>
        </p:xfrm>
        <a:graphic>
          <a:graphicData uri="http://schemas.openxmlformats.org/presentationml/2006/ole">
            <mc:AlternateContent xmlns:mc="http://schemas.openxmlformats.org/markup-compatibility/2006">
              <mc:Choice xmlns:v="urn:schemas-microsoft-com:vml" Requires="v">
                <p:oleObj spid="_x0000_s52330" name="Equation" r:id="rId5" imgW="3860640" imgH="482400" progId="Equation.3">
                  <p:embed/>
                </p:oleObj>
              </mc:Choice>
              <mc:Fallback>
                <p:oleObj name="Equation" r:id="rId5" imgW="3860640" imgH="482400" progId="Equation.3">
                  <p:embed/>
                  <p:pic>
                    <p:nvPicPr>
                      <p:cNvPr id="0" name=""/>
                      <p:cNvPicPr/>
                      <p:nvPr/>
                    </p:nvPicPr>
                    <p:blipFill>
                      <a:blip r:embed="rId6"/>
                      <a:stretch>
                        <a:fillRect/>
                      </a:stretch>
                    </p:blipFill>
                    <p:spPr>
                      <a:xfrm>
                        <a:off x="275662" y="3288095"/>
                        <a:ext cx="10664825" cy="133350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627704" y="1941513"/>
          <a:ext cx="3657600" cy="995362"/>
        </p:xfrm>
        <a:graphic>
          <a:graphicData uri="http://schemas.openxmlformats.org/presentationml/2006/ole">
            <mc:AlternateContent xmlns:mc="http://schemas.openxmlformats.org/markup-compatibility/2006">
              <mc:Choice xmlns:v="urn:schemas-microsoft-com:vml" Requires="v">
                <p:oleObj spid="_x0000_s52331" name="Equation" r:id="rId7" imgW="1447560" imgH="393480" progId="Equation.3">
                  <p:embed/>
                </p:oleObj>
              </mc:Choice>
              <mc:Fallback>
                <p:oleObj name="Equation" r:id="rId7" imgW="1447560" imgH="393480" progId="Equation.3">
                  <p:embed/>
                  <p:pic>
                    <p:nvPicPr>
                      <p:cNvPr id="0" name=""/>
                      <p:cNvPicPr/>
                      <p:nvPr/>
                    </p:nvPicPr>
                    <p:blipFill>
                      <a:blip r:embed="rId8"/>
                      <a:stretch>
                        <a:fillRect/>
                      </a:stretch>
                    </p:blipFill>
                    <p:spPr>
                      <a:xfrm>
                        <a:off x="627704" y="1941513"/>
                        <a:ext cx="3657600" cy="9953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73667691"/>
              </p:ext>
            </p:extLst>
          </p:nvPr>
        </p:nvGraphicFramePr>
        <p:xfrm>
          <a:off x="230881" y="5407387"/>
          <a:ext cx="11365650" cy="948196"/>
        </p:xfrm>
        <a:graphic>
          <a:graphicData uri="http://schemas.openxmlformats.org/presentationml/2006/ole">
            <mc:AlternateContent xmlns:mc="http://schemas.openxmlformats.org/markup-compatibility/2006">
              <mc:Choice xmlns:v="urn:schemas-microsoft-com:vml" Requires="v">
                <p:oleObj spid="_x0000_s52332" name="Equation" r:id="rId9" imgW="5168880" imgH="431640" progId="Equation.3">
                  <p:embed/>
                </p:oleObj>
              </mc:Choice>
              <mc:Fallback>
                <p:oleObj name="Equation" r:id="rId9" imgW="5168880" imgH="431640" progId="Equation.3">
                  <p:embed/>
                  <p:pic>
                    <p:nvPicPr>
                      <p:cNvPr id="0" name=""/>
                      <p:cNvPicPr/>
                      <p:nvPr/>
                    </p:nvPicPr>
                    <p:blipFill>
                      <a:blip r:embed="rId10"/>
                      <a:stretch>
                        <a:fillRect/>
                      </a:stretch>
                    </p:blipFill>
                    <p:spPr>
                      <a:xfrm>
                        <a:off x="230881" y="5407387"/>
                        <a:ext cx="11365650" cy="948196"/>
                      </a:xfrm>
                      <a:prstGeom prst="rect">
                        <a:avLst/>
                      </a:prstGeom>
                    </p:spPr>
                  </p:pic>
                </p:oleObj>
              </mc:Fallback>
            </mc:AlternateContent>
          </a:graphicData>
        </a:graphic>
      </p:graphicFrame>
      <p:sp>
        <p:nvSpPr>
          <p:cNvPr id="12" name="TextBox 11"/>
          <p:cNvSpPr txBox="1"/>
          <p:nvPr/>
        </p:nvSpPr>
        <p:spPr>
          <a:xfrm>
            <a:off x="10940487" y="4972815"/>
            <a:ext cx="824328"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2013611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3666"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258536" y="391886"/>
            <a:ext cx="11470821" cy="1200329"/>
          </a:xfrm>
          <a:prstGeom prst="rect">
            <a:avLst/>
          </a:prstGeom>
          <a:noFill/>
        </p:spPr>
        <p:txBody>
          <a:bodyPr wrap="square" rtlCol="0">
            <a:spAutoFit/>
          </a:bodyPr>
          <a:lstStyle/>
          <a:p>
            <a:r>
              <a:rPr lang="en-US" sz="2400" dirty="0" smtClean="0"/>
              <a:t>Now, lets examine various approximations appropriate for mantle convection modeling:</a:t>
            </a:r>
          </a:p>
          <a:p>
            <a:endParaRPr lang="en-US" sz="2400" dirty="0"/>
          </a:p>
          <a:p>
            <a:r>
              <a:rPr lang="en-US" sz="2400" dirty="0" smtClean="0"/>
              <a:t>Assumption:  </a:t>
            </a:r>
          </a:p>
        </p:txBody>
      </p:sp>
      <p:graphicFrame>
        <p:nvGraphicFramePr>
          <p:cNvPr id="4" name="Object 3"/>
          <p:cNvGraphicFramePr>
            <a:graphicFrameLocks noChangeAspect="1"/>
          </p:cNvGraphicFramePr>
          <p:nvPr>
            <p:extLst>
              <p:ext uri="{D42A27DB-BD31-4B8C-83A1-F6EECF244321}">
                <p14:modId xmlns:p14="http://schemas.microsoft.com/office/powerpoint/2010/main" val="2658105849"/>
              </p:ext>
            </p:extLst>
          </p:nvPr>
        </p:nvGraphicFramePr>
        <p:xfrm>
          <a:off x="2879952" y="1288370"/>
          <a:ext cx="1187450" cy="995362"/>
        </p:xfrm>
        <a:graphic>
          <a:graphicData uri="http://schemas.openxmlformats.org/presentationml/2006/ole">
            <mc:AlternateContent xmlns:mc="http://schemas.openxmlformats.org/markup-compatibility/2006">
              <mc:Choice xmlns:v="urn:schemas-microsoft-com:vml" Requires="v">
                <p:oleObj spid="_x0000_s23667" name="Equation" r:id="rId5" imgW="469800" imgH="393480" progId="Equation.3">
                  <p:embed/>
                </p:oleObj>
              </mc:Choice>
              <mc:Fallback>
                <p:oleObj name="Equation" r:id="rId5" imgW="469800" imgH="393480" progId="Equation.3">
                  <p:embed/>
                  <p:pic>
                    <p:nvPicPr>
                      <p:cNvPr id="0" name=""/>
                      <p:cNvPicPr/>
                      <p:nvPr/>
                    </p:nvPicPr>
                    <p:blipFill>
                      <a:blip r:embed="rId6"/>
                      <a:stretch>
                        <a:fillRect/>
                      </a:stretch>
                    </p:blipFill>
                    <p:spPr>
                      <a:xfrm>
                        <a:off x="2879952" y="1288370"/>
                        <a:ext cx="1187450" cy="995362"/>
                      </a:xfrm>
                      <a:prstGeom prst="rect">
                        <a:avLst/>
                      </a:prstGeom>
                    </p:spPr>
                  </p:pic>
                </p:oleObj>
              </mc:Fallback>
            </mc:AlternateContent>
          </a:graphicData>
        </a:graphic>
      </p:graphicFrame>
      <p:sp>
        <p:nvSpPr>
          <p:cNvPr id="3" name="TextBox 2"/>
          <p:cNvSpPr txBox="1"/>
          <p:nvPr/>
        </p:nvSpPr>
        <p:spPr>
          <a:xfrm>
            <a:off x="435429" y="2922814"/>
            <a:ext cx="10972800" cy="1200329"/>
          </a:xfrm>
          <a:prstGeom prst="rect">
            <a:avLst/>
          </a:prstGeom>
          <a:noFill/>
        </p:spPr>
        <p:txBody>
          <a:bodyPr wrap="square" rtlCol="0">
            <a:spAutoFit/>
          </a:bodyPr>
          <a:lstStyle/>
          <a:p>
            <a:r>
              <a:rPr lang="en-US" sz="2400" dirty="0" smtClean="0"/>
              <a:t>Justification:  This term is mainly relevant if the system has shock waves.  Shock waves can be important if convection velocities are comparable to the speed of sound.  Mantle convection velocities are much slower!   cm/</a:t>
            </a:r>
            <a:r>
              <a:rPr lang="en-US" sz="2400" dirty="0" err="1" smtClean="0"/>
              <a:t>yr</a:t>
            </a:r>
            <a:r>
              <a:rPr lang="en-US" sz="2400" dirty="0" smtClean="0"/>
              <a:t> versus km/s.</a:t>
            </a:r>
            <a:endParaRPr lang="en-US" sz="2400" dirty="0"/>
          </a:p>
        </p:txBody>
      </p:sp>
      <p:graphicFrame>
        <p:nvGraphicFramePr>
          <p:cNvPr id="7" name="Object 6"/>
          <p:cNvGraphicFramePr>
            <a:graphicFrameLocks noChangeAspect="1"/>
          </p:cNvGraphicFramePr>
          <p:nvPr>
            <p:extLst>
              <p:ext uri="{D42A27DB-BD31-4B8C-83A1-F6EECF244321}">
                <p14:modId xmlns:p14="http://schemas.microsoft.com/office/powerpoint/2010/main" val="2360569781"/>
              </p:ext>
            </p:extLst>
          </p:nvPr>
        </p:nvGraphicFramePr>
        <p:xfrm>
          <a:off x="3057525" y="4875892"/>
          <a:ext cx="2246313" cy="577850"/>
        </p:xfrm>
        <a:graphic>
          <a:graphicData uri="http://schemas.openxmlformats.org/presentationml/2006/ole">
            <mc:AlternateContent xmlns:mc="http://schemas.openxmlformats.org/markup-compatibility/2006">
              <mc:Choice xmlns:v="urn:schemas-microsoft-com:vml" Requires="v">
                <p:oleObj spid="_x0000_s23668" name="Equation" r:id="rId7" imgW="888840" imgH="228600" progId="Equation.3">
                  <p:embed/>
                </p:oleObj>
              </mc:Choice>
              <mc:Fallback>
                <p:oleObj name="Equation" r:id="rId7" imgW="888840" imgH="228600" progId="Equation.3">
                  <p:embed/>
                  <p:pic>
                    <p:nvPicPr>
                      <p:cNvPr id="0" name=""/>
                      <p:cNvPicPr/>
                      <p:nvPr/>
                    </p:nvPicPr>
                    <p:blipFill>
                      <a:blip r:embed="rId8"/>
                      <a:stretch>
                        <a:fillRect/>
                      </a:stretch>
                    </p:blipFill>
                    <p:spPr>
                      <a:xfrm>
                        <a:off x="3057525" y="4875892"/>
                        <a:ext cx="2246313" cy="577850"/>
                      </a:xfrm>
                      <a:prstGeom prst="rect">
                        <a:avLst/>
                      </a:prstGeom>
                    </p:spPr>
                  </p:pic>
                </p:oleObj>
              </mc:Fallback>
            </mc:AlternateContent>
          </a:graphicData>
        </a:graphic>
      </p:graphicFrame>
      <p:sp>
        <p:nvSpPr>
          <p:cNvPr id="5" name="TextBox 4"/>
          <p:cNvSpPr txBox="1"/>
          <p:nvPr/>
        </p:nvSpPr>
        <p:spPr>
          <a:xfrm>
            <a:off x="6153150" y="5018314"/>
            <a:ext cx="2194640" cy="369332"/>
          </a:xfrm>
          <a:prstGeom prst="rect">
            <a:avLst/>
          </a:prstGeom>
          <a:noFill/>
        </p:spPr>
        <p:txBody>
          <a:bodyPr wrap="none" rtlCol="0">
            <a:spAutoFit/>
          </a:bodyPr>
          <a:lstStyle/>
          <a:p>
            <a:r>
              <a:rPr lang="en-US" dirty="0" smtClean="0"/>
              <a:t>Conservation of mass</a:t>
            </a:r>
            <a:endParaRPr lang="en-US" dirty="0"/>
          </a:p>
        </p:txBody>
      </p:sp>
      <p:sp>
        <p:nvSpPr>
          <p:cNvPr id="8" name="TextBox 7"/>
          <p:cNvSpPr txBox="1"/>
          <p:nvPr/>
        </p:nvSpPr>
        <p:spPr>
          <a:xfrm>
            <a:off x="522514" y="5821152"/>
            <a:ext cx="6801221" cy="461665"/>
          </a:xfrm>
          <a:prstGeom prst="rect">
            <a:avLst/>
          </a:prstGeom>
          <a:noFill/>
        </p:spPr>
        <p:txBody>
          <a:bodyPr wrap="none" rtlCol="0">
            <a:spAutoFit/>
          </a:bodyPr>
          <a:lstStyle/>
          <a:p>
            <a:r>
              <a:rPr lang="en-US" sz="2400" dirty="0" smtClean="0"/>
              <a:t>This is called the </a:t>
            </a:r>
            <a:r>
              <a:rPr lang="en-US" sz="2400" dirty="0" err="1" smtClean="0"/>
              <a:t>anelastic</a:t>
            </a:r>
            <a:r>
              <a:rPr lang="en-US" sz="2400" dirty="0" smtClean="0"/>
              <a:t> liquid approximation (ALA)</a:t>
            </a:r>
            <a:endParaRPr lang="en-US" sz="2400" dirty="0"/>
          </a:p>
        </p:txBody>
      </p:sp>
    </p:spTree>
    <p:extLst>
      <p:ext uri="{BB962C8B-B14F-4D97-AF65-F5344CB8AC3E}">
        <p14:creationId xmlns:p14="http://schemas.microsoft.com/office/powerpoint/2010/main" val="1035277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3355"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571500" y="653143"/>
            <a:ext cx="10243457" cy="461665"/>
          </a:xfrm>
          <a:prstGeom prst="rect">
            <a:avLst/>
          </a:prstGeom>
          <a:noFill/>
        </p:spPr>
        <p:txBody>
          <a:bodyPr wrap="square" rtlCol="0">
            <a:spAutoFit/>
          </a:bodyPr>
          <a:lstStyle/>
          <a:p>
            <a:r>
              <a:rPr lang="en-US" sz="2400" dirty="0" smtClean="0"/>
              <a:t>The </a:t>
            </a:r>
            <a:r>
              <a:rPr lang="en-US" sz="2400" dirty="0" err="1" smtClean="0"/>
              <a:t>Prandtl</a:t>
            </a:r>
            <a:r>
              <a:rPr lang="en-US" sz="2400" dirty="0" smtClean="0"/>
              <a:t> number is a measure of the viscous resistance to inertia.</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148307860"/>
              </p:ext>
            </p:extLst>
          </p:nvPr>
        </p:nvGraphicFramePr>
        <p:xfrm>
          <a:off x="3377748" y="1619251"/>
          <a:ext cx="1563688" cy="1022350"/>
        </p:xfrm>
        <a:graphic>
          <a:graphicData uri="http://schemas.openxmlformats.org/presentationml/2006/ole">
            <mc:AlternateContent xmlns:mc="http://schemas.openxmlformats.org/markup-compatibility/2006">
              <mc:Choice xmlns:v="urn:schemas-microsoft-com:vml" Requires="v">
                <p:oleObj spid="_x0000_s53356" name="Equation" r:id="rId5" imgW="660240" imgH="431640" progId="Equation.3">
                  <p:embed/>
                </p:oleObj>
              </mc:Choice>
              <mc:Fallback>
                <p:oleObj name="Equation" r:id="rId5" imgW="660240" imgH="431640" progId="Equation.3">
                  <p:embed/>
                  <p:pic>
                    <p:nvPicPr>
                      <p:cNvPr id="0" name=""/>
                      <p:cNvPicPr/>
                      <p:nvPr/>
                    </p:nvPicPr>
                    <p:blipFill>
                      <a:blip r:embed="rId6"/>
                      <a:stretch>
                        <a:fillRect/>
                      </a:stretch>
                    </p:blipFill>
                    <p:spPr>
                      <a:xfrm>
                        <a:off x="3377748" y="1619251"/>
                        <a:ext cx="1563688" cy="1022350"/>
                      </a:xfrm>
                      <a:prstGeom prst="rect">
                        <a:avLst/>
                      </a:prstGeom>
                    </p:spPr>
                  </p:pic>
                </p:oleObj>
              </mc:Fallback>
            </mc:AlternateContent>
          </a:graphicData>
        </a:graphic>
      </p:graphicFrame>
      <p:pic>
        <p:nvPicPr>
          <p:cNvPr id="53258" name="Picture 10" descr="Viscosity.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767661" y="1240518"/>
            <a:ext cx="1295400" cy="473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0" y="3007315"/>
            <a:ext cx="8175171" cy="1754326"/>
          </a:xfrm>
          <a:prstGeom prst="rect">
            <a:avLst/>
          </a:prstGeom>
          <a:noFill/>
        </p:spPr>
        <p:txBody>
          <a:bodyPr wrap="square" rtlCol="0">
            <a:spAutoFit/>
          </a:bodyPr>
          <a:lstStyle/>
          <a:p>
            <a:r>
              <a:rPr lang="en-US" dirty="0" smtClean="0"/>
              <a:t>Viscous stresses act to resist continued motion.  They diffuse momentum.</a:t>
            </a:r>
          </a:p>
          <a:p>
            <a:endParaRPr lang="en-US" dirty="0"/>
          </a:p>
          <a:p>
            <a:r>
              <a:rPr lang="en-US" dirty="0" smtClean="0"/>
              <a:t>Imagine stirring a pot of honey and a pot of water.  When you stop stirring, the water will continue to flow, but the honey will stop. </a:t>
            </a:r>
          </a:p>
          <a:p>
            <a:endParaRPr lang="en-US" dirty="0"/>
          </a:p>
          <a:p>
            <a:r>
              <a:rPr lang="en-US" dirty="0" smtClean="0"/>
              <a:t>For Earth’s mantle:</a:t>
            </a:r>
          </a:p>
        </p:txBody>
      </p:sp>
      <p:graphicFrame>
        <p:nvGraphicFramePr>
          <p:cNvPr id="7" name="Object 6"/>
          <p:cNvGraphicFramePr>
            <a:graphicFrameLocks noChangeAspect="1"/>
          </p:cNvGraphicFramePr>
          <p:nvPr>
            <p:extLst>
              <p:ext uri="{D42A27DB-BD31-4B8C-83A1-F6EECF244321}">
                <p14:modId xmlns:p14="http://schemas.microsoft.com/office/powerpoint/2010/main" val="2766581425"/>
              </p:ext>
            </p:extLst>
          </p:nvPr>
        </p:nvGraphicFramePr>
        <p:xfrm>
          <a:off x="2955925" y="4199164"/>
          <a:ext cx="2135188" cy="2555875"/>
        </p:xfrm>
        <a:graphic>
          <a:graphicData uri="http://schemas.openxmlformats.org/presentationml/2006/ole">
            <mc:AlternateContent xmlns:mc="http://schemas.openxmlformats.org/markup-compatibility/2006">
              <mc:Choice xmlns:v="urn:schemas-microsoft-com:vml" Requires="v">
                <p:oleObj spid="_x0000_s53357" name="Equation" r:id="rId8" imgW="901440" imgH="1079280" progId="Equation.3">
                  <p:embed/>
                </p:oleObj>
              </mc:Choice>
              <mc:Fallback>
                <p:oleObj name="Equation" r:id="rId8" imgW="901440" imgH="1079280" progId="Equation.3">
                  <p:embed/>
                  <p:pic>
                    <p:nvPicPr>
                      <p:cNvPr id="0" name=""/>
                      <p:cNvPicPr/>
                      <p:nvPr/>
                    </p:nvPicPr>
                    <p:blipFill>
                      <a:blip r:embed="rId9"/>
                      <a:stretch>
                        <a:fillRect/>
                      </a:stretch>
                    </p:blipFill>
                    <p:spPr>
                      <a:xfrm>
                        <a:off x="2955925" y="4199164"/>
                        <a:ext cx="2135188" cy="2555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32851736"/>
              </p:ext>
            </p:extLst>
          </p:nvPr>
        </p:nvGraphicFramePr>
        <p:xfrm>
          <a:off x="6226742" y="5236594"/>
          <a:ext cx="1384300" cy="481013"/>
        </p:xfrm>
        <a:graphic>
          <a:graphicData uri="http://schemas.openxmlformats.org/presentationml/2006/ole">
            <mc:AlternateContent xmlns:mc="http://schemas.openxmlformats.org/markup-compatibility/2006">
              <mc:Choice xmlns:v="urn:schemas-microsoft-com:vml" Requires="v">
                <p:oleObj spid="_x0000_s53358" name="Equation" r:id="rId10" imgW="583920" imgH="203040" progId="Equation.3">
                  <p:embed/>
                </p:oleObj>
              </mc:Choice>
              <mc:Fallback>
                <p:oleObj name="Equation" r:id="rId10" imgW="583920" imgH="203040" progId="Equation.3">
                  <p:embed/>
                  <p:pic>
                    <p:nvPicPr>
                      <p:cNvPr id="0" name=""/>
                      <p:cNvPicPr/>
                      <p:nvPr/>
                    </p:nvPicPr>
                    <p:blipFill>
                      <a:blip r:embed="rId11"/>
                      <a:stretch>
                        <a:fillRect/>
                      </a:stretch>
                    </p:blipFill>
                    <p:spPr>
                      <a:xfrm>
                        <a:off x="6226742" y="5236594"/>
                        <a:ext cx="1384300" cy="481013"/>
                      </a:xfrm>
                      <a:prstGeom prst="rect">
                        <a:avLst/>
                      </a:prstGeom>
                    </p:spPr>
                  </p:pic>
                </p:oleObj>
              </mc:Fallback>
            </mc:AlternateContent>
          </a:graphicData>
        </a:graphic>
      </p:graphicFrame>
      <p:sp>
        <p:nvSpPr>
          <p:cNvPr id="5" name="TextBox 4"/>
          <p:cNvSpPr txBox="1"/>
          <p:nvPr/>
        </p:nvSpPr>
        <p:spPr>
          <a:xfrm>
            <a:off x="5839960" y="6192560"/>
            <a:ext cx="4147683" cy="369332"/>
          </a:xfrm>
          <a:prstGeom prst="rect">
            <a:avLst/>
          </a:prstGeom>
          <a:noFill/>
        </p:spPr>
        <p:txBody>
          <a:bodyPr wrap="square" rtlCol="0">
            <a:spAutoFit/>
          </a:bodyPr>
          <a:lstStyle/>
          <a:p>
            <a:r>
              <a:rPr lang="en-US" dirty="0" smtClean="0"/>
              <a:t>Therefore 1/</a:t>
            </a:r>
            <a:r>
              <a:rPr lang="en-US" dirty="0" err="1" smtClean="0"/>
              <a:t>Pr</a:t>
            </a:r>
            <a:r>
              <a:rPr lang="en-US" dirty="0" smtClean="0"/>
              <a:t>  is close to zero!</a:t>
            </a:r>
            <a:endParaRPr lang="en-US" dirty="0"/>
          </a:p>
        </p:txBody>
      </p:sp>
    </p:spTree>
    <p:extLst>
      <p:ext uri="{BB962C8B-B14F-4D97-AF65-F5344CB8AC3E}">
        <p14:creationId xmlns:p14="http://schemas.microsoft.com/office/powerpoint/2010/main" val="890936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7422"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258536" y="391886"/>
            <a:ext cx="11470821" cy="830997"/>
          </a:xfrm>
          <a:prstGeom prst="rect">
            <a:avLst/>
          </a:prstGeom>
          <a:noFill/>
        </p:spPr>
        <p:txBody>
          <a:bodyPr wrap="square" rtlCol="0">
            <a:spAutoFit/>
          </a:bodyPr>
          <a:lstStyle/>
          <a:p>
            <a:endParaRPr lang="en-US" sz="2400" dirty="0"/>
          </a:p>
          <a:p>
            <a:r>
              <a:rPr lang="en-US" sz="2400" dirty="0" smtClean="0"/>
              <a:t>Assumption:  </a:t>
            </a:r>
          </a:p>
        </p:txBody>
      </p:sp>
      <p:graphicFrame>
        <p:nvGraphicFramePr>
          <p:cNvPr id="4" name="Object 3"/>
          <p:cNvGraphicFramePr>
            <a:graphicFrameLocks noChangeAspect="1"/>
          </p:cNvGraphicFramePr>
          <p:nvPr>
            <p:extLst>
              <p:ext uri="{D42A27DB-BD31-4B8C-83A1-F6EECF244321}">
                <p14:modId xmlns:p14="http://schemas.microsoft.com/office/powerpoint/2010/main" val="4027538424"/>
              </p:ext>
            </p:extLst>
          </p:nvPr>
        </p:nvGraphicFramePr>
        <p:xfrm>
          <a:off x="2911475" y="1289050"/>
          <a:ext cx="1123950" cy="995363"/>
        </p:xfrm>
        <a:graphic>
          <a:graphicData uri="http://schemas.openxmlformats.org/presentationml/2006/ole">
            <mc:AlternateContent xmlns:mc="http://schemas.openxmlformats.org/markup-compatibility/2006">
              <mc:Choice xmlns:v="urn:schemas-microsoft-com:vml" Requires="v">
                <p:oleObj spid="_x0000_s57423" name="Equation" r:id="rId5" imgW="444240" imgH="393480" progId="Equation.3">
                  <p:embed/>
                </p:oleObj>
              </mc:Choice>
              <mc:Fallback>
                <p:oleObj name="Equation" r:id="rId5" imgW="444240" imgH="393480" progId="Equation.3">
                  <p:embed/>
                  <p:pic>
                    <p:nvPicPr>
                      <p:cNvPr id="0" name=""/>
                      <p:cNvPicPr/>
                      <p:nvPr/>
                    </p:nvPicPr>
                    <p:blipFill>
                      <a:blip r:embed="rId6"/>
                      <a:stretch>
                        <a:fillRect/>
                      </a:stretch>
                    </p:blipFill>
                    <p:spPr>
                      <a:xfrm>
                        <a:off x="2911475" y="1289050"/>
                        <a:ext cx="1123950" cy="995363"/>
                      </a:xfrm>
                      <a:prstGeom prst="rect">
                        <a:avLst/>
                      </a:prstGeom>
                    </p:spPr>
                  </p:pic>
                </p:oleObj>
              </mc:Fallback>
            </mc:AlternateContent>
          </a:graphicData>
        </a:graphic>
      </p:graphicFrame>
      <p:sp>
        <p:nvSpPr>
          <p:cNvPr id="3" name="TextBox 2"/>
          <p:cNvSpPr txBox="1"/>
          <p:nvPr/>
        </p:nvSpPr>
        <p:spPr>
          <a:xfrm>
            <a:off x="201386" y="2395680"/>
            <a:ext cx="10972800" cy="830997"/>
          </a:xfrm>
          <a:prstGeom prst="rect">
            <a:avLst/>
          </a:prstGeom>
          <a:noFill/>
        </p:spPr>
        <p:txBody>
          <a:bodyPr wrap="square" rtlCol="0">
            <a:spAutoFit/>
          </a:bodyPr>
          <a:lstStyle/>
          <a:p>
            <a:r>
              <a:rPr lang="en-US" sz="2400" dirty="0" smtClean="0"/>
              <a:t>Justification:  The Earth’s mantle has such a high viscosity that it requires constant forcing to continue to flow.</a:t>
            </a:r>
            <a:endParaRPr lang="en-US" sz="2400" dirty="0"/>
          </a:p>
        </p:txBody>
      </p:sp>
      <p:sp>
        <p:nvSpPr>
          <p:cNvPr id="5" name="TextBox 4"/>
          <p:cNvSpPr txBox="1"/>
          <p:nvPr/>
        </p:nvSpPr>
        <p:spPr>
          <a:xfrm>
            <a:off x="10202636" y="4284001"/>
            <a:ext cx="1526721" cy="646331"/>
          </a:xfrm>
          <a:prstGeom prst="rect">
            <a:avLst/>
          </a:prstGeom>
          <a:noFill/>
        </p:spPr>
        <p:txBody>
          <a:bodyPr wrap="square" rtlCol="0">
            <a:spAutoFit/>
          </a:bodyPr>
          <a:lstStyle/>
          <a:p>
            <a:r>
              <a:rPr lang="en-US" dirty="0" smtClean="0"/>
              <a:t>Conservation of momentum</a:t>
            </a:r>
            <a:endParaRPr lang="en-US" dirty="0"/>
          </a:p>
        </p:txBody>
      </p:sp>
      <p:sp>
        <p:nvSpPr>
          <p:cNvPr id="8" name="TextBox 7"/>
          <p:cNvSpPr txBox="1"/>
          <p:nvPr/>
        </p:nvSpPr>
        <p:spPr>
          <a:xfrm>
            <a:off x="4479471" y="1476648"/>
            <a:ext cx="7109062" cy="461665"/>
          </a:xfrm>
          <a:prstGeom prst="rect">
            <a:avLst/>
          </a:prstGeom>
          <a:noFill/>
        </p:spPr>
        <p:txBody>
          <a:bodyPr wrap="none" rtlCol="0">
            <a:spAutoFit/>
          </a:bodyPr>
          <a:lstStyle/>
          <a:p>
            <a:r>
              <a:rPr lang="en-US" sz="2400" dirty="0" smtClean="0"/>
              <a:t>This is called the infinite </a:t>
            </a:r>
            <a:r>
              <a:rPr lang="en-US" sz="2400" dirty="0" err="1" smtClean="0"/>
              <a:t>Prandtl</a:t>
            </a:r>
            <a:r>
              <a:rPr lang="en-US" sz="2400" dirty="0" smtClean="0"/>
              <a:t> number approximation</a:t>
            </a:r>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val="2037928849"/>
              </p:ext>
            </p:extLst>
          </p:nvPr>
        </p:nvGraphicFramePr>
        <p:xfrm>
          <a:off x="321129" y="3547364"/>
          <a:ext cx="9646666" cy="1206192"/>
        </p:xfrm>
        <a:graphic>
          <a:graphicData uri="http://schemas.openxmlformats.org/presentationml/2006/ole">
            <mc:AlternateContent xmlns:mc="http://schemas.openxmlformats.org/markup-compatibility/2006">
              <mc:Choice xmlns:v="urn:schemas-microsoft-com:vml" Requires="v">
                <p:oleObj spid="_x0000_s57424" name="Equation" r:id="rId7" imgW="3860640" imgH="482400" progId="Equation.3">
                  <p:embed/>
                </p:oleObj>
              </mc:Choice>
              <mc:Fallback>
                <p:oleObj name="Equation" r:id="rId7" imgW="3860640" imgH="482400" progId="Equation.3">
                  <p:embed/>
                  <p:pic>
                    <p:nvPicPr>
                      <p:cNvPr id="0" name=""/>
                      <p:cNvPicPr/>
                      <p:nvPr/>
                    </p:nvPicPr>
                    <p:blipFill>
                      <a:blip r:embed="rId8"/>
                      <a:stretch>
                        <a:fillRect/>
                      </a:stretch>
                    </p:blipFill>
                    <p:spPr>
                      <a:xfrm>
                        <a:off x="321129" y="3547364"/>
                        <a:ext cx="9646666" cy="1206192"/>
                      </a:xfrm>
                      <a:prstGeom prst="rect">
                        <a:avLst/>
                      </a:prstGeom>
                    </p:spPr>
                  </p:pic>
                </p:oleObj>
              </mc:Fallback>
            </mc:AlternateContent>
          </a:graphicData>
        </a:graphic>
      </p:graphicFrame>
      <p:sp>
        <p:nvSpPr>
          <p:cNvPr id="10" name="Multiply 9"/>
          <p:cNvSpPr/>
          <p:nvPr/>
        </p:nvSpPr>
        <p:spPr>
          <a:xfrm>
            <a:off x="836667" y="3445109"/>
            <a:ext cx="1522071" cy="1522071"/>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488302787"/>
              </p:ext>
            </p:extLst>
          </p:nvPr>
        </p:nvGraphicFramePr>
        <p:xfrm>
          <a:off x="1402216" y="5191568"/>
          <a:ext cx="8156575" cy="1206500"/>
        </p:xfrm>
        <a:graphic>
          <a:graphicData uri="http://schemas.openxmlformats.org/presentationml/2006/ole">
            <mc:AlternateContent xmlns:mc="http://schemas.openxmlformats.org/markup-compatibility/2006">
              <mc:Choice xmlns:v="urn:schemas-microsoft-com:vml" Requires="v">
                <p:oleObj spid="_x0000_s57425" name="Equation" r:id="rId9" imgW="3263760" imgH="482400" progId="Equation.3">
                  <p:embed/>
                </p:oleObj>
              </mc:Choice>
              <mc:Fallback>
                <p:oleObj name="Equation" r:id="rId9" imgW="3263760" imgH="482400" progId="Equation.3">
                  <p:embed/>
                  <p:pic>
                    <p:nvPicPr>
                      <p:cNvPr id="0" name=""/>
                      <p:cNvPicPr/>
                      <p:nvPr/>
                    </p:nvPicPr>
                    <p:blipFill>
                      <a:blip r:embed="rId10"/>
                      <a:stretch>
                        <a:fillRect/>
                      </a:stretch>
                    </p:blipFill>
                    <p:spPr>
                      <a:xfrm>
                        <a:off x="1402216" y="5191568"/>
                        <a:ext cx="8156575" cy="1206500"/>
                      </a:xfrm>
                      <a:prstGeom prst="rect">
                        <a:avLst/>
                      </a:prstGeom>
                    </p:spPr>
                  </p:pic>
                </p:oleObj>
              </mc:Fallback>
            </mc:AlternateContent>
          </a:graphicData>
        </a:graphic>
      </p:graphicFrame>
      <p:sp>
        <p:nvSpPr>
          <p:cNvPr id="12" name="Rectangle 11"/>
          <p:cNvSpPr/>
          <p:nvPr/>
        </p:nvSpPr>
        <p:spPr>
          <a:xfrm>
            <a:off x="1308553" y="5152830"/>
            <a:ext cx="8343900" cy="12839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688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8442"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258536" y="391886"/>
            <a:ext cx="11470821" cy="1569660"/>
          </a:xfrm>
          <a:prstGeom prst="rect">
            <a:avLst/>
          </a:prstGeom>
          <a:noFill/>
        </p:spPr>
        <p:txBody>
          <a:bodyPr wrap="square" rtlCol="0">
            <a:spAutoFit/>
          </a:bodyPr>
          <a:lstStyle/>
          <a:p>
            <a:endParaRPr lang="en-US" sz="2400" dirty="0"/>
          </a:p>
          <a:p>
            <a:r>
              <a:rPr lang="en-US" sz="2400" dirty="0" smtClean="0"/>
              <a:t>Assumption:  There are no perturbations to the reference gravitational acceleration.  This term is usually only included if one wishes to include self-gravitation due to internal density heterogeneities and dynamic topography.</a:t>
            </a:r>
          </a:p>
        </p:txBody>
      </p:sp>
      <p:sp>
        <p:nvSpPr>
          <p:cNvPr id="5" name="TextBox 4"/>
          <p:cNvSpPr txBox="1"/>
          <p:nvPr/>
        </p:nvSpPr>
        <p:spPr>
          <a:xfrm>
            <a:off x="10202636" y="4284001"/>
            <a:ext cx="1526721" cy="646331"/>
          </a:xfrm>
          <a:prstGeom prst="rect">
            <a:avLst/>
          </a:prstGeom>
          <a:noFill/>
        </p:spPr>
        <p:txBody>
          <a:bodyPr wrap="square" rtlCol="0">
            <a:spAutoFit/>
          </a:bodyPr>
          <a:lstStyle/>
          <a:p>
            <a:r>
              <a:rPr lang="en-US" dirty="0" smtClean="0"/>
              <a:t>Conservation of momentum</a:t>
            </a:r>
            <a:endParaRPr lang="en-US" dirty="0"/>
          </a:p>
        </p:txBody>
      </p:sp>
      <p:sp>
        <p:nvSpPr>
          <p:cNvPr id="10" name="Multiply 9"/>
          <p:cNvSpPr/>
          <p:nvPr/>
        </p:nvSpPr>
        <p:spPr>
          <a:xfrm>
            <a:off x="4762045" y="3146255"/>
            <a:ext cx="1522071" cy="1522071"/>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74850346"/>
              </p:ext>
            </p:extLst>
          </p:nvPr>
        </p:nvGraphicFramePr>
        <p:xfrm>
          <a:off x="891040" y="3319463"/>
          <a:ext cx="8156575" cy="1206500"/>
        </p:xfrm>
        <a:graphic>
          <a:graphicData uri="http://schemas.openxmlformats.org/presentationml/2006/ole">
            <mc:AlternateContent xmlns:mc="http://schemas.openxmlformats.org/markup-compatibility/2006">
              <mc:Choice xmlns:v="urn:schemas-microsoft-com:vml" Requires="v">
                <p:oleObj spid="_x0000_s58443" name="Equation" r:id="rId5" imgW="3263760" imgH="482400" progId="Equation.3">
                  <p:embed/>
                </p:oleObj>
              </mc:Choice>
              <mc:Fallback>
                <p:oleObj name="Equation" r:id="rId5" imgW="3263760" imgH="482400" progId="Equation.3">
                  <p:embed/>
                  <p:pic>
                    <p:nvPicPr>
                      <p:cNvPr id="0" name=""/>
                      <p:cNvPicPr/>
                      <p:nvPr/>
                    </p:nvPicPr>
                    <p:blipFill>
                      <a:blip r:embed="rId6"/>
                      <a:stretch>
                        <a:fillRect/>
                      </a:stretch>
                    </p:blipFill>
                    <p:spPr>
                      <a:xfrm>
                        <a:off x="891040" y="3319463"/>
                        <a:ext cx="8156575" cy="1206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51386528"/>
              </p:ext>
            </p:extLst>
          </p:nvPr>
        </p:nvGraphicFramePr>
        <p:xfrm>
          <a:off x="5819322" y="1860077"/>
          <a:ext cx="1278164" cy="837418"/>
        </p:xfrm>
        <a:graphic>
          <a:graphicData uri="http://schemas.openxmlformats.org/presentationml/2006/ole">
            <mc:AlternateContent xmlns:mc="http://schemas.openxmlformats.org/markup-compatibility/2006">
              <mc:Choice xmlns:v="urn:schemas-microsoft-com:vml" Requires="v">
                <p:oleObj spid="_x0000_s58444" name="Equation" r:id="rId7" imgW="368280" imgH="241200" progId="Equation.3">
                  <p:embed/>
                </p:oleObj>
              </mc:Choice>
              <mc:Fallback>
                <p:oleObj name="Equation" r:id="rId7" imgW="368280" imgH="241200" progId="Equation.3">
                  <p:embed/>
                  <p:pic>
                    <p:nvPicPr>
                      <p:cNvPr id="0" name=""/>
                      <p:cNvPicPr/>
                      <p:nvPr/>
                    </p:nvPicPr>
                    <p:blipFill>
                      <a:blip r:embed="rId8"/>
                      <a:stretch>
                        <a:fillRect/>
                      </a:stretch>
                    </p:blipFill>
                    <p:spPr>
                      <a:xfrm>
                        <a:off x="5819322" y="1860077"/>
                        <a:ext cx="1278164" cy="83741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10346143"/>
              </p:ext>
            </p:extLst>
          </p:nvPr>
        </p:nvGraphicFramePr>
        <p:xfrm>
          <a:off x="2897867" y="5302445"/>
          <a:ext cx="4348163" cy="539750"/>
        </p:xfrm>
        <a:graphic>
          <a:graphicData uri="http://schemas.openxmlformats.org/presentationml/2006/ole">
            <mc:AlternateContent xmlns:mc="http://schemas.openxmlformats.org/markup-compatibility/2006">
              <mc:Choice xmlns:v="urn:schemas-microsoft-com:vml" Requires="v">
                <p:oleObj spid="_x0000_s58445" name="Equation" r:id="rId9" imgW="1739880" imgH="215640" progId="Equation.3">
                  <p:embed/>
                </p:oleObj>
              </mc:Choice>
              <mc:Fallback>
                <p:oleObj name="Equation" r:id="rId9" imgW="1739880" imgH="215640" progId="Equation.3">
                  <p:embed/>
                  <p:pic>
                    <p:nvPicPr>
                      <p:cNvPr id="0" name=""/>
                      <p:cNvPicPr/>
                      <p:nvPr/>
                    </p:nvPicPr>
                    <p:blipFill>
                      <a:blip r:embed="rId10"/>
                      <a:stretch>
                        <a:fillRect/>
                      </a:stretch>
                    </p:blipFill>
                    <p:spPr>
                      <a:xfrm>
                        <a:off x="2897867" y="5302445"/>
                        <a:ext cx="4348163" cy="539750"/>
                      </a:xfrm>
                      <a:prstGeom prst="rect">
                        <a:avLst/>
                      </a:prstGeom>
                    </p:spPr>
                  </p:pic>
                </p:oleObj>
              </mc:Fallback>
            </mc:AlternateContent>
          </a:graphicData>
        </a:graphic>
      </p:graphicFrame>
      <p:sp>
        <p:nvSpPr>
          <p:cNvPr id="14" name="Rectangle 13"/>
          <p:cNvSpPr/>
          <p:nvPr/>
        </p:nvSpPr>
        <p:spPr>
          <a:xfrm>
            <a:off x="2237014" y="4930332"/>
            <a:ext cx="5464629" cy="12839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873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63542" y="3003440"/>
            <a:ext cx="4120243" cy="3693319"/>
          </a:xfrm>
          <a:prstGeom prst="rect">
            <a:avLst/>
          </a:prstGeom>
          <a:solidFill>
            <a:schemeClr val="bg2">
              <a:lumMod val="90000"/>
            </a:schemeClr>
          </a:solidFill>
          <a:ln>
            <a:solidFill>
              <a:schemeClr val="tx1"/>
            </a:solidFill>
          </a:ln>
        </p:spPr>
        <p:txBody>
          <a:bodyPr wrap="square" rtlCol="0">
            <a:spAutoFit/>
          </a:bodyPr>
          <a:lstStyle/>
          <a:p>
            <a:r>
              <a:rPr lang="en-US" dirty="0" smtClean="0"/>
              <a:t>Independent Variables: </a:t>
            </a:r>
          </a:p>
          <a:p>
            <a:endParaRPr lang="en-US" dirty="0"/>
          </a:p>
          <a:p>
            <a:r>
              <a:rPr lang="en-US" dirty="0" smtClean="0"/>
              <a:t>t = time</a:t>
            </a:r>
          </a:p>
          <a:p>
            <a:r>
              <a:rPr lang="en-US" dirty="0" smtClean="0"/>
              <a:t>x, y, z = position</a:t>
            </a:r>
          </a:p>
          <a:p>
            <a:endParaRPr lang="en-US" dirty="0"/>
          </a:p>
          <a:p>
            <a:r>
              <a:rPr lang="en-US" dirty="0" smtClean="0"/>
              <a:t>Dependent Variables:</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85057" y="266700"/>
            <a:ext cx="3782189" cy="584775"/>
          </a:xfrm>
          <a:prstGeom prst="rect">
            <a:avLst/>
          </a:prstGeom>
          <a:noFill/>
        </p:spPr>
        <p:txBody>
          <a:bodyPr wrap="none" rtlCol="0">
            <a:spAutoFit/>
          </a:bodyPr>
          <a:lstStyle/>
          <a:p>
            <a:r>
              <a:rPr lang="en-US" sz="3200" dirty="0" smtClean="0"/>
              <a:t>Conservation of Mass</a:t>
            </a:r>
            <a:endParaRPr lang="en-US" sz="3200" dirty="0"/>
          </a:p>
        </p:txBody>
      </p:sp>
      <p:sp>
        <p:nvSpPr>
          <p:cNvPr id="3" name="TextBox 2"/>
          <p:cNvSpPr txBox="1"/>
          <p:nvPr/>
        </p:nvSpPr>
        <p:spPr>
          <a:xfrm>
            <a:off x="1153886" y="1355271"/>
            <a:ext cx="2160814" cy="1200329"/>
          </a:xfrm>
          <a:prstGeom prst="rect">
            <a:avLst/>
          </a:prstGeom>
          <a:noFill/>
        </p:spPr>
        <p:txBody>
          <a:bodyPr wrap="square" rtlCol="0">
            <a:spAutoFit/>
          </a:bodyPr>
          <a:lstStyle/>
          <a:p>
            <a:r>
              <a:rPr lang="en-US" sz="2400" dirty="0" smtClean="0"/>
              <a:t>Rate of mass change in a volume</a:t>
            </a:r>
            <a:endParaRPr lang="en-US" sz="2400" dirty="0"/>
          </a:p>
        </p:txBody>
      </p:sp>
      <p:sp>
        <p:nvSpPr>
          <p:cNvPr id="4" name="TextBox 3"/>
          <p:cNvSpPr txBox="1"/>
          <p:nvPr/>
        </p:nvSpPr>
        <p:spPr>
          <a:xfrm>
            <a:off x="3788228" y="1324570"/>
            <a:ext cx="1899557" cy="1200329"/>
          </a:xfrm>
          <a:prstGeom prst="rect">
            <a:avLst/>
          </a:prstGeom>
          <a:noFill/>
        </p:spPr>
        <p:txBody>
          <a:bodyPr wrap="square" rtlCol="0">
            <a:spAutoFit/>
          </a:bodyPr>
          <a:lstStyle/>
          <a:p>
            <a:r>
              <a:rPr lang="en-US" sz="2400" dirty="0" smtClean="0"/>
              <a:t>Rate of mass entering the volume</a:t>
            </a:r>
            <a:endParaRPr lang="en-US" sz="2400" dirty="0"/>
          </a:p>
        </p:txBody>
      </p:sp>
      <p:sp>
        <p:nvSpPr>
          <p:cNvPr id="5" name="TextBox 4"/>
          <p:cNvSpPr txBox="1"/>
          <p:nvPr/>
        </p:nvSpPr>
        <p:spPr>
          <a:xfrm>
            <a:off x="6008915" y="1349828"/>
            <a:ext cx="2302329" cy="1569660"/>
          </a:xfrm>
          <a:prstGeom prst="rect">
            <a:avLst/>
          </a:prstGeom>
          <a:noFill/>
        </p:spPr>
        <p:txBody>
          <a:bodyPr wrap="square" rtlCol="0">
            <a:spAutoFit/>
          </a:bodyPr>
          <a:lstStyle/>
          <a:p>
            <a:r>
              <a:rPr lang="en-US" sz="2400" dirty="0" smtClean="0"/>
              <a:t>Rate of mass exiting the volume</a:t>
            </a:r>
          </a:p>
          <a:p>
            <a:endParaRPr lang="en-US" sz="2400" dirty="0"/>
          </a:p>
        </p:txBody>
      </p:sp>
      <p:sp>
        <p:nvSpPr>
          <p:cNvPr id="6" name="TextBox 5"/>
          <p:cNvSpPr txBox="1"/>
          <p:nvPr/>
        </p:nvSpPr>
        <p:spPr>
          <a:xfrm>
            <a:off x="3278040" y="1676398"/>
            <a:ext cx="338554" cy="461665"/>
          </a:xfrm>
          <a:prstGeom prst="rect">
            <a:avLst/>
          </a:prstGeom>
          <a:noFill/>
        </p:spPr>
        <p:txBody>
          <a:bodyPr wrap="none" rtlCol="0">
            <a:spAutoFit/>
          </a:bodyPr>
          <a:lstStyle/>
          <a:p>
            <a:r>
              <a:rPr lang="en-US" sz="2400" dirty="0" smtClean="0"/>
              <a:t>=</a:t>
            </a:r>
            <a:endParaRPr lang="en-US" sz="2400" dirty="0"/>
          </a:p>
        </p:txBody>
      </p:sp>
      <p:sp>
        <p:nvSpPr>
          <p:cNvPr id="7" name="TextBox 6"/>
          <p:cNvSpPr txBox="1"/>
          <p:nvPr/>
        </p:nvSpPr>
        <p:spPr>
          <a:xfrm>
            <a:off x="5571471" y="1672993"/>
            <a:ext cx="279244" cy="461665"/>
          </a:xfrm>
          <a:prstGeom prst="rect">
            <a:avLst/>
          </a:prstGeom>
          <a:noFill/>
        </p:spPr>
        <p:txBody>
          <a:bodyPr wrap="none" rtlCol="0">
            <a:spAutoFit/>
          </a:bodyPr>
          <a:lstStyle/>
          <a:p>
            <a:r>
              <a:rPr lang="en-US" sz="2400" dirty="0"/>
              <a:t>-</a:t>
            </a:r>
          </a:p>
        </p:txBody>
      </p:sp>
      <p:graphicFrame>
        <p:nvGraphicFramePr>
          <p:cNvPr id="8" name="Object 7"/>
          <p:cNvGraphicFramePr>
            <a:graphicFrameLocks noChangeAspect="1"/>
          </p:cNvGraphicFramePr>
          <p:nvPr>
            <p:extLst>
              <p:ext uri="{D42A27DB-BD31-4B8C-83A1-F6EECF244321}">
                <p14:modId xmlns:p14="http://schemas.microsoft.com/office/powerpoint/2010/main" val="3720994767"/>
              </p:ext>
            </p:extLst>
          </p:nvPr>
        </p:nvGraphicFramePr>
        <p:xfrm>
          <a:off x="1230086" y="3034131"/>
          <a:ext cx="4999649" cy="1987040"/>
        </p:xfrm>
        <a:graphic>
          <a:graphicData uri="http://schemas.openxmlformats.org/presentationml/2006/ole">
            <mc:AlternateContent xmlns:mc="http://schemas.openxmlformats.org/markup-compatibility/2006">
              <mc:Choice xmlns:v="urn:schemas-microsoft-com:vml" Requires="v">
                <p:oleObj spid="_x0000_s2422" name="Equation" r:id="rId4" imgW="990360" imgH="393480" progId="Equation.3">
                  <p:embed/>
                </p:oleObj>
              </mc:Choice>
              <mc:Fallback>
                <p:oleObj name="Equation" r:id="rId4" imgW="990360" imgH="393480" progId="Equation.3">
                  <p:embed/>
                  <p:pic>
                    <p:nvPicPr>
                      <p:cNvPr id="0" name=""/>
                      <p:cNvPicPr/>
                      <p:nvPr/>
                    </p:nvPicPr>
                    <p:blipFill>
                      <a:blip r:embed="rId5"/>
                      <a:stretch>
                        <a:fillRect/>
                      </a:stretch>
                    </p:blipFill>
                    <p:spPr>
                      <a:xfrm>
                        <a:off x="1230086" y="3034131"/>
                        <a:ext cx="4999649" cy="198704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80961744"/>
              </p:ext>
            </p:extLst>
          </p:nvPr>
        </p:nvGraphicFramePr>
        <p:xfrm>
          <a:off x="7872187" y="4987170"/>
          <a:ext cx="1323649" cy="409128"/>
        </p:xfrm>
        <a:graphic>
          <a:graphicData uri="http://schemas.openxmlformats.org/presentationml/2006/ole">
            <mc:AlternateContent xmlns:mc="http://schemas.openxmlformats.org/markup-compatibility/2006">
              <mc:Choice xmlns:v="urn:schemas-microsoft-com:vml" Requires="v">
                <p:oleObj spid="_x0000_s2423" name="Equation" r:id="rId6" imgW="698400" imgH="215640" progId="Equation.3">
                  <p:embed/>
                </p:oleObj>
              </mc:Choice>
              <mc:Fallback>
                <p:oleObj name="Equation" r:id="rId6" imgW="698400" imgH="215640" progId="Equation.3">
                  <p:embed/>
                  <p:pic>
                    <p:nvPicPr>
                      <p:cNvPr id="0" name=""/>
                      <p:cNvPicPr/>
                      <p:nvPr/>
                    </p:nvPicPr>
                    <p:blipFill>
                      <a:blip r:embed="rId7"/>
                      <a:stretch>
                        <a:fillRect/>
                      </a:stretch>
                    </p:blipFill>
                    <p:spPr>
                      <a:xfrm>
                        <a:off x="7872187" y="4987170"/>
                        <a:ext cx="1323649" cy="40912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46696228"/>
              </p:ext>
            </p:extLst>
          </p:nvPr>
        </p:nvGraphicFramePr>
        <p:xfrm>
          <a:off x="7872187" y="5711984"/>
          <a:ext cx="1753516" cy="563630"/>
        </p:xfrm>
        <a:graphic>
          <a:graphicData uri="http://schemas.openxmlformats.org/presentationml/2006/ole">
            <mc:AlternateContent xmlns:mc="http://schemas.openxmlformats.org/markup-compatibility/2006">
              <mc:Choice xmlns:v="urn:schemas-microsoft-com:vml" Requires="v">
                <p:oleObj spid="_x0000_s2424" name="Equation" r:id="rId8" imgW="711000" imgH="228600" progId="Equation.3">
                  <p:embed/>
                </p:oleObj>
              </mc:Choice>
              <mc:Fallback>
                <p:oleObj name="Equation" r:id="rId8" imgW="711000" imgH="228600" progId="Equation.3">
                  <p:embed/>
                  <p:pic>
                    <p:nvPicPr>
                      <p:cNvPr id="0" name=""/>
                      <p:cNvPicPr/>
                      <p:nvPr/>
                    </p:nvPicPr>
                    <p:blipFill>
                      <a:blip r:embed="rId9"/>
                      <a:stretch>
                        <a:fillRect/>
                      </a:stretch>
                    </p:blipFill>
                    <p:spPr>
                      <a:xfrm>
                        <a:off x="7872187" y="5711984"/>
                        <a:ext cx="1753516" cy="563630"/>
                      </a:xfrm>
                      <a:prstGeom prst="rect">
                        <a:avLst/>
                      </a:prstGeom>
                    </p:spPr>
                  </p:pic>
                </p:oleObj>
              </mc:Fallback>
            </mc:AlternateContent>
          </a:graphicData>
        </a:graphic>
      </p:graphicFrame>
      <p:sp>
        <p:nvSpPr>
          <p:cNvPr id="13" name="TextBox 12"/>
          <p:cNvSpPr txBox="1"/>
          <p:nvPr/>
        </p:nvSpPr>
        <p:spPr>
          <a:xfrm>
            <a:off x="9454243" y="5026966"/>
            <a:ext cx="2088713" cy="369332"/>
          </a:xfrm>
          <a:prstGeom prst="rect">
            <a:avLst/>
          </a:prstGeom>
          <a:noFill/>
        </p:spPr>
        <p:txBody>
          <a:bodyPr wrap="none" rtlCol="0">
            <a:spAutoFit/>
          </a:bodyPr>
          <a:lstStyle/>
          <a:p>
            <a:r>
              <a:rPr lang="en-US" dirty="0" smtClean="0"/>
              <a:t>Density (scalar field)</a:t>
            </a:r>
            <a:endParaRPr lang="en-US" dirty="0"/>
          </a:p>
        </p:txBody>
      </p:sp>
      <p:sp>
        <p:nvSpPr>
          <p:cNvPr id="14" name="TextBox 13"/>
          <p:cNvSpPr txBox="1"/>
          <p:nvPr/>
        </p:nvSpPr>
        <p:spPr>
          <a:xfrm>
            <a:off x="9625703" y="5895396"/>
            <a:ext cx="2178866" cy="369332"/>
          </a:xfrm>
          <a:prstGeom prst="rect">
            <a:avLst/>
          </a:prstGeom>
          <a:noFill/>
        </p:spPr>
        <p:txBody>
          <a:bodyPr wrap="none" rtlCol="0">
            <a:spAutoFit/>
          </a:bodyPr>
          <a:lstStyle/>
          <a:p>
            <a:r>
              <a:rPr lang="en-US" dirty="0" smtClean="0"/>
              <a:t>Velocity (vector field)</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2148232028"/>
              </p:ext>
            </p:extLst>
          </p:nvPr>
        </p:nvGraphicFramePr>
        <p:xfrm>
          <a:off x="2250437" y="5985988"/>
          <a:ext cx="2912583" cy="710771"/>
        </p:xfrm>
        <a:graphic>
          <a:graphicData uri="http://schemas.openxmlformats.org/presentationml/2006/ole">
            <mc:AlternateContent xmlns:mc="http://schemas.openxmlformats.org/markup-compatibility/2006">
              <mc:Choice xmlns:v="urn:schemas-microsoft-com:vml" Requires="v">
                <p:oleObj spid="_x0000_s2425" name="Equation" r:id="rId10" imgW="1612800" imgH="393480" progId="Equation.3">
                  <p:embed/>
                </p:oleObj>
              </mc:Choice>
              <mc:Fallback>
                <p:oleObj name="Equation" r:id="rId10" imgW="1612800" imgH="393480" progId="Equation.3">
                  <p:embed/>
                  <p:pic>
                    <p:nvPicPr>
                      <p:cNvPr id="0" name=""/>
                      <p:cNvPicPr/>
                      <p:nvPr/>
                    </p:nvPicPr>
                    <p:blipFill>
                      <a:blip r:embed="rId11"/>
                      <a:stretch>
                        <a:fillRect/>
                      </a:stretch>
                    </p:blipFill>
                    <p:spPr>
                      <a:xfrm>
                        <a:off x="2250437" y="5985988"/>
                        <a:ext cx="2912583" cy="710771"/>
                      </a:xfrm>
                      <a:prstGeom prst="rect">
                        <a:avLst/>
                      </a:prstGeom>
                    </p:spPr>
                  </p:pic>
                </p:oleObj>
              </mc:Fallback>
            </mc:AlternateContent>
          </a:graphicData>
        </a:graphic>
      </p:graphicFrame>
      <p:sp>
        <p:nvSpPr>
          <p:cNvPr id="15" name="TextBox 14"/>
          <p:cNvSpPr txBox="1"/>
          <p:nvPr/>
        </p:nvSpPr>
        <p:spPr>
          <a:xfrm>
            <a:off x="2250437" y="5673472"/>
            <a:ext cx="1920847" cy="369332"/>
          </a:xfrm>
          <a:prstGeom prst="rect">
            <a:avLst/>
          </a:prstGeom>
          <a:noFill/>
        </p:spPr>
        <p:txBody>
          <a:bodyPr wrap="none" rtlCol="0">
            <a:spAutoFit/>
          </a:bodyPr>
          <a:lstStyle/>
          <a:p>
            <a:r>
              <a:rPr lang="en-US" dirty="0" smtClean="0"/>
              <a:t>This is identical to:</a:t>
            </a:r>
            <a:endParaRPr lang="en-US" dirty="0"/>
          </a:p>
        </p:txBody>
      </p:sp>
    </p:spTree>
    <p:extLst>
      <p:ext uri="{BB962C8B-B14F-4D97-AF65-F5344CB8AC3E}">
        <p14:creationId xmlns:p14="http://schemas.microsoft.com/office/powerpoint/2010/main" val="32533821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4355"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3" name="TextBox 2"/>
          <p:cNvSpPr txBox="1"/>
          <p:nvPr/>
        </p:nvSpPr>
        <p:spPr>
          <a:xfrm>
            <a:off x="293914" y="212091"/>
            <a:ext cx="11558562" cy="1569660"/>
          </a:xfrm>
          <a:prstGeom prst="rect">
            <a:avLst/>
          </a:prstGeom>
          <a:noFill/>
        </p:spPr>
        <p:txBody>
          <a:bodyPr wrap="square" rtlCol="0">
            <a:spAutoFit/>
          </a:bodyPr>
          <a:lstStyle/>
          <a:p>
            <a:r>
              <a:rPr lang="en-US" sz="3200" dirty="0" smtClean="0"/>
              <a:t>Summary:  Non-dimensional Conservation Equations, with reference model.  </a:t>
            </a:r>
            <a:r>
              <a:rPr lang="en-US" sz="3200" dirty="0" smtClean="0">
                <a:solidFill>
                  <a:srgbClr val="FF0000"/>
                </a:solidFill>
              </a:rPr>
              <a:t>Primes have been dropped. </a:t>
            </a:r>
            <a:r>
              <a:rPr lang="en-US" sz="3200" dirty="0" smtClean="0"/>
              <a:t>Approximations: </a:t>
            </a:r>
            <a:r>
              <a:rPr lang="en-US" sz="3200" dirty="0" err="1" smtClean="0"/>
              <a:t>anelastic</a:t>
            </a:r>
            <a:r>
              <a:rPr lang="en-US" sz="3200" dirty="0" smtClean="0"/>
              <a:t> liquid (ALA), infinite </a:t>
            </a:r>
            <a:r>
              <a:rPr lang="en-US" sz="3200" dirty="0" err="1" smtClean="0"/>
              <a:t>Prandtl</a:t>
            </a:r>
            <a:r>
              <a:rPr lang="en-US" sz="3200" dirty="0" smtClean="0"/>
              <a:t> number, static gravitational field.</a:t>
            </a:r>
            <a:endParaRPr lang="en-US" sz="3200" dirty="0"/>
          </a:p>
        </p:txBody>
      </p:sp>
      <p:sp>
        <p:nvSpPr>
          <p:cNvPr id="4" name="TextBox 3"/>
          <p:cNvSpPr txBox="1"/>
          <p:nvPr/>
        </p:nvSpPr>
        <p:spPr>
          <a:xfrm>
            <a:off x="4635658" y="2132971"/>
            <a:ext cx="671979" cy="369332"/>
          </a:xfrm>
          <a:prstGeom prst="rect">
            <a:avLst/>
          </a:prstGeom>
          <a:noFill/>
        </p:spPr>
        <p:txBody>
          <a:bodyPr wrap="none" rtlCol="0">
            <a:spAutoFit/>
          </a:bodyPr>
          <a:lstStyle/>
          <a:p>
            <a:r>
              <a:rPr lang="en-US" dirty="0" smtClean="0"/>
              <a:t>Mass</a:t>
            </a:r>
            <a:endParaRPr lang="en-US" dirty="0"/>
          </a:p>
        </p:txBody>
      </p:sp>
      <p:sp>
        <p:nvSpPr>
          <p:cNvPr id="5" name="TextBox 4"/>
          <p:cNvSpPr txBox="1"/>
          <p:nvPr/>
        </p:nvSpPr>
        <p:spPr>
          <a:xfrm>
            <a:off x="6096000" y="3350697"/>
            <a:ext cx="1306255" cy="369332"/>
          </a:xfrm>
          <a:prstGeom prst="rect">
            <a:avLst/>
          </a:prstGeom>
          <a:noFill/>
        </p:spPr>
        <p:txBody>
          <a:bodyPr wrap="none" rtlCol="0">
            <a:spAutoFit/>
          </a:bodyPr>
          <a:lstStyle/>
          <a:p>
            <a:r>
              <a:rPr lang="en-US" dirty="0" smtClean="0"/>
              <a:t>Momentum</a:t>
            </a:r>
            <a:endParaRPr lang="en-US" dirty="0"/>
          </a:p>
        </p:txBody>
      </p:sp>
      <p:sp>
        <p:nvSpPr>
          <p:cNvPr id="7" name="TextBox 6"/>
          <p:cNvSpPr txBox="1"/>
          <p:nvPr/>
        </p:nvSpPr>
        <p:spPr>
          <a:xfrm>
            <a:off x="10091402" y="4069825"/>
            <a:ext cx="824328" cy="369332"/>
          </a:xfrm>
          <a:prstGeom prst="rect">
            <a:avLst/>
          </a:prstGeom>
          <a:noFill/>
        </p:spPr>
        <p:txBody>
          <a:bodyPr wrap="none" rtlCol="0">
            <a:spAutoFit/>
          </a:bodyPr>
          <a:lstStyle/>
          <a:p>
            <a:r>
              <a:rPr lang="en-US" dirty="0" smtClean="0"/>
              <a:t>Energy</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185169131"/>
              </p:ext>
            </p:extLst>
          </p:nvPr>
        </p:nvGraphicFramePr>
        <p:xfrm>
          <a:off x="1528082" y="2132971"/>
          <a:ext cx="2246313" cy="577850"/>
        </p:xfrm>
        <a:graphic>
          <a:graphicData uri="http://schemas.openxmlformats.org/presentationml/2006/ole">
            <mc:AlternateContent xmlns:mc="http://schemas.openxmlformats.org/markup-compatibility/2006">
              <mc:Choice xmlns:v="urn:schemas-microsoft-com:vml" Requires="v">
                <p:oleObj spid="_x0000_s54356" name="Equation" r:id="rId5" imgW="888840" imgH="228600" progId="Equation.3">
                  <p:embed/>
                </p:oleObj>
              </mc:Choice>
              <mc:Fallback>
                <p:oleObj name="Equation" r:id="rId5" imgW="888840" imgH="228600" progId="Equation.3">
                  <p:embed/>
                  <p:pic>
                    <p:nvPicPr>
                      <p:cNvPr id="0" name=""/>
                      <p:cNvPicPr/>
                      <p:nvPr/>
                    </p:nvPicPr>
                    <p:blipFill>
                      <a:blip r:embed="rId6"/>
                      <a:stretch>
                        <a:fillRect/>
                      </a:stretch>
                    </p:blipFill>
                    <p:spPr>
                      <a:xfrm>
                        <a:off x="1528082" y="2132971"/>
                        <a:ext cx="2246313" cy="577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13009002"/>
              </p:ext>
            </p:extLst>
          </p:nvPr>
        </p:nvGraphicFramePr>
        <p:xfrm>
          <a:off x="1194252" y="3265488"/>
          <a:ext cx="4348163" cy="539750"/>
        </p:xfrm>
        <a:graphic>
          <a:graphicData uri="http://schemas.openxmlformats.org/presentationml/2006/ole">
            <mc:AlternateContent xmlns:mc="http://schemas.openxmlformats.org/markup-compatibility/2006">
              <mc:Choice xmlns:v="urn:schemas-microsoft-com:vml" Requires="v">
                <p:oleObj spid="_x0000_s54357" name="Equation" r:id="rId7" imgW="1739880" imgH="215640" progId="Equation.3">
                  <p:embed/>
                </p:oleObj>
              </mc:Choice>
              <mc:Fallback>
                <p:oleObj name="Equation" r:id="rId7" imgW="1739880" imgH="215640" progId="Equation.3">
                  <p:embed/>
                  <p:pic>
                    <p:nvPicPr>
                      <p:cNvPr id="0" name=""/>
                      <p:cNvPicPr/>
                      <p:nvPr/>
                    </p:nvPicPr>
                    <p:blipFill>
                      <a:blip r:embed="rId8"/>
                      <a:stretch>
                        <a:fillRect/>
                      </a:stretch>
                    </p:blipFill>
                    <p:spPr>
                      <a:xfrm>
                        <a:off x="1194252" y="3265488"/>
                        <a:ext cx="4348163" cy="5397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02224433"/>
              </p:ext>
            </p:extLst>
          </p:nvPr>
        </p:nvGraphicFramePr>
        <p:xfrm>
          <a:off x="470325" y="4703743"/>
          <a:ext cx="11365650" cy="948196"/>
        </p:xfrm>
        <a:graphic>
          <a:graphicData uri="http://schemas.openxmlformats.org/presentationml/2006/ole">
            <mc:AlternateContent xmlns:mc="http://schemas.openxmlformats.org/markup-compatibility/2006">
              <mc:Choice xmlns:v="urn:schemas-microsoft-com:vml" Requires="v">
                <p:oleObj spid="_x0000_s54358" name="Equation" r:id="rId9" imgW="5168880" imgH="431640" progId="Equation.3">
                  <p:embed/>
                </p:oleObj>
              </mc:Choice>
              <mc:Fallback>
                <p:oleObj name="Equation" r:id="rId9" imgW="5168880" imgH="431640" progId="Equation.3">
                  <p:embed/>
                  <p:pic>
                    <p:nvPicPr>
                      <p:cNvPr id="0" name=""/>
                      <p:cNvPicPr/>
                      <p:nvPr/>
                    </p:nvPicPr>
                    <p:blipFill>
                      <a:blip r:embed="rId10"/>
                      <a:stretch>
                        <a:fillRect/>
                      </a:stretch>
                    </p:blipFill>
                    <p:spPr>
                      <a:xfrm>
                        <a:off x="470325" y="4703743"/>
                        <a:ext cx="11365650" cy="948196"/>
                      </a:xfrm>
                      <a:prstGeom prst="rect">
                        <a:avLst/>
                      </a:prstGeom>
                    </p:spPr>
                  </p:pic>
                </p:oleObj>
              </mc:Fallback>
            </mc:AlternateContent>
          </a:graphicData>
        </a:graphic>
      </p:graphicFrame>
    </p:spTree>
    <p:extLst>
      <p:ext uri="{BB962C8B-B14F-4D97-AF65-F5344CB8AC3E}">
        <p14:creationId xmlns:p14="http://schemas.microsoft.com/office/powerpoint/2010/main" val="2405725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5378"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419100" y="446314"/>
            <a:ext cx="11201400" cy="1938992"/>
          </a:xfrm>
          <a:prstGeom prst="rect">
            <a:avLst/>
          </a:prstGeom>
          <a:noFill/>
        </p:spPr>
        <p:txBody>
          <a:bodyPr wrap="square" rtlCol="0">
            <a:spAutoFit/>
          </a:bodyPr>
          <a:lstStyle/>
          <a:p>
            <a:r>
              <a:rPr lang="en-US" sz="2400" dirty="0" smtClean="0"/>
              <a:t>Assumption:  Truncated Liquid </a:t>
            </a:r>
            <a:r>
              <a:rPr lang="en-US" sz="2400" dirty="0" err="1" smtClean="0"/>
              <a:t>Anelastic</a:t>
            </a:r>
            <a:r>
              <a:rPr lang="en-US" sz="2400" dirty="0" smtClean="0"/>
              <a:t> Liquid Approximation (TALA)</a:t>
            </a:r>
          </a:p>
          <a:p>
            <a:endParaRPr lang="en-US" sz="2400" dirty="0"/>
          </a:p>
          <a:p>
            <a:r>
              <a:rPr lang="en-US" sz="2400" dirty="0" smtClean="0"/>
              <a:t>Dynamic pressure does not contribute to density perturbations:</a:t>
            </a:r>
          </a:p>
          <a:p>
            <a:endParaRPr lang="en-US" sz="2400" dirty="0"/>
          </a:p>
          <a:p>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290423798"/>
              </p:ext>
            </p:extLst>
          </p:nvPr>
        </p:nvGraphicFramePr>
        <p:xfrm>
          <a:off x="689202" y="1999549"/>
          <a:ext cx="7959498" cy="910183"/>
        </p:xfrm>
        <a:graphic>
          <a:graphicData uri="http://schemas.openxmlformats.org/presentationml/2006/ole">
            <mc:AlternateContent xmlns:mc="http://schemas.openxmlformats.org/markup-compatibility/2006">
              <mc:Choice xmlns:v="urn:schemas-microsoft-com:vml" Requires="v">
                <p:oleObj spid="_x0000_s55379" name="Equation" r:id="rId5" imgW="2400120" imgH="215640" progId="Equation.3">
                  <p:embed/>
                </p:oleObj>
              </mc:Choice>
              <mc:Fallback>
                <p:oleObj name="Equation" r:id="rId5" imgW="2400120" imgH="215640" progId="Equation.3">
                  <p:embed/>
                  <p:pic>
                    <p:nvPicPr>
                      <p:cNvPr id="0" name=""/>
                      <p:cNvPicPr/>
                      <p:nvPr/>
                    </p:nvPicPr>
                    <p:blipFill>
                      <a:blip r:embed="rId6"/>
                      <a:stretch>
                        <a:fillRect/>
                      </a:stretch>
                    </p:blipFill>
                    <p:spPr>
                      <a:xfrm>
                        <a:off x="689202" y="1999549"/>
                        <a:ext cx="7959498" cy="910183"/>
                      </a:xfrm>
                      <a:prstGeom prst="rect">
                        <a:avLst/>
                      </a:prstGeom>
                    </p:spPr>
                  </p:pic>
                </p:oleObj>
              </mc:Fallback>
            </mc:AlternateContent>
          </a:graphicData>
        </a:graphic>
      </p:graphicFrame>
      <p:sp>
        <p:nvSpPr>
          <p:cNvPr id="7" name="Multiply 6"/>
          <p:cNvSpPr/>
          <p:nvPr/>
        </p:nvSpPr>
        <p:spPr>
          <a:xfrm>
            <a:off x="6547757" y="1707347"/>
            <a:ext cx="1522071" cy="1522071"/>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757" y="3483429"/>
            <a:ext cx="7270901" cy="461665"/>
          </a:xfrm>
          <a:prstGeom prst="rect">
            <a:avLst/>
          </a:prstGeom>
          <a:noFill/>
        </p:spPr>
        <p:txBody>
          <a:bodyPr wrap="none" rtlCol="0">
            <a:spAutoFit/>
          </a:bodyPr>
          <a:lstStyle/>
          <a:p>
            <a:r>
              <a:rPr lang="en-US" sz="2400" dirty="0" smtClean="0"/>
              <a:t>The material derivative of dynamic pressure is negligible.</a:t>
            </a:r>
            <a:endParaRPr lang="en-US"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1711148159"/>
              </p:ext>
            </p:extLst>
          </p:nvPr>
        </p:nvGraphicFramePr>
        <p:xfrm>
          <a:off x="7758002" y="3170192"/>
          <a:ext cx="1498820" cy="1282773"/>
        </p:xfrm>
        <a:graphic>
          <a:graphicData uri="http://schemas.openxmlformats.org/presentationml/2006/ole">
            <mc:AlternateContent xmlns:mc="http://schemas.openxmlformats.org/markup-compatibility/2006">
              <mc:Choice xmlns:v="urn:schemas-microsoft-com:vml" Requires="v">
                <p:oleObj spid="_x0000_s55380" name="Equation" r:id="rId7" imgW="583920" imgH="393480" progId="Equation.3">
                  <p:embed/>
                </p:oleObj>
              </mc:Choice>
              <mc:Fallback>
                <p:oleObj name="Equation" r:id="rId7" imgW="583920" imgH="393480" progId="Equation.3">
                  <p:embed/>
                  <p:pic>
                    <p:nvPicPr>
                      <p:cNvPr id="0" name=""/>
                      <p:cNvPicPr/>
                      <p:nvPr/>
                    </p:nvPicPr>
                    <p:blipFill>
                      <a:blip r:embed="rId8"/>
                      <a:stretch>
                        <a:fillRect/>
                      </a:stretch>
                    </p:blipFill>
                    <p:spPr>
                      <a:xfrm>
                        <a:off x="7758002" y="3170192"/>
                        <a:ext cx="1498820" cy="128277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5061421"/>
              </p:ext>
            </p:extLst>
          </p:nvPr>
        </p:nvGraphicFramePr>
        <p:xfrm>
          <a:off x="293432" y="4862696"/>
          <a:ext cx="11365650" cy="948196"/>
        </p:xfrm>
        <a:graphic>
          <a:graphicData uri="http://schemas.openxmlformats.org/presentationml/2006/ole">
            <mc:AlternateContent xmlns:mc="http://schemas.openxmlformats.org/markup-compatibility/2006">
              <mc:Choice xmlns:v="urn:schemas-microsoft-com:vml" Requires="v">
                <p:oleObj spid="_x0000_s55381" name="Equation" r:id="rId9" imgW="5168880" imgH="431640" progId="Equation.3">
                  <p:embed/>
                </p:oleObj>
              </mc:Choice>
              <mc:Fallback>
                <p:oleObj name="Equation" r:id="rId9" imgW="5168880" imgH="431640" progId="Equation.3">
                  <p:embed/>
                  <p:pic>
                    <p:nvPicPr>
                      <p:cNvPr id="0" name=""/>
                      <p:cNvPicPr/>
                      <p:nvPr/>
                    </p:nvPicPr>
                    <p:blipFill>
                      <a:blip r:embed="rId10"/>
                      <a:stretch>
                        <a:fillRect/>
                      </a:stretch>
                    </p:blipFill>
                    <p:spPr>
                      <a:xfrm>
                        <a:off x="293432" y="4862696"/>
                        <a:ext cx="11365650" cy="948196"/>
                      </a:xfrm>
                      <a:prstGeom prst="rect">
                        <a:avLst/>
                      </a:prstGeom>
                    </p:spPr>
                  </p:pic>
                </p:oleObj>
              </mc:Fallback>
            </mc:AlternateContent>
          </a:graphicData>
        </a:graphic>
      </p:graphicFrame>
      <p:sp>
        <p:nvSpPr>
          <p:cNvPr id="10" name="Multiply 9"/>
          <p:cNvSpPr/>
          <p:nvPr/>
        </p:nvSpPr>
        <p:spPr>
          <a:xfrm>
            <a:off x="7440385" y="4518791"/>
            <a:ext cx="1522071" cy="1522071"/>
          </a:xfrm>
          <a:prstGeom prst="mathMultiply">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4620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425315557"/>
              </p:ext>
            </p:extLst>
          </p:nvPr>
        </p:nvGraphicFramePr>
        <p:xfrm>
          <a:off x="6256564" y="3496255"/>
          <a:ext cx="114300" cy="215900"/>
        </p:xfrm>
        <a:graphic>
          <a:graphicData uri="http://schemas.openxmlformats.org/presentationml/2006/ole">
            <mc:AlternateContent xmlns:mc="http://schemas.openxmlformats.org/markup-compatibility/2006">
              <mc:Choice xmlns:v="urn:schemas-microsoft-com:vml" Requires="v">
                <p:oleObj spid="_x0000_s62534"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256564" y="3496255"/>
                        <a:ext cx="114300" cy="215900"/>
                      </a:xfrm>
                      <a:prstGeom prst="rect">
                        <a:avLst/>
                      </a:prstGeom>
                    </p:spPr>
                  </p:pic>
                </p:oleObj>
              </mc:Fallback>
            </mc:AlternateContent>
          </a:graphicData>
        </a:graphic>
      </p:graphicFrame>
      <p:sp>
        <p:nvSpPr>
          <p:cNvPr id="3" name="TextBox 2"/>
          <p:cNvSpPr txBox="1"/>
          <p:nvPr/>
        </p:nvSpPr>
        <p:spPr>
          <a:xfrm>
            <a:off x="364671" y="212091"/>
            <a:ext cx="11487805" cy="2062103"/>
          </a:xfrm>
          <a:prstGeom prst="rect">
            <a:avLst/>
          </a:prstGeom>
          <a:noFill/>
        </p:spPr>
        <p:txBody>
          <a:bodyPr wrap="square" rtlCol="0">
            <a:spAutoFit/>
          </a:bodyPr>
          <a:lstStyle/>
          <a:p>
            <a:r>
              <a:rPr lang="en-US" sz="3200" dirty="0" smtClean="0"/>
              <a:t>Summary:  Non-dimensional Conservation Equations, with reference model.  </a:t>
            </a:r>
            <a:r>
              <a:rPr lang="en-US" sz="3200" dirty="0" smtClean="0">
                <a:solidFill>
                  <a:srgbClr val="FF0000"/>
                </a:solidFill>
              </a:rPr>
              <a:t>Primes have been dropped. </a:t>
            </a:r>
            <a:r>
              <a:rPr lang="en-US" sz="3200" dirty="0" smtClean="0"/>
              <a:t>Approximations: truncated </a:t>
            </a:r>
            <a:r>
              <a:rPr lang="en-US" sz="3200" dirty="0" err="1" smtClean="0"/>
              <a:t>anelastic</a:t>
            </a:r>
            <a:r>
              <a:rPr lang="en-US" sz="3200" dirty="0" smtClean="0"/>
              <a:t> liquid (TALA), infinite </a:t>
            </a:r>
            <a:r>
              <a:rPr lang="en-US" sz="3200" dirty="0" err="1" smtClean="0"/>
              <a:t>Prandtl</a:t>
            </a:r>
            <a:r>
              <a:rPr lang="en-US" sz="3200" dirty="0" smtClean="0"/>
              <a:t> number, static gravitational field.</a:t>
            </a:r>
            <a:endParaRPr lang="en-US" sz="3200" dirty="0"/>
          </a:p>
        </p:txBody>
      </p:sp>
      <p:sp>
        <p:nvSpPr>
          <p:cNvPr id="4" name="TextBox 3"/>
          <p:cNvSpPr txBox="1"/>
          <p:nvPr/>
        </p:nvSpPr>
        <p:spPr>
          <a:xfrm>
            <a:off x="4466930" y="2311966"/>
            <a:ext cx="671979" cy="369332"/>
          </a:xfrm>
          <a:prstGeom prst="rect">
            <a:avLst/>
          </a:prstGeom>
          <a:noFill/>
        </p:spPr>
        <p:txBody>
          <a:bodyPr wrap="none" rtlCol="0">
            <a:spAutoFit/>
          </a:bodyPr>
          <a:lstStyle/>
          <a:p>
            <a:r>
              <a:rPr lang="en-US" dirty="0" smtClean="0"/>
              <a:t>Mass</a:t>
            </a:r>
            <a:endParaRPr lang="en-US" dirty="0"/>
          </a:p>
        </p:txBody>
      </p:sp>
      <p:sp>
        <p:nvSpPr>
          <p:cNvPr id="5" name="TextBox 4"/>
          <p:cNvSpPr txBox="1"/>
          <p:nvPr/>
        </p:nvSpPr>
        <p:spPr>
          <a:xfrm>
            <a:off x="6313714" y="3527489"/>
            <a:ext cx="1306255" cy="369332"/>
          </a:xfrm>
          <a:prstGeom prst="rect">
            <a:avLst/>
          </a:prstGeom>
          <a:noFill/>
        </p:spPr>
        <p:txBody>
          <a:bodyPr wrap="none" rtlCol="0">
            <a:spAutoFit/>
          </a:bodyPr>
          <a:lstStyle/>
          <a:p>
            <a:r>
              <a:rPr lang="en-US" dirty="0" smtClean="0"/>
              <a:t>Momentum</a:t>
            </a:r>
            <a:endParaRPr lang="en-US" dirty="0"/>
          </a:p>
        </p:txBody>
      </p:sp>
      <p:sp>
        <p:nvSpPr>
          <p:cNvPr id="7" name="TextBox 6"/>
          <p:cNvSpPr txBox="1"/>
          <p:nvPr/>
        </p:nvSpPr>
        <p:spPr>
          <a:xfrm>
            <a:off x="9917231" y="4771953"/>
            <a:ext cx="824328" cy="369332"/>
          </a:xfrm>
          <a:prstGeom prst="rect">
            <a:avLst/>
          </a:prstGeom>
          <a:noFill/>
        </p:spPr>
        <p:txBody>
          <a:bodyPr wrap="none" rtlCol="0">
            <a:spAutoFit/>
          </a:bodyPr>
          <a:lstStyle/>
          <a:p>
            <a:r>
              <a:rPr lang="en-US" dirty="0" smtClean="0"/>
              <a:t>Energy</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054243965"/>
              </p:ext>
            </p:extLst>
          </p:nvPr>
        </p:nvGraphicFramePr>
        <p:xfrm>
          <a:off x="2124075" y="2235200"/>
          <a:ext cx="1957388" cy="577850"/>
        </p:xfrm>
        <a:graphic>
          <a:graphicData uri="http://schemas.openxmlformats.org/presentationml/2006/ole">
            <mc:AlternateContent xmlns:mc="http://schemas.openxmlformats.org/markup-compatibility/2006">
              <mc:Choice xmlns:v="urn:schemas-microsoft-com:vml" Requires="v">
                <p:oleObj spid="_x0000_s62535" name="Equation" r:id="rId5" imgW="774360" imgH="228600" progId="Equation.3">
                  <p:embed/>
                </p:oleObj>
              </mc:Choice>
              <mc:Fallback>
                <p:oleObj name="Equation" r:id="rId5" imgW="774360" imgH="228600" progId="Equation.3">
                  <p:embed/>
                  <p:pic>
                    <p:nvPicPr>
                      <p:cNvPr id="0" name=""/>
                      <p:cNvPicPr/>
                      <p:nvPr/>
                    </p:nvPicPr>
                    <p:blipFill>
                      <a:blip r:embed="rId6"/>
                      <a:stretch>
                        <a:fillRect/>
                      </a:stretch>
                    </p:blipFill>
                    <p:spPr>
                      <a:xfrm>
                        <a:off x="2124075" y="2235200"/>
                        <a:ext cx="1957388" cy="577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1197724"/>
              </p:ext>
            </p:extLst>
          </p:nvPr>
        </p:nvGraphicFramePr>
        <p:xfrm>
          <a:off x="1411966" y="3442280"/>
          <a:ext cx="4348163" cy="539750"/>
        </p:xfrm>
        <a:graphic>
          <a:graphicData uri="http://schemas.openxmlformats.org/presentationml/2006/ole">
            <mc:AlternateContent xmlns:mc="http://schemas.openxmlformats.org/markup-compatibility/2006">
              <mc:Choice xmlns:v="urn:schemas-microsoft-com:vml" Requires="v">
                <p:oleObj spid="_x0000_s62536" name="Equation" r:id="rId7" imgW="1739880" imgH="215640" progId="Equation.3">
                  <p:embed/>
                </p:oleObj>
              </mc:Choice>
              <mc:Fallback>
                <p:oleObj name="Equation" r:id="rId7" imgW="1739880" imgH="215640" progId="Equation.3">
                  <p:embed/>
                  <p:pic>
                    <p:nvPicPr>
                      <p:cNvPr id="0" name=""/>
                      <p:cNvPicPr/>
                      <p:nvPr/>
                    </p:nvPicPr>
                    <p:blipFill>
                      <a:blip r:embed="rId8"/>
                      <a:stretch>
                        <a:fillRect/>
                      </a:stretch>
                    </p:blipFill>
                    <p:spPr>
                      <a:xfrm>
                        <a:off x="1411966" y="3442280"/>
                        <a:ext cx="4348163" cy="5397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87899760"/>
              </p:ext>
            </p:extLst>
          </p:nvPr>
        </p:nvGraphicFramePr>
        <p:xfrm>
          <a:off x="1111024" y="4611866"/>
          <a:ext cx="8351837" cy="947737"/>
        </p:xfrm>
        <a:graphic>
          <a:graphicData uri="http://schemas.openxmlformats.org/presentationml/2006/ole">
            <mc:AlternateContent xmlns:mc="http://schemas.openxmlformats.org/markup-compatibility/2006">
              <mc:Choice xmlns:v="urn:schemas-microsoft-com:vml" Requires="v">
                <p:oleObj spid="_x0000_s62537" name="Equation" r:id="rId9" imgW="3797280" imgH="431640" progId="Equation.3">
                  <p:embed/>
                </p:oleObj>
              </mc:Choice>
              <mc:Fallback>
                <p:oleObj name="Equation" r:id="rId9" imgW="3797280" imgH="431640" progId="Equation.3">
                  <p:embed/>
                  <p:pic>
                    <p:nvPicPr>
                      <p:cNvPr id="0" name=""/>
                      <p:cNvPicPr/>
                      <p:nvPr/>
                    </p:nvPicPr>
                    <p:blipFill>
                      <a:blip r:embed="rId10"/>
                      <a:stretch>
                        <a:fillRect/>
                      </a:stretch>
                    </p:blipFill>
                    <p:spPr>
                      <a:xfrm>
                        <a:off x="1111024" y="4611866"/>
                        <a:ext cx="8351837" cy="947737"/>
                      </a:xfrm>
                      <a:prstGeom prst="rect">
                        <a:avLst/>
                      </a:prstGeom>
                    </p:spPr>
                  </p:pic>
                </p:oleObj>
              </mc:Fallback>
            </mc:AlternateContent>
          </a:graphicData>
        </a:graphic>
      </p:graphicFrame>
    </p:spTree>
    <p:extLst>
      <p:ext uri="{BB962C8B-B14F-4D97-AF65-F5344CB8AC3E}">
        <p14:creationId xmlns:p14="http://schemas.microsoft.com/office/powerpoint/2010/main" val="3571951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9441"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239486" y="377958"/>
            <a:ext cx="11293928" cy="1938992"/>
          </a:xfrm>
          <a:prstGeom prst="rect">
            <a:avLst/>
          </a:prstGeom>
          <a:noFill/>
        </p:spPr>
        <p:txBody>
          <a:bodyPr wrap="square" rtlCol="0">
            <a:spAutoFit/>
          </a:bodyPr>
          <a:lstStyle/>
          <a:p>
            <a:r>
              <a:rPr lang="en-US" sz="2400" dirty="0" smtClean="0"/>
              <a:t>Approximation:  Extended </a:t>
            </a:r>
            <a:r>
              <a:rPr lang="en-US" sz="2400" dirty="0" err="1" smtClean="0"/>
              <a:t>Boussinesq</a:t>
            </a:r>
            <a:r>
              <a:rPr lang="en-US" sz="2400" dirty="0" smtClean="0"/>
              <a:t> Approximation (EBA)</a:t>
            </a:r>
          </a:p>
          <a:p>
            <a:endParaRPr lang="en-US" sz="2400" dirty="0"/>
          </a:p>
          <a:p>
            <a:r>
              <a:rPr lang="en-US" sz="2400" dirty="0" smtClean="0"/>
              <a:t>Density is constant, </a:t>
            </a:r>
            <a:r>
              <a:rPr lang="el-GR" sz="2400" dirty="0"/>
              <a:t>ρ</a:t>
            </a:r>
            <a:r>
              <a:rPr lang="en-US" sz="2400" baseline="-25000" dirty="0" smtClean="0"/>
              <a:t>o</a:t>
            </a:r>
            <a:r>
              <a:rPr lang="en-US" sz="2400" dirty="0" smtClean="0"/>
              <a:t>, except for density perturbations in the momentum equation. </a:t>
            </a:r>
          </a:p>
          <a:p>
            <a:endParaRPr lang="en-US" sz="2400" dirty="0"/>
          </a:p>
          <a:p>
            <a:r>
              <a:rPr lang="en-US" sz="2400" dirty="0" smtClean="0"/>
              <a:t> </a:t>
            </a:r>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978394549"/>
              </p:ext>
            </p:extLst>
          </p:nvPr>
        </p:nvGraphicFramePr>
        <p:xfrm>
          <a:off x="669698" y="1819943"/>
          <a:ext cx="3405187" cy="1504950"/>
        </p:xfrm>
        <a:graphic>
          <a:graphicData uri="http://schemas.openxmlformats.org/presentationml/2006/ole">
            <mc:AlternateContent xmlns:mc="http://schemas.openxmlformats.org/markup-compatibility/2006">
              <mc:Choice xmlns:v="urn:schemas-microsoft-com:vml" Requires="v">
                <p:oleObj spid="_x0000_s59442" name="Equation" r:id="rId5" imgW="977760" imgH="431640" progId="Equation.3">
                  <p:embed/>
                </p:oleObj>
              </mc:Choice>
              <mc:Fallback>
                <p:oleObj name="Equation" r:id="rId5" imgW="977760" imgH="431640" progId="Equation.3">
                  <p:embed/>
                  <p:pic>
                    <p:nvPicPr>
                      <p:cNvPr id="0" name=""/>
                      <p:cNvPicPr/>
                      <p:nvPr/>
                    </p:nvPicPr>
                    <p:blipFill>
                      <a:blip r:embed="rId6"/>
                      <a:stretch>
                        <a:fillRect/>
                      </a:stretch>
                    </p:blipFill>
                    <p:spPr>
                      <a:xfrm>
                        <a:off x="669698" y="1819943"/>
                        <a:ext cx="3405187" cy="1504950"/>
                      </a:xfrm>
                      <a:prstGeom prst="rect">
                        <a:avLst/>
                      </a:prstGeom>
                    </p:spPr>
                  </p:pic>
                </p:oleObj>
              </mc:Fallback>
            </mc:AlternateContent>
          </a:graphicData>
        </a:graphic>
      </p:graphicFrame>
      <p:sp>
        <p:nvSpPr>
          <p:cNvPr id="4" name="TextBox 3"/>
          <p:cNvSpPr txBox="1"/>
          <p:nvPr/>
        </p:nvSpPr>
        <p:spPr>
          <a:xfrm>
            <a:off x="3548743" y="2813957"/>
            <a:ext cx="3772892" cy="369332"/>
          </a:xfrm>
          <a:prstGeom prst="rect">
            <a:avLst/>
          </a:prstGeom>
          <a:noFill/>
        </p:spPr>
        <p:txBody>
          <a:bodyPr wrap="none" rtlCol="0">
            <a:spAutoFit/>
          </a:bodyPr>
          <a:lstStyle/>
          <a:p>
            <a:r>
              <a:rPr lang="en-US" dirty="0" smtClean="0"/>
              <a:t>Except for in the momentum equation</a:t>
            </a:r>
            <a:endParaRPr lang="en-US" dirty="0"/>
          </a:p>
        </p:txBody>
      </p:sp>
      <p:sp>
        <p:nvSpPr>
          <p:cNvPr id="5" name="TextBox 4"/>
          <p:cNvSpPr txBox="1"/>
          <p:nvPr/>
        </p:nvSpPr>
        <p:spPr>
          <a:xfrm>
            <a:off x="449036" y="4002063"/>
            <a:ext cx="11293928" cy="1200329"/>
          </a:xfrm>
          <a:prstGeom prst="rect">
            <a:avLst/>
          </a:prstGeom>
          <a:noFill/>
        </p:spPr>
        <p:txBody>
          <a:bodyPr wrap="square" rtlCol="0">
            <a:spAutoFit/>
          </a:bodyPr>
          <a:lstStyle/>
          <a:p>
            <a:r>
              <a:rPr lang="en-US" sz="2400" dirty="0" smtClean="0"/>
              <a:t>The main consequence of this approximation is that makes the fluid incompressible:</a:t>
            </a:r>
          </a:p>
          <a:p>
            <a:endParaRPr lang="en-US" sz="2400" dirty="0"/>
          </a:p>
          <a:p>
            <a:endParaRPr lang="en-US" sz="2400"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195504901"/>
              </p:ext>
            </p:extLst>
          </p:nvPr>
        </p:nvGraphicFramePr>
        <p:xfrm>
          <a:off x="948645" y="4689630"/>
          <a:ext cx="1508125" cy="512762"/>
        </p:xfrm>
        <a:graphic>
          <a:graphicData uri="http://schemas.openxmlformats.org/presentationml/2006/ole">
            <mc:AlternateContent xmlns:mc="http://schemas.openxmlformats.org/markup-compatibility/2006">
              <mc:Choice xmlns:v="urn:schemas-microsoft-com:vml" Requires="v">
                <p:oleObj spid="_x0000_s59443" name="Equation" r:id="rId7" imgW="596880" imgH="203040" progId="Equation.3">
                  <p:embed/>
                </p:oleObj>
              </mc:Choice>
              <mc:Fallback>
                <p:oleObj name="Equation" r:id="rId7" imgW="596880" imgH="203040" progId="Equation.3">
                  <p:embed/>
                  <p:pic>
                    <p:nvPicPr>
                      <p:cNvPr id="0" name=""/>
                      <p:cNvPicPr/>
                      <p:nvPr/>
                    </p:nvPicPr>
                    <p:blipFill>
                      <a:blip r:embed="rId8"/>
                      <a:stretch>
                        <a:fillRect/>
                      </a:stretch>
                    </p:blipFill>
                    <p:spPr>
                      <a:xfrm>
                        <a:off x="948645" y="4689630"/>
                        <a:ext cx="1508125" cy="512762"/>
                      </a:xfrm>
                      <a:prstGeom prst="rect">
                        <a:avLst/>
                      </a:prstGeom>
                    </p:spPr>
                  </p:pic>
                </p:oleObj>
              </mc:Fallback>
            </mc:AlternateContent>
          </a:graphicData>
        </a:graphic>
      </p:graphicFrame>
    </p:spTree>
    <p:extLst>
      <p:ext uri="{BB962C8B-B14F-4D97-AF65-F5344CB8AC3E}">
        <p14:creationId xmlns:p14="http://schemas.microsoft.com/office/powerpoint/2010/main" val="4287331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463947012"/>
              </p:ext>
            </p:extLst>
          </p:nvPr>
        </p:nvGraphicFramePr>
        <p:xfrm>
          <a:off x="6174922" y="3496255"/>
          <a:ext cx="114300" cy="215900"/>
        </p:xfrm>
        <a:graphic>
          <a:graphicData uri="http://schemas.openxmlformats.org/presentationml/2006/ole">
            <mc:AlternateContent xmlns:mc="http://schemas.openxmlformats.org/markup-compatibility/2006">
              <mc:Choice xmlns:v="urn:schemas-microsoft-com:vml" Requires="v">
                <p:oleObj spid="_x0000_s63550"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174922" y="3496255"/>
                        <a:ext cx="114300" cy="215900"/>
                      </a:xfrm>
                      <a:prstGeom prst="rect">
                        <a:avLst/>
                      </a:prstGeom>
                    </p:spPr>
                  </p:pic>
                </p:oleObj>
              </mc:Fallback>
            </mc:AlternateContent>
          </a:graphicData>
        </a:graphic>
      </p:graphicFrame>
      <p:sp>
        <p:nvSpPr>
          <p:cNvPr id="3" name="TextBox 2"/>
          <p:cNvSpPr txBox="1"/>
          <p:nvPr/>
        </p:nvSpPr>
        <p:spPr>
          <a:xfrm>
            <a:off x="283029" y="212091"/>
            <a:ext cx="11487805" cy="2062103"/>
          </a:xfrm>
          <a:prstGeom prst="rect">
            <a:avLst/>
          </a:prstGeom>
          <a:noFill/>
        </p:spPr>
        <p:txBody>
          <a:bodyPr wrap="square" rtlCol="0">
            <a:spAutoFit/>
          </a:bodyPr>
          <a:lstStyle/>
          <a:p>
            <a:r>
              <a:rPr lang="en-US" sz="3200" dirty="0" smtClean="0"/>
              <a:t>Summary:  Non-dimensional Conservation Equations, with reference model.  </a:t>
            </a:r>
            <a:r>
              <a:rPr lang="en-US" sz="3200" dirty="0" smtClean="0">
                <a:solidFill>
                  <a:srgbClr val="FF0000"/>
                </a:solidFill>
              </a:rPr>
              <a:t>Primes have been dropped. </a:t>
            </a:r>
            <a:r>
              <a:rPr lang="en-US" sz="3200" dirty="0" smtClean="0"/>
              <a:t>Approximations: Extended </a:t>
            </a:r>
            <a:r>
              <a:rPr lang="en-US" sz="3200" dirty="0" err="1" smtClean="0"/>
              <a:t>Boussinesq</a:t>
            </a:r>
            <a:r>
              <a:rPr lang="en-US" sz="3200" dirty="0" smtClean="0"/>
              <a:t> Approximation (EBA), infinite </a:t>
            </a:r>
            <a:r>
              <a:rPr lang="en-US" sz="3200" dirty="0" err="1" smtClean="0"/>
              <a:t>Prandtl</a:t>
            </a:r>
            <a:r>
              <a:rPr lang="en-US" sz="3200" dirty="0" smtClean="0"/>
              <a:t> number, static gravitational field.</a:t>
            </a:r>
            <a:endParaRPr lang="en-US" sz="3200" dirty="0"/>
          </a:p>
        </p:txBody>
      </p:sp>
      <p:sp>
        <p:nvSpPr>
          <p:cNvPr id="4" name="TextBox 3"/>
          <p:cNvSpPr txBox="1"/>
          <p:nvPr/>
        </p:nvSpPr>
        <p:spPr>
          <a:xfrm>
            <a:off x="4466930" y="2665755"/>
            <a:ext cx="671979" cy="369332"/>
          </a:xfrm>
          <a:prstGeom prst="rect">
            <a:avLst/>
          </a:prstGeom>
          <a:noFill/>
        </p:spPr>
        <p:txBody>
          <a:bodyPr wrap="none" rtlCol="0">
            <a:spAutoFit/>
          </a:bodyPr>
          <a:lstStyle/>
          <a:p>
            <a:r>
              <a:rPr lang="en-US" dirty="0" smtClean="0"/>
              <a:t>Mass</a:t>
            </a:r>
            <a:endParaRPr lang="en-US" dirty="0"/>
          </a:p>
        </p:txBody>
      </p:sp>
      <p:sp>
        <p:nvSpPr>
          <p:cNvPr id="5" name="TextBox 4"/>
          <p:cNvSpPr txBox="1"/>
          <p:nvPr/>
        </p:nvSpPr>
        <p:spPr>
          <a:xfrm>
            <a:off x="6232072" y="3881278"/>
            <a:ext cx="1306255" cy="369332"/>
          </a:xfrm>
          <a:prstGeom prst="rect">
            <a:avLst/>
          </a:prstGeom>
          <a:noFill/>
        </p:spPr>
        <p:txBody>
          <a:bodyPr wrap="none" rtlCol="0">
            <a:spAutoFit/>
          </a:bodyPr>
          <a:lstStyle/>
          <a:p>
            <a:r>
              <a:rPr lang="en-US" dirty="0" smtClean="0"/>
              <a:t>Momentum</a:t>
            </a:r>
            <a:endParaRPr lang="en-US" dirty="0"/>
          </a:p>
        </p:txBody>
      </p:sp>
      <p:sp>
        <p:nvSpPr>
          <p:cNvPr id="7" name="TextBox 6"/>
          <p:cNvSpPr txBox="1"/>
          <p:nvPr/>
        </p:nvSpPr>
        <p:spPr>
          <a:xfrm>
            <a:off x="9835589" y="5125742"/>
            <a:ext cx="824328" cy="369332"/>
          </a:xfrm>
          <a:prstGeom prst="rect">
            <a:avLst/>
          </a:prstGeom>
          <a:noFill/>
        </p:spPr>
        <p:txBody>
          <a:bodyPr wrap="none" rtlCol="0">
            <a:spAutoFit/>
          </a:bodyPr>
          <a:lstStyle/>
          <a:p>
            <a:r>
              <a:rPr lang="en-US" dirty="0" smtClean="0"/>
              <a:t>Energy</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774661595"/>
              </p:ext>
            </p:extLst>
          </p:nvPr>
        </p:nvGraphicFramePr>
        <p:xfrm>
          <a:off x="2347913" y="2620963"/>
          <a:ext cx="1508125" cy="512762"/>
        </p:xfrm>
        <a:graphic>
          <a:graphicData uri="http://schemas.openxmlformats.org/presentationml/2006/ole">
            <mc:AlternateContent xmlns:mc="http://schemas.openxmlformats.org/markup-compatibility/2006">
              <mc:Choice xmlns:v="urn:schemas-microsoft-com:vml" Requires="v">
                <p:oleObj spid="_x0000_s63551" name="Equation" r:id="rId5" imgW="596880" imgH="203040" progId="Equation.3">
                  <p:embed/>
                </p:oleObj>
              </mc:Choice>
              <mc:Fallback>
                <p:oleObj name="Equation" r:id="rId5" imgW="596880" imgH="203040" progId="Equation.3">
                  <p:embed/>
                  <p:pic>
                    <p:nvPicPr>
                      <p:cNvPr id="0" name=""/>
                      <p:cNvPicPr/>
                      <p:nvPr/>
                    </p:nvPicPr>
                    <p:blipFill>
                      <a:blip r:embed="rId6"/>
                      <a:stretch>
                        <a:fillRect/>
                      </a:stretch>
                    </p:blipFill>
                    <p:spPr>
                      <a:xfrm>
                        <a:off x="2347913" y="2620963"/>
                        <a:ext cx="1508125" cy="5127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8354840"/>
              </p:ext>
            </p:extLst>
          </p:nvPr>
        </p:nvGraphicFramePr>
        <p:xfrm>
          <a:off x="1330324" y="3796069"/>
          <a:ext cx="4348163" cy="539750"/>
        </p:xfrm>
        <a:graphic>
          <a:graphicData uri="http://schemas.openxmlformats.org/presentationml/2006/ole">
            <mc:AlternateContent xmlns:mc="http://schemas.openxmlformats.org/markup-compatibility/2006">
              <mc:Choice xmlns:v="urn:schemas-microsoft-com:vml" Requires="v">
                <p:oleObj spid="_x0000_s63552" name="Equation" r:id="rId7" imgW="1739880" imgH="215640" progId="Equation.3">
                  <p:embed/>
                </p:oleObj>
              </mc:Choice>
              <mc:Fallback>
                <p:oleObj name="Equation" r:id="rId7" imgW="1739880" imgH="215640" progId="Equation.3">
                  <p:embed/>
                  <p:pic>
                    <p:nvPicPr>
                      <p:cNvPr id="0" name=""/>
                      <p:cNvPicPr/>
                      <p:nvPr/>
                    </p:nvPicPr>
                    <p:blipFill>
                      <a:blip r:embed="rId8"/>
                      <a:stretch>
                        <a:fillRect/>
                      </a:stretch>
                    </p:blipFill>
                    <p:spPr>
                      <a:xfrm>
                        <a:off x="1330324" y="3796069"/>
                        <a:ext cx="4348163" cy="5397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38414199"/>
              </p:ext>
            </p:extLst>
          </p:nvPr>
        </p:nvGraphicFramePr>
        <p:xfrm>
          <a:off x="1503363" y="4965700"/>
          <a:ext cx="7402512" cy="947738"/>
        </p:xfrm>
        <a:graphic>
          <a:graphicData uri="http://schemas.openxmlformats.org/presentationml/2006/ole">
            <mc:AlternateContent xmlns:mc="http://schemas.openxmlformats.org/markup-compatibility/2006">
              <mc:Choice xmlns:v="urn:schemas-microsoft-com:vml" Requires="v">
                <p:oleObj spid="_x0000_s63553" name="Equation" r:id="rId9" imgW="3365280" imgH="431640" progId="Equation.3">
                  <p:embed/>
                </p:oleObj>
              </mc:Choice>
              <mc:Fallback>
                <p:oleObj name="Equation" r:id="rId9" imgW="3365280" imgH="431640" progId="Equation.3">
                  <p:embed/>
                  <p:pic>
                    <p:nvPicPr>
                      <p:cNvPr id="0" name=""/>
                      <p:cNvPicPr/>
                      <p:nvPr/>
                    </p:nvPicPr>
                    <p:blipFill>
                      <a:blip r:embed="rId10"/>
                      <a:stretch>
                        <a:fillRect/>
                      </a:stretch>
                    </p:blipFill>
                    <p:spPr>
                      <a:xfrm>
                        <a:off x="1503363" y="4965700"/>
                        <a:ext cx="7402512" cy="947738"/>
                      </a:xfrm>
                      <a:prstGeom prst="rect">
                        <a:avLst/>
                      </a:prstGeom>
                    </p:spPr>
                  </p:pic>
                </p:oleObj>
              </mc:Fallback>
            </mc:AlternateContent>
          </a:graphicData>
        </a:graphic>
      </p:graphicFrame>
    </p:spTree>
    <p:extLst>
      <p:ext uri="{BB962C8B-B14F-4D97-AF65-F5344CB8AC3E}">
        <p14:creationId xmlns:p14="http://schemas.microsoft.com/office/powerpoint/2010/main" val="4983704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64527"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293914" y="454158"/>
            <a:ext cx="11293928" cy="2308324"/>
          </a:xfrm>
          <a:prstGeom prst="rect">
            <a:avLst/>
          </a:prstGeom>
          <a:noFill/>
        </p:spPr>
        <p:txBody>
          <a:bodyPr wrap="square" rtlCol="0">
            <a:spAutoFit/>
          </a:bodyPr>
          <a:lstStyle/>
          <a:p>
            <a:r>
              <a:rPr lang="en-US" sz="2400" dirty="0" smtClean="0"/>
              <a:t>Approximation:  </a:t>
            </a:r>
            <a:r>
              <a:rPr lang="en-US" sz="2400" dirty="0" err="1" smtClean="0"/>
              <a:t>Boussinesq</a:t>
            </a:r>
            <a:r>
              <a:rPr lang="en-US" sz="2400" dirty="0" smtClean="0"/>
              <a:t> Approximation (BA)</a:t>
            </a:r>
          </a:p>
          <a:p>
            <a:endParaRPr lang="en-US" sz="2400" dirty="0"/>
          </a:p>
          <a:p>
            <a:r>
              <a:rPr lang="en-US" sz="2400" dirty="0" smtClean="0"/>
              <a:t>Neglect all terms that include the Dissipation number (viscous dissipation, adiabatic heating/cooling).  Specific heat, thermal </a:t>
            </a:r>
            <a:r>
              <a:rPr lang="en-US" sz="2400" dirty="0" err="1" smtClean="0"/>
              <a:t>expansivity</a:t>
            </a:r>
            <a:r>
              <a:rPr lang="en-US" sz="2400" dirty="0" smtClean="0"/>
              <a:t>, and thermal conductivity is constant.</a:t>
            </a:r>
          </a:p>
          <a:p>
            <a:endParaRPr lang="en-US" sz="2400" dirty="0"/>
          </a:p>
          <a:p>
            <a:r>
              <a:rPr lang="en-US" sz="2400" dirty="0" smtClean="0"/>
              <a:t> </a:t>
            </a:r>
            <a:endParaRPr lang="en-US" sz="2400" dirty="0"/>
          </a:p>
        </p:txBody>
      </p:sp>
    </p:spTree>
    <p:extLst>
      <p:ext uri="{BB962C8B-B14F-4D97-AF65-F5344CB8AC3E}">
        <p14:creationId xmlns:p14="http://schemas.microsoft.com/office/powerpoint/2010/main" val="941875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174922" y="3496255"/>
          <a:ext cx="114300" cy="215900"/>
        </p:xfrm>
        <a:graphic>
          <a:graphicData uri="http://schemas.openxmlformats.org/presentationml/2006/ole">
            <mc:AlternateContent xmlns:mc="http://schemas.openxmlformats.org/markup-compatibility/2006">
              <mc:Choice xmlns:v="urn:schemas-microsoft-com:vml" Requires="v">
                <p:oleObj spid="_x0000_s65590"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174922" y="3496255"/>
                        <a:ext cx="114300" cy="215900"/>
                      </a:xfrm>
                      <a:prstGeom prst="rect">
                        <a:avLst/>
                      </a:prstGeom>
                    </p:spPr>
                  </p:pic>
                </p:oleObj>
              </mc:Fallback>
            </mc:AlternateContent>
          </a:graphicData>
        </a:graphic>
      </p:graphicFrame>
      <p:sp>
        <p:nvSpPr>
          <p:cNvPr id="3" name="TextBox 2"/>
          <p:cNvSpPr txBox="1"/>
          <p:nvPr/>
        </p:nvSpPr>
        <p:spPr>
          <a:xfrm>
            <a:off x="283029" y="212091"/>
            <a:ext cx="11487805" cy="2062103"/>
          </a:xfrm>
          <a:prstGeom prst="rect">
            <a:avLst/>
          </a:prstGeom>
          <a:noFill/>
        </p:spPr>
        <p:txBody>
          <a:bodyPr wrap="square" rtlCol="0">
            <a:spAutoFit/>
          </a:bodyPr>
          <a:lstStyle/>
          <a:p>
            <a:r>
              <a:rPr lang="en-US" sz="3200" dirty="0" smtClean="0"/>
              <a:t>Summary:  Non-dimensional Conservation Equations, with reference model.  </a:t>
            </a:r>
            <a:r>
              <a:rPr lang="en-US" sz="3200" dirty="0" smtClean="0">
                <a:solidFill>
                  <a:srgbClr val="FF0000"/>
                </a:solidFill>
              </a:rPr>
              <a:t>Primes have been dropped. </a:t>
            </a:r>
            <a:r>
              <a:rPr lang="en-US" sz="3200" dirty="0" smtClean="0"/>
              <a:t>Approximations: </a:t>
            </a:r>
            <a:r>
              <a:rPr lang="en-US" sz="3200" dirty="0" err="1" smtClean="0"/>
              <a:t>Boussinesq</a:t>
            </a:r>
            <a:r>
              <a:rPr lang="en-US" sz="3200" dirty="0" smtClean="0"/>
              <a:t> Approximation (BA), infinite </a:t>
            </a:r>
            <a:r>
              <a:rPr lang="en-US" sz="3200" dirty="0" err="1" smtClean="0"/>
              <a:t>Prandtl</a:t>
            </a:r>
            <a:r>
              <a:rPr lang="en-US" sz="3200" dirty="0" smtClean="0"/>
              <a:t> number, static gravitational field.</a:t>
            </a:r>
            <a:endParaRPr lang="en-US" sz="3200" dirty="0"/>
          </a:p>
        </p:txBody>
      </p:sp>
      <p:sp>
        <p:nvSpPr>
          <p:cNvPr id="4" name="TextBox 3"/>
          <p:cNvSpPr txBox="1"/>
          <p:nvPr/>
        </p:nvSpPr>
        <p:spPr>
          <a:xfrm>
            <a:off x="4466930" y="2665755"/>
            <a:ext cx="671979" cy="369332"/>
          </a:xfrm>
          <a:prstGeom prst="rect">
            <a:avLst/>
          </a:prstGeom>
          <a:noFill/>
        </p:spPr>
        <p:txBody>
          <a:bodyPr wrap="none" rtlCol="0">
            <a:spAutoFit/>
          </a:bodyPr>
          <a:lstStyle/>
          <a:p>
            <a:r>
              <a:rPr lang="en-US" dirty="0" smtClean="0"/>
              <a:t>Mass</a:t>
            </a:r>
            <a:endParaRPr lang="en-US" dirty="0"/>
          </a:p>
        </p:txBody>
      </p:sp>
      <p:sp>
        <p:nvSpPr>
          <p:cNvPr id="5" name="TextBox 4"/>
          <p:cNvSpPr txBox="1"/>
          <p:nvPr/>
        </p:nvSpPr>
        <p:spPr>
          <a:xfrm>
            <a:off x="6232072" y="3881278"/>
            <a:ext cx="1306255" cy="369332"/>
          </a:xfrm>
          <a:prstGeom prst="rect">
            <a:avLst/>
          </a:prstGeom>
          <a:noFill/>
        </p:spPr>
        <p:txBody>
          <a:bodyPr wrap="none" rtlCol="0">
            <a:spAutoFit/>
          </a:bodyPr>
          <a:lstStyle/>
          <a:p>
            <a:r>
              <a:rPr lang="en-US" dirty="0" smtClean="0"/>
              <a:t>Momentum</a:t>
            </a:r>
            <a:endParaRPr lang="en-US" dirty="0"/>
          </a:p>
        </p:txBody>
      </p:sp>
      <p:sp>
        <p:nvSpPr>
          <p:cNvPr id="7" name="TextBox 6"/>
          <p:cNvSpPr txBox="1"/>
          <p:nvPr/>
        </p:nvSpPr>
        <p:spPr>
          <a:xfrm>
            <a:off x="4996889" y="5223714"/>
            <a:ext cx="824328" cy="369332"/>
          </a:xfrm>
          <a:prstGeom prst="rect">
            <a:avLst/>
          </a:prstGeom>
          <a:noFill/>
        </p:spPr>
        <p:txBody>
          <a:bodyPr wrap="none" rtlCol="0">
            <a:spAutoFit/>
          </a:bodyPr>
          <a:lstStyle/>
          <a:p>
            <a:r>
              <a:rPr lang="en-US" dirty="0" smtClean="0"/>
              <a:t>Energy</a:t>
            </a:r>
            <a:endParaRPr lang="en-US" dirty="0"/>
          </a:p>
        </p:txBody>
      </p:sp>
      <p:graphicFrame>
        <p:nvGraphicFramePr>
          <p:cNvPr id="8" name="Object 7"/>
          <p:cNvGraphicFramePr>
            <a:graphicFrameLocks noChangeAspect="1"/>
          </p:cNvGraphicFramePr>
          <p:nvPr>
            <p:extLst/>
          </p:nvPr>
        </p:nvGraphicFramePr>
        <p:xfrm>
          <a:off x="2347913" y="2620963"/>
          <a:ext cx="1508125" cy="512762"/>
        </p:xfrm>
        <a:graphic>
          <a:graphicData uri="http://schemas.openxmlformats.org/presentationml/2006/ole">
            <mc:AlternateContent xmlns:mc="http://schemas.openxmlformats.org/markup-compatibility/2006">
              <mc:Choice xmlns:v="urn:schemas-microsoft-com:vml" Requires="v">
                <p:oleObj spid="_x0000_s65591" name="Equation" r:id="rId5" imgW="596880" imgH="203040" progId="Equation.3">
                  <p:embed/>
                </p:oleObj>
              </mc:Choice>
              <mc:Fallback>
                <p:oleObj name="Equation" r:id="rId5" imgW="596880" imgH="203040" progId="Equation.3">
                  <p:embed/>
                  <p:pic>
                    <p:nvPicPr>
                      <p:cNvPr id="0" name=""/>
                      <p:cNvPicPr/>
                      <p:nvPr/>
                    </p:nvPicPr>
                    <p:blipFill>
                      <a:blip r:embed="rId6"/>
                      <a:stretch>
                        <a:fillRect/>
                      </a:stretch>
                    </p:blipFill>
                    <p:spPr>
                      <a:xfrm>
                        <a:off x="2347913" y="2620963"/>
                        <a:ext cx="1508125" cy="512762"/>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1330324" y="3796069"/>
          <a:ext cx="4348163" cy="539750"/>
        </p:xfrm>
        <a:graphic>
          <a:graphicData uri="http://schemas.openxmlformats.org/presentationml/2006/ole">
            <mc:AlternateContent xmlns:mc="http://schemas.openxmlformats.org/markup-compatibility/2006">
              <mc:Choice xmlns:v="urn:schemas-microsoft-com:vml" Requires="v">
                <p:oleObj spid="_x0000_s65592" name="Equation" r:id="rId7" imgW="1739880" imgH="215640" progId="Equation.3">
                  <p:embed/>
                </p:oleObj>
              </mc:Choice>
              <mc:Fallback>
                <p:oleObj name="Equation" r:id="rId7" imgW="1739880" imgH="215640" progId="Equation.3">
                  <p:embed/>
                  <p:pic>
                    <p:nvPicPr>
                      <p:cNvPr id="0" name=""/>
                      <p:cNvPicPr/>
                      <p:nvPr/>
                    </p:nvPicPr>
                    <p:blipFill>
                      <a:blip r:embed="rId8"/>
                      <a:stretch>
                        <a:fillRect/>
                      </a:stretch>
                    </p:blipFill>
                    <p:spPr>
                      <a:xfrm>
                        <a:off x="1330324" y="3796069"/>
                        <a:ext cx="4348163" cy="5397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40894511"/>
              </p:ext>
            </p:extLst>
          </p:nvPr>
        </p:nvGraphicFramePr>
        <p:xfrm>
          <a:off x="2305050" y="4935538"/>
          <a:ext cx="2149475" cy="863600"/>
        </p:xfrm>
        <a:graphic>
          <a:graphicData uri="http://schemas.openxmlformats.org/presentationml/2006/ole">
            <mc:AlternateContent xmlns:mc="http://schemas.openxmlformats.org/markup-compatibility/2006">
              <mc:Choice xmlns:v="urn:schemas-microsoft-com:vml" Requires="v">
                <p:oleObj spid="_x0000_s65593" name="Equation" r:id="rId9" imgW="977760" imgH="393480" progId="Equation.3">
                  <p:embed/>
                </p:oleObj>
              </mc:Choice>
              <mc:Fallback>
                <p:oleObj name="Equation" r:id="rId9" imgW="977760" imgH="393480" progId="Equation.3">
                  <p:embed/>
                  <p:pic>
                    <p:nvPicPr>
                      <p:cNvPr id="0" name=""/>
                      <p:cNvPicPr/>
                      <p:nvPr/>
                    </p:nvPicPr>
                    <p:blipFill>
                      <a:blip r:embed="rId10"/>
                      <a:stretch>
                        <a:fillRect/>
                      </a:stretch>
                    </p:blipFill>
                    <p:spPr>
                      <a:xfrm>
                        <a:off x="2305050" y="4935538"/>
                        <a:ext cx="2149475" cy="863600"/>
                      </a:xfrm>
                      <a:prstGeom prst="rect">
                        <a:avLst/>
                      </a:prstGeom>
                    </p:spPr>
                  </p:pic>
                </p:oleObj>
              </mc:Fallback>
            </mc:AlternateContent>
          </a:graphicData>
        </a:graphic>
      </p:graphicFrame>
    </p:spTree>
    <p:extLst>
      <p:ext uri="{BB962C8B-B14F-4D97-AF65-F5344CB8AC3E}">
        <p14:creationId xmlns:p14="http://schemas.microsoft.com/office/powerpoint/2010/main" val="27480224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60480"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364671" y="462643"/>
            <a:ext cx="11016343" cy="1569660"/>
          </a:xfrm>
          <a:prstGeom prst="rect">
            <a:avLst/>
          </a:prstGeom>
          <a:noFill/>
        </p:spPr>
        <p:txBody>
          <a:bodyPr wrap="square" rtlCol="0">
            <a:spAutoFit/>
          </a:bodyPr>
          <a:lstStyle/>
          <a:p>
            <a:r>
              <a:rPr lang="en-US" sz="2400" dirty="0" smtClean="0"/>
              <a:t>The stress and density perturbation terms are prescribed for the particular problem at hand.</a:t>
            </a:r>
          </a:p>
          <a:p>
            <a:endParaRPr lang="en-US" sz="2400" dirty="0"/>
          </a:p>
          <a:p>
            <a:r>
              <a:rPr lang="en-US" sz="2400" dirty="0" smtClean="0"/>
              <a:t>For mantle convection, the stress is usually assumed to be viscous and isotropic.</a:t>
            </a:r>
            <a:endParaRPr lang="en-US"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2550599809"/>
              </p:ext>
            </p:extLst>
          </p:nvPr>
        </p:nvGraphicFramePr>
        <p:xfrm>
          <a:off x="574222" y="2334533"/>
          <a:ext cx="5822674" cy="984930"/>
        </p:xfrm>
        <a:graphic>
          <a:graphicData uri="http://schemas.openxmlformats.org/presentationml/2006/ole">
            <mc:AlternateContent xmlns:mc="http://schemas.openxmlformats.org/markup-compatibility/2006">
              <mc:Choice xmlns:v="urn:schemas-microsoft-com:vml" Requires="v">
                <p:oleObj spid="_x0000_s60481" name="Equation" r:id="rId5" imgW="2552400" imgH="431640" progId="Equation.3">
                  <p:embed/>
                </p:oleObj>
              </mc:Choice>
              <mc:Fallback>
                <p:oleObj name="Equation" r:id="rId5" imgW="2552400" imgH="431640" progId="Equation.3">
                  <p:embed/>
                  <p:pic>
                    <p:nvPicPr>
                      <p:cNvPr id="0" name=""/>
                      <p:cNvPicPr/>
                      <p:nvPr/>
                    </p:nvPicPr>
                    <p:blipFill>
                      <a:blip r:embed="rId6"/>
                      <a:stretch>
                        <a:fillRect/>
                      </a:stretch>
                    </p:blipFill>
                    <p:spPr>
                      <a:xfrm>
                        <a:off x="574222" y="2334533"/>
                        <a:ext cx="5822674" cy="98493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791733"/>
              </p:ext>
            </p:extLst>
          </p:nvPr>
        </p:nvGraphicFramePr>
        <p:xfrm>
          <a:off x="492125" y="3369583"/>
          <a:ext cx="3244850" cy="985838"/>
        </p:xfrm>
        <a:graphic>
          <a:graphicData uri="http://schemas.openxmlformats.org/presentationml/2006/ole">
            <mc:AlternateContent xmlns:mc="http://schemas.openxmlformats.org/markup-compatibility/2006">
              <mc:Choice xmlns:v="urn:schemas-microsoft-com:vml" Requires="v">
                <p:oleObj spid="_x0000_s60482" name="Equation" r:id="rId7" imgW="1422360" imgH="431640" progId="Equation.3">
                  <p:embed/>
                </p:oleObj>
              </mc:Choice>
              <mc:Fallback>
                <p:oleObj name="Equation" r:id="rId7" imgW="1422360" imgH="431640" progId="Equation.3">
                  <p:embed/>
                  <p:pic>
                    <p:nvPicPr>
                      <p:cNvPr id="0" name=""/>
                      <p:cNvPicPr/>
                      <p:nvPr/>
                    </p:nvPicPr>
                    <p:blipFill>
                      <a:blip r:embed="rId8"/>
                      <a:stretch>
                        <a:fillRect/>
                      </a:stretch>
                    </p:blipFill>
                    <p:spPr>
                      <a:xfrm>
                        <a:off x="492125" y="3369583"/>
                        <a:ext cx="3244850" cy="985838"/>
                      </a:xfrm>
                      <a:prstGeom prst="rect">
                        <a:avLst/>
                      </a:prstGeom>
                    </p:spPr>
                  </p:pic>
                </p:oleObj>
              </mc:Fallback>
            </mc:AlternateContent>
          </a:graphicData>
        </a:graphic>
      </p:graphicFrame>
      <p:sp>
        <p:nvSpPr>
          <p:cNvPr id="4" name="TextBox 3"/>
          <p:cNvSpPr txBox="1"/>
          <p:nvPr/>
        </p:nvSpPr>
        <p:spPr>
          <a:xfrm>
            <a:off x="3736975" y="3535363"/>
            <a:ext cx="2714205" cy="584775"/>
          </a:xfrm>
          <a:prstGeom prst="rect">
            <a:avLst/>
          </a:prstGeom>
          <a:noFill/>
        </p:spPr>
        <p:txBody>
          <a:bodyPr wrap="none" rtlCol="0">
            <a:spAutoFit/>
          </a:bodyPr>
          <a:lstStyle/>
          <a:p>
            <a:r>
              <a:rPr lang="en-US" sz="3200" dirty="0" smtClean="0"/>
              <a:t>(ALA and TALA)</a:t>
            </a:r>
            <a:endParaRPr lang="en-US" sz="3200" dirty="0"/>
          </a:p>
        </p:txBody>
      </p:sp>
      <p:graphicFrame>
        <p:nvGraphicFramePr>
          <p:cNvPr id="8" name="Object 7"/>
          <p:cNvGraphicFramePr>
            <a:graphicFrameLocks noChangeAspect="1"/>
          </p:cNvGraphicFramePr>
          <p:nvPr>
            <p:extLst>
              <p:ext uri="{D42A27DB-BD31-4B8C-83A1-F6EECF244321}">
                <p14:modId xmlns:p14="http://schemas.microsoft.com/office/powerpoint/2010/main" val="2222591131"/>
              </p:ext>
            </p:extLst>
          </p:nvPr>
        </p:nvGraphicFramePr>
        <p:xfrm>
          <a:off x="492125" y="4656743"/>
          <a:ext cx="1246188" cy="581025"/>
        </p:xfrm>
        <a:graphic>
          <a:graphicData uri="http://schemas.openxmlformats.org/presentationml/2006/ole">
            <mc:AlternateContent xmlns:mc="http://schemas.openxmlformats.org/markup-compatibility/2006">
              <mc:Choice xmlns:v="urn:schemas-microsoft-com:vml" Requires="v">
                <p:oleObj spid="_x0000_s60483" name="Equation" r:id="rId9" imgW="545760" imgH="253800" progId="Equation.3">
                  <p:embed/>
                </p:oleObj>
              </mc:Choice>
              <mc:Fallback>
                <p:oleObj name="Equation" r:id="rId9" imgW="545760" imgH="253800" progId="Equation.3">
                  <p:embed/>
                  <p:pic>
                    <p:nvPicPr>
                      <p:cNvPr id="0" name=""/>
                      <p:cNvPicPr/>
                      <p:nvPr/>
                    </p:nvPicPr>
                    <p:blipFill>
                      <a:blip r:embed="rId10"/>
                      <a:stretch>
                        <a:fillRect/>
                      </a:stretch>
                    </p:blipFill>
                    <p:spPr>
                      <a:xfrm>
                        <a:off x="492125" y="4656743"/>
                        <a:ext cx="1246188" cy="581025"/>
                      </a:xfrm>
                      <a:prstGeom prst="rect">
                        <a:avLst/>
                      </a:prstGeom>
                    </p:spPr>
                  </p:pic>
                </p:oleObj>
              </mc:Fallback>
            </mc:AlternateContent>
          </a:graphicData>
        </a:graphic>
      </p:graphicFrame>
      <p:sp>
        <p:nvSpPr>
          <p:cNvPr id="9" name="TextBox 8"/>
          <p:cNvSpPr txBox="1"/>
          <p:nvPr/>
        </p:nvSpPr>
        <p:spPr>
          <a:xfrm>
            <a:off x="1891847" y="4683307"/>
            <a:ext cx="2363083" cy="584775"/>
          </a:xfrm>
          <a:prstGeom prst="rect">
            <a:avLst/>
          </a:prstGeom>
          <a:noFill/>
        </p:spPr>
        <p:txBody>
          <a:bodyPr wrap="none" rtlCol="0">
            <a:spAutoFit/>
          </a:bodyPr>
          <a:lstStyle/>
          <a:p>
            <a:r>
              <a:rPr lang="en-US" sz="3200" dirty="0" smtClean="0"/>
              <a:t>(EBA and BA)</a:t>
            </a:r>
            <a:endParaRPr lang="en-US" sz="3200" dirty="0"/>
          </a:p>
        </p:txBody>
      </p:sp>
    </p:spTree>
    <p:extLst>
      <p:ext uri="{BB962C8B-B14F-4D97-AF65-F5344CB8AC3E}">
        <p14:creationId xmlns:p14="http://schemas.microsoft.com/office/powerpoint/2010/main" val="24680628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66612"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49256743"/>
              </p:ext>
            </p:extLst>
          </p:nvPr>
        </p:nvGraphicFramePr>
        <p:xfrm>
          <a:off x="730250" y="1230313"/>
          <a:ext cx="8640763" cy="987425"/>
        </p:xfrm>
        <a:graphic>
          <a:graphicData uri="http://schemas.openxmlformats.org/presentationml/2006/ole">
            <mc:AlternateContent xmlns:mc="http://schemas.openxmlformats.org/markup-compatibility/2006">
              <mc:Choice xmlns:v="urn:schemas-microsoft-com:vml" Requires="v">
                <p:oleObj spid="_x0000_s66613" name="Equation" r:id="rId5" imgW="3784320" imgH="431640" progId="Equation.3">
                  <p:embed/>
                </p:oleObj>
              </mc:Choice>
              <mc:Fallback>
                <p:oleObj name="Equation" r:id="rId5" imgW="3784320" imgH="431640" progId="Equation.3">
                  <p:embed/>
                  <p:pic>
                    <p:nvPicPr>
                      <p:cNvPr id="0" name=""/>
                      <p:cNvPicPr/>
                      <p:nvPr/>
                    </p:nvPicPr>
                    <p:blipFill>
                      <a:blip r:embed="rId6"/>
                      <a:stretch>
                        <a:fillRect/>
                      </a:stretch>
                    </p:blipFill>
                    <p:spPr>
                      <a:xfrm>
                        <a:off x="730250" y="1230313"/>
                        <a:ext cx="8640763" cy="987425"/>
                      </a:xfrm>
                      <a:prstGeom prst="rect">
                        <a:avLst/>
                      </a:prstGeom>
                    </p:spPr>
                  </p:pic>
                </p:oleObj>
              </mc:Fallback>
            </mc:AlternateContent>
          </a:graphicData>
        </a:graphic>
      </p:graphicFrame>
      <p:sp>
        <p:nvSpPr>
          <p:cNvPr id="2" name="TextBox 1"/>
          <p:cNvSpPr txBox="1"/>
          <p:nvPr/>
        </p:nvSpPr>
        <p:spPr>
          <a:xfrm>
            <a:off x="489856" y="402710"/>
            <a:ext cx="3340466" cy="369332"/>
          </a:xfrm>
          <a:prstGeom prst="rect">
            <a:avLst/>
          </a:prstGeom>
          <a:noFill/>
        </p:spPr>
        <p:txBody>
          <a:bodyPr wrap="none" rtlCol="0">
            <a:spAutoFit/>
          </a:bodyPr>
          <a:lstStyle/>
          <a:p>
            <a:r>
              <a:rPr lang="en-US" dirty="0" smtClean="0"/>
              <a:t>Dimensional density perturbation</a:t>
            </a:r>
            <a:endParaRPr lang="en-US" dirty="0"/>
          </a:p>
        </p:txBody>
      </p:sp>
      <p:sp>
        <p:nvSpPr>
          <p:cNvPr id="5" name="TextBox 4"/>
          <p:cNvSpPr txBox="1"/>
          <p:nvPr/>
        </p:nvSpPr>
        <p:spPr>
          <a:xfrm>
            <a:off x="9691461" y="1431639"/>
            <a:ext cx="1082348" cy="584775"/>
          </a:xfrm>
          <a:prstGeom prst="rect">
            <a:avLst/>
          </a:prstGeom>
          <a:noFill/>
        </p:spPr>
        <p:txBody>
          <a:bodyPr wrap="none" rtlCol="0">
            <a:spAutoFit/>
          </a:bodyPr>
          <a:lstStyle/>
          <a:p>
            <a:r>
              <a:rPr lang="en-US" sz="3200" dirty="0" smtClean="0"/>
              <a:t>(ALA)</a:t>
            </a:r>
            <a:endParaRPr lang="en-US"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1525923517"/>
              </p:ext>
            </p:extLst>
          </p:nvPr>
        </p:nvGraphicFramePr>
        <p:xfrm>
          <a:off x="687388" y="2554288"/>
          <a:ext cx="6029325" cy="552450"/>
        </p:xfrm>
        <a:graphic>
          <a:graphicData uri="http://schemas.openxmlformats.org/presentationml/2006/ole">
            <mc:AlternateContent xmlns:mc="http://schemas.openxmlformats.org/markup-compatibility/2006">
              <mc:Choice xmlns:v="urn:schemas-microsoft-com:vml" Requires="v">
                <p:oleObj spid="_x0000_s66614" name="Equation" r:id="rId7" imgW="2641320" imgH="241200" progId="Equation.3">
                  <p:embed/>
                </p:oleObj>
              </mc:Choice>
              <mc:Fallback>
                <p:oleObj name="Equation" r:id="rId7" imgW="2641320" imgH="241200" progId="Equation.3">
                  <p:embed/>
                  <p:pic>
                    <p:nvPicPr>
                      <p:cNvPr id="0" name=""/>
                      <p:cNvPicPr/>
                      <p:nvPr/>
                    </p:nvPicPr>
                    <p:blipFill>
                      <a:blip r:embed="rId8"/>
                      <a:stretch>
                        <a:fillRect/>
                      </a:stretch>
                    </p:blipFill>
                    <p:spPr>
                      <a:xfrm>
                        <a:off x="687388" y="2554288"/>
                        <a:ext cx="6029325" cy="552450"/>
                      </a:xfrm>
                      <a:prstGeom prst="rect">
                        <a:avLst/>
                      </a:prstGeom>
                    </p:spPr>
                  </p:pic>
                </p:oleObj>
              </mc:Fallback>
            </mc:AlternateContent>
          </a:graphicData>
        </a:graphic>
      </p:graphicFrame>
      <p:sp>
        <p:nvSpPr>
          <p:cNvPr id="8" name="TextBox 7"/>
          <p:cNvSpPr txBox="1"/>
          <p:nvPr/>
        </p:nvSpPr>
        <p:spPr>
          <a:xfrm>
            <a:off x="6792098" y="2596350"/>
            <a:ext cx="1250663" cy="584775"/>
          </a:xfrm>
          <a:prstGeom prst="rect">
            <a:avLst/>
          </a:prstGeom>
          <a:noFill/>
        </p:spPr>
        <p:txBody>
          <a:bodyPr wrap="none" rtlCol="0">
            <a:spAutoFit/>
          </a:bodyPr>
          <a:lstStyle/>
          <a:p>
            <a:r>
              <a:rPr lang="en-US" sz="3200" dirty="0" smtClean="0"/>
              <a:t>(TALA)</a:t>
            </a:r>
            <a:endParaRPr lang="en-US" sz="3200" dirty="0"/>
          </a:p>
        </p:txBody>
      </p:sp>
      <p:graphicFrame>
        <p:nvGraphicFramePr>
          <p:cNvPr id="9" name="Object 8"/>
          <p:cNvGraphicFramePr>
            <a:graphicFrameLocks noChangeAspect="1"/>
          </p:cNvGraphicFramePr>
          <p:nvPr>
            <p:extLst>
              <p:ext uri="{D42A27DB-BD31-4B8C-83A1-F6EECF244321}">
                <p14:modId xmlns:p14="http://schemas.microsoft.com/office/powerpoint/2010/main" val="2064322194"/>
              </p:ext>
            </p:extLst>
          </p:nvPr>
        </p:nvGraphicFramePr>
        <p:xfrm>
          <a:off x="687388" y="3443288"/>
          <a:ext cx="5738812" cy="581025"/>
        </p:xfrm>
        <a:graphic>
          <a:graphicData uri="http://schemas.openxmlformats.org/presentationml/2006/ole">
            <mc:AlternateContent xmlns:mc="http://schemas.openxmlformats.org/markup-compatibility/2006">
              <mc:Choice xmlns:v="urn:schemas-microsoft-com:vml" Requires="v">
                <p:oleObj spid="_x0000_s66615" name="Equation" r:id="rId9" imgW="2514600" imgH="253800" progId="Equation.3">
                  <p:embed/>
                </p:oleObj>
              </mc:Choice>
              <mc:Fallback>
                <p:oleObj name="Equation" r:id="rId9" imgW="2514600" imgH="253800" progId="Equation.3">
                  <p:embed/>
                  <p:pic>
                    <p:nvPicPr>
                      <p:cNvPr id="0" name=""/>
                      <p:cNvPicPr/>
                      <p:nvPr/>
                    </p:nvPicPr>
                    <p:blipFill>
                      <a:blip r:embed="rId10"/>
                      <a:stretch>
                        <a:fillRect/>
                      </a:stretch>
                    </p:blipFill>
                    <p:spPr>
                      <a:xfrm>
                        <a:off x="687388" y="3443288"/>
                        <a:ext cx="5738812" cy="581025"/>
                      </a:xfrm>
                      <a:prstGeom prst="rect">
                        <a:avLst/>
                      </a:prstGeom>
                    </p:spPr>
                  </p:pic>
                </p:oleObj>
              </mc:Fallback>
            </mc:AlternateContent>
          </a:graphicData>
        </a:graphic>
      </p:graphicFrame>
      <p:sp>
        <p:nvSpPr>
          <p:cNvPr id="10" name="TextBox 9"/>
          <p:cNvSpPr txBox="1"/>
          <p:nvPr/>
        </p:nvSpPr>
        <p:spPr>
          <a:xfrm>
            <a:off x="6666913" y="3439538"/>
            <a:ext cx="2363083" cy="584775"/>
          </a:xfrm>
          <a:prstGeom prst="rect">
            <a:avLst/>
          </a:prstGeom>
          <a:noFill/>
        </p:spPr>
        <p:txBody>
          <a:bodyPr wrap="none" rtlCol="0">
            <a:spAutoFit/>
          </a:bodyPr>
          <a:lstStyle/>
          <a:p>
            <a:r>
              <a:rPr lang="en-US" sz="3200" dirty="0" smtClean="0"/>
              <a:t>(EBA and BA)</a:t>
            </a:r>
            <a:endParaRPr lang="en-US" sz="3200" dirty="0"/>
          </a:p>
        </p:txBody>
      </p:sp>
    </p:spTree>
    <p:extLst>
      <p:ext uri="{BB962C8B-B14F-4D97-AF65-F5344CB8AC3E}">
        <p14:creationId xmlns:p14="http://schemas.microsoft.com/office/powerpoint/2010/main" val="11054960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61458"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1104885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057" y="266700"/>
            <a:ext cx="4908523" cy="584775"/>
          </a:xfrm>
          <a:prstGeom prst="rect">
            <a:avLst/>
          </a:prstGeom>
          <a:noFill/>
        </p:spPr>
        <p:txBody>
          <a:bodyPr wrap="none" rtlCol="0">
            <a:spAutoFit/>
          </a:bodyPr>
          <a:lstStyle/>
          <a:p>
            <a:r>
              <a:rPr lang="en-US" sz="3200" dirty="0" smtClean="0"/>
              <a:t>Conservation of Momentum</a:t>
            </a:r>
            <a:endParaRPr lang="en-US" sz="3200" dirty="0"/>
          </a:p>
        </p:txBody>
      </p:sp>
      <p:sp>
        <p:nvSpPr>
          <p:cNvPr id="3" name="TextBox 2"/>
          <p:cNvSpPr txBox="1"/>
          <p:nvPr/>
        </p:nvSpPr>
        <p:spPr>
          <a:xfrm>
            <a:off x="743329" y="2645228"/>
            <a:ext cx="2650671" cy="830997"/>
          </a:xfrm>
          <a:prstGeom prst="rect">
            <a:avLst/>
          </a:prstGeom>
          <a:noFill/>
        </p:spPr>
        <p:txBody>
          <a:bodyPr wrap="square" rtlCol="0">
            <a:spAutoFit/>
          </a:bodyPr>
          <a:lstStyle/>
          <a:p>
            <a:r>
              <a:rPr lang="en-US" sz="2400" dirty="0" smtClean="0"/>
              <a:t>Rate of momentum change per volume</a:t>
            </a:r>
            <a:endParaRPr lang="en-US" sz="2400" dirty="0"/>
          </a:p>
        </p:txBody>
      </p:sp>
      <p:sp>
        <p:nvSpPr>
          <p:cNvPr id="4" name="TextBox 3"/>
          <p:cNvSpPr txBox="1"/>
          <p:nvPr/>
        </p:nvSpPr>
        <p:spPr>
          <a:xfrm>
            <a:off x="3867528" y="2614527"/>
            <a:ext cx="1899557" cy="1569660"/>
          </a:xfrm>
          <a:prstGeom prst="rect">
            <a:avLst/>
          </a:prstGeom>
          <a:noFill/>
        </p:spPr>
        <p:txBody>
          <a:bodyPr wrap="square" rtlCol="0">
            <a:spAutoFit/>
          </a:bodyPr>
          <a:lstStyle/>
          <a:p>
            <a:r>
              <a:rPr lang="en-US" sz="2400" dirty="0" smtClean="0"/>
              <a:t>Rate of momentum entering the volume</a:t>
            </a:r>
            <a:endParaRPr lang="en-US" sz="2400" dirty="0"/>
          </a:p>
        </p:txBody>
      </p:sp>
      <p:sp>
        <p:nvSpPr>
          <p:cNvPr id="5" name="TextBox 4"/>
          <p:cNvSpPr txBox="1"/>
          <p:nvPr/>
        </p:nvSpPr>
        <p:spPr>
          <a:xfrm>
            <a:off x="6088215" y="2639785"/>
            <a:ext cx="2302329" cy="1938992"/>
          </a:xfrm>
          <a:prstGeom prst="rect">
            <a:avLst/>
          </a:prstGeom>
          <a:noFill/>
        </p:spPr>
        <p:txBody>
          <a:bodyPr wrap="square" rtlCol="0">
            <a:spAutoFit/>
          </a:bodyPr>
          <a:lstStyle/>
          <a:p>
            <a:r>
              <a:rPr lang="en-US" sz="2400" dirty="0" smtClean="0"/>
              <a:t>Rate of momentum exiting the volume</a:t>
            </a:r>
          </a:p>
          <a:p>
            <a:endParaRPr lang="en-US" sz="2400" dirty="0"/>
          </a:p>
        </p:txBody>
      </p:sp>
      <p:sp>
        <p:nvSpPr>
          <p:cNvPr id="6" name="TextBox 5"/>
          <p:cNvSpPr txBox="1"/>
          <p:nvPr/>
        </p:nvSpPr>
        <p:spPr>
          <a:xfrm>
            <a:off x="3357340" y="2966355"/>
            <a:ext cx="338554" cy="461665"/>
          </a:xfrm>
          <a:prstGeom prst="rect">
            <a:avLst/>
          </a:prstGeom>
          <a:noFill/>
        </p:spPr>
        <p:txBody>
          <a:bodyPr wrap="none" rtlCol="0">
            <a:spAutoFit/>
          </a:bodyPr>
          <a:lstStyle/>
          <a:p>
            <a:r>
              <a:rPr lang="en-US" sz="2400" dirty="0" smtClean="0"/>
              <a:t>=</a:t>
            </a:r>
            <a:endParaRPr lang="en-US" sz="2400" dirty="0"/>
          </a:p>
        </p:txBody>
      </p:sp>
      <p:sp>
        <p:nvSpPr>
          <p:cNvPr id="7" name="TextBox 6"/>
          <p:cNvSpPr txBox="1"/>
          <p:nvPr/>
        </p:nvSpPr>
        <p:spPr>
          <a:xfrm>
            <a:off x="5650771" y="2962950"/>
            <a:ext cx="279244" cy="461665"/>
          </a:xfrm>
          <a:prstGeom prst="rect">
            <a:avLst/>
          </a:prstGeom>
          <a:noFill/>
        </p:spPr>
        <p:txBody>
          <a:bodyPr wrap="none" rtlCol="0">
            <a:spAutoFit/>
          </a:bodyPr>
          <a:lstStyle/>
          <a:p>
            <a:r>
              <a:rPr lang="en-US" sz="2400" dirty="0"/>
              <a:t>-</a:t>
            </a:r>
          </a:p>
        </p:txBody>
      </p:sp>
      <p:sp>
        <p:nvSpPr>
          <p:cNvPr id="16" name="TextBox 15"/>
          <p:cNvSpPr txBox="1"/>
          <p:nvPr/>
        </p:nvSpPr>
        <p:spPr>
          <a:xfrm>
            <a:off x="8548744" y="2824450"/>
            <a:ext cx="2302329" cy="1200329"/>
          </a:xfrm>
          <a:prstGeom prst="rect">
            <a:avLst/>
          </a:prstGeom>
          <a:noFill/>
        </p:spPr>
        <p:txBody>
          <a:bodyPr wrap="square" rtlCol="0">
            <a:spAutoFit/>
          </a:bodyPr>
          <a:lstStyle/>
          <a:p>
            <a:r>
              <a:rPr lang="en-US" sz="2400" dirty="0" smtClean="0"/>
              <a:t>Force acting on the volume</a:t>
            </a:r>
          </a:p>
          <a:p>
            <a:endParaRPr lang="en-US" sz="2400" dirty="0"/>
          </a:p>
        </p:txBody>
      </p:sp>
      <p:sp>
        <p:nvSpPr>
          <p:cNvPr id="17" name="TextBox 16"/>
          <p:cNvSpPr txBox="1"/>
          <p:nvPr/>
        </p:nvSpPr>
        <p:spPr>
          <a:xfrm>
            <a:off x="7807938" y="2937692"/>
            <a:ext cx="338554" cy="461665"/>
          </a:xfrm>
          <a:prstGeom prst="rect">
            <a:avLst/>
          </a:prstGeom>
          <a:noFill/>
        </p:spPr>
        <p:txBody>
          <a:bodyPr wrap="none" rtlCol="0">
            <a:spAutoFit/>
          </a:bodyPr>
          <a:lstStyle/>
          <a:p>
            <a:r>
              <a:rPr lang="en-US" sz="2400" dirty="0" smtClean="0"/>
              <a:t>+</a:t>
            </a:r>
            <a:endParaRPr lang="en-US" sz="2400" dirty="0"/>
          </a:p>
        </p:txBody>
      </p:sp>
    </p:spTree>
    <p:extLst>
      <p:ext uri="{BB962C8B-B14F-4D97-AF65-F5344CB8AC3E}">
        <p14:creationId xmlns:p14="http://schemas.microsoft.com/office/powerpoint/2010/main" val="21721742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56343"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1414964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2954455"/>
            <a:ext cx="11325828" cy="3693319"/>
          </a:xfrm>
          <a:prstGeom prst="rect">
            <a:avLst/>
          </a:prstGeom>
          <a:solidFill>
            <a:schemeClr val="bg2">
              <a:lumMod val="90000"/>
            </a:schemeClr>
          </a:solidFill>
          <a:ln>
            <a:solidFill>
              <a:schemeClr val="tx1"/>
            </a:solidFill>
          </a:ln>
        </p:spPr>
        <p:txBody>
          <a:bodyPr wrap="square" rtlCol="0">
            <a:spAutoFit/>
          </a:bodyPr>
          <a:lstStyle/>
          <a:p>
            <a:r>
              <a:rPr lang="en-US" dirty="0" smtClean="0"/>
              <a:t>Independent Variables: </a:t>
            </a:r>
          </a:p>
          <a:p>
            <a:endParaRPr lang="en-US" dirty="0"/>
          </a:p>
          <a:p>
            <a:r>
              <a:rPr lang="en-US" dirty="0" smtClean="0"/>
              <a:t>t = time</a:t>
            </a:r>
          </a:p>
          <a:p>
            <a:r>
              <a:rPr lang="en-US" dirty="0" smtClean="0"/>
              <a:t>x, y, z = position</a:t>
            </a:r>
          </a:p>
          <a:p>
            <a:endParaRPr lang="en-US" dirty="0"/>
          </a:p>
          <a:p>
            <a:r>
              <a:rPr lang="en-US" dirty="0" smtClean="0"/>
              <a:t>Dependent Variables:</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85057" y="266700"/>
            <a:ext cx="4908523" cy="584775"/>
          </a:xfrm>
          <a:prstGeom prst="rect">
            <a:avLst/>
          </a:prstGeom>
          <a:noFill/>
        </p:spPr>
        <p:txBody>
          <a:bodyPr wrap="none" rtlCol="0">
            <a:spAutoFit/>
          </a:bodyPr>
          <a:lstStyle/>
          <a:p>
            <a:r>
              <a:rPr lang="en-US" sz="3200" dirty="0" smtClean="0"/>
              <a:t>Conservation of Momentum</a:t>
            </a:r>
            <a:endParaRPr lang="en-US" sz="3200" dirty="0"/>
          </a:p>
        </p:txBody>
      </p:sp>
      <p:graphicFrame>
        <p:nvGraphicFramePr>
          <p:cNvPr id="9" name="Object 8"/>
          <p:cNvGraphicFramePr>
            <a:graphicFrameLocks noChangeAspect="1"/>
          </p:cNvGraphicFramePr>
          <p:nvPr>
            <p:extLst>
              <p:ext uri="{D42A27DB-BD31-4B8C-83A1-F6EECF244321}">
                <p14:modId xmlns:p14="http://schemas.microsoft.com/office/powerpoint/2010/main" val="3901362556"/>
              </p:ext>
            </p:extLst>
          </p:nvPr>
        </p:nvGraphicFramePr>
        <p:xfrm>
          <a:off x="676730" y="4954512"/>
          <a:ext cx="1323649" cy="409128"/>
        </p:xfrm>
        <a:graphic>
          <a:graphicData uri="http://schemas.openxmlformats.org/presentationml/2006/ole">
            <mc:AlternateContent xmlns:mc="http://schemas.openxmlformats.org/markup-compatibility/2006">
              <mc:Choice xmlns:v="urn:schemas-microsoft-com:vml" Requires="v">
                <p:oleObj spid="_x0000_s6589" name="Equation" r:id="rId4" imgW="698400" imgH="215640" progId="Equation.3">
                  <p:embed/>
                </p:oleObj>
              </mc:Choice>
              <mc:Fallback>
                <p:oleObj name="Equation" r:id="rId4" imgW="698400" imgH="215640" progId="Equation.3">
                  <p:embed/>
                  <p:pic>
                    <p:nvPicPr>
                      <p:cNvPr id="0" name=""/>
                      <p:cNvPicPr/>
                      <p:nvPr/>
                    </p:nvPicPr>
                    <p:blipFill>
                      <a:blip r:embed="rId5"/>
                      <a:stretch>
                        <a:fillRect/>
                      </a:stretch>
                    </p:blipFill>
                    <p:spPr>
                      <a:xfrm>
                        <a:off x="676730" y="4954512"/>
                        <a:ext cx="1323649" cy="40912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27318420"/>
              </p:ext>
            </p:extLst>
          </p:nvPr>
        </p:nvGraphicFramePr>
        <p:xfrm>
          <a:off x="676730" y="5624898"/>
          <a:ext cx="1753516" cy="563630"/>
        </p:xfrm>
        <a:graphic>
          <a:graphicData uri="http://schemas.openxmlformats.org/presentationml/2006/ole">
            <mc:AlternateContent xmlns:mc="http://schemas.openxmlformats.org/markup-compatibility/2006">
              <mc:Choice xmlns:v="urn:schemas-microsoft-com:vml" Requires="v">
                <p:oleObj spid="_x0000_s6590" name="Equation" r:id="rId6" imgW="711000" imgH="228600" progId="Equation.3">
                  <p:embed/>
                </p:oleObj>
              </mc:Choice>
              <mc:Fallback>
                <p:oleObj name="Equation" r:id="rId6" imgW="711000" imgH="228600" progId="Equation.3">
                  <p:embed/>
                  <p:pic>
                    <p:nvPicPr>
                      <p:cNvPr id="0" name=""/>
                      <p:cNvPicPr/>
                      <p:nvPr/>
                    </p:nvPicPr>
                    <p:blipFill>
                      <a:blip r:embed="rId7"/>
                      <a:stretch>
                        <a:fillRect/>
                      </a:stretch>
                    </p:blipFill>
                    <p:spPr>
                      <a:xfrm>
                        <a:off x="676730" y="5624898"/>
                        <a:ext cx="1753516" cy="563630"/>
                      </a:xfrm>
                      <a:prstGeom prst="rect">
                        <a:avLst/>
                      </a:prstGeom>
                    </p:spPr>
                  </p:pic>
                </p:oleObj>
              </mc:Fallback>
            </mc:AlternateContent>
          </a:graphicData>
        </a:graphic>
      </p:graphicFrame>
      <p:sp>
        <p:nvSpPr>
          <p:cNvPr id="13" name="TextBox 12"/>
          <p:cNvSpPr txBox="1"/>
          <p:nvPr/>
        </p:nvSpPr>
        <p:spPr>
          <a:xfrm>
            <a:off x="2258786" y="4994308"/>
            <a:ext cx="2088713" cy="369332"/>
          </a:xfrm>
          <a:prstGeom prst="rect">
            <a:avLst/>
          </a:prstGeom>
          <a:noFill/>
        </p:spPr>
        <p:txBody>
          <a:bodyPr wrap="none" rtlCol="0">
            <a:spAutoFit/>
          </a:bodyPr>
          <a:lstStyle/>
          <a:p>
            <a:r>
              <a:rPr lang="en-US" dirty="0" smtClean="0"/>
              <a:t>Density (scalar field)</a:t>
            </a:r>
            <a:endParaRPr lang="en-US" dirty="0"/>
          </a:p>
        </p:txBody>
      </p:sp>
      <p:sp>
        <p:nvSpPr>
          <p:cNvPr id="14" name="TextBox 13"/>
          <p:cNvSpPr txBox="1"/>
          <p:nvPr/>
        </p:nvSpPr>
        <p:spPr>
          <a:xfrm>
            <a:off x="2430246" y="5808310"/>
            <a:ext cx="2178866" cy="369332"/>
          </a:xfrm>
          <a:prstGeom prst="rect">
            <a:avLst/>
          </a:prstGeom>
          <a:noFill/>
        </p:spPr>
        <p:txBody>
          <a:bodyPr wrap="none" rtlCol="0">
            <a:spAutoFit/>
          </a:bodyPr>
          <a:lstStyle/>
          <a:p>
            <a:r>
              <a:rPr lang="en-US" dirty="0" smtClean="0"/>
              <a:t>Velocity (vector field)</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2704228295"/>
              </p:ext>
            </p:extLst>
          </p:nvPr>
        </p:nvGraphicFramePr>
        <p:xfrm>
          <a:off x="457200" y="982563"/>
          <a:ext cx="7995557" cy="1659651"/>
        </p:xfrm>
        <a:graphic>
          <a:graphicData uri="http://schemas.openxmlformats.org/presentationml/2006/ole">
            <mc:AlternateContent xmlns:mc="http://schemas.openxmlformats.org/markup-compatibility/2006">
              <mc:Choice xmlns:v="urn:schemas-microsoft-com:vml" Requires="v">
                <p:oleObj spid="_x0000_s6591" name="Equation" r:id="rId8" imgW="2019240" imgH="419040" progId="Equation.3">
                  <p:embed/>
                </p:oleObj>
              </mc:Choice>
              <mc:Fallback>
                <p:oleObj name="Equation" r:id="rId8" imgW="2019240" imgH="419040" progId="Equation.3">
                  <p:embed/>
                  <p:pic>
                    <p:nvPicPr>
                      <p:cNvPr id="0" name=""/>
                      <p:cNvPicPr/>
                      <p:nvPr/>
                    </p:nvPicPr>
                    <p:blipFill>
                      <a:blip r:embed="rId9"/>
                      <a:stretch>
                        <a:fillRect/>
                      </a:stretch>
                    </p:blipFill>
                    <p:spPr>
                      <a:xfrm>
                        <a:off x="457200" y="982563"/>
                        <a:ext cx="7995557" cy="1659651"/>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358117549"/>
              </p:ext>
            </p:extLst>
          </p:nvPr>
        </p:nvGraphicFramePr>
        <p:xfrm>
          <a:off x="6160184" y="5074784"/>
          <a:ext cx="1349375" cy="407987"/>
        </p:xfrm>
        <a:graphic>
          <a:graphicData uri="http://schemas.openxmlformats.org/presentationml/2006/ole">
            <mc:AlternateContent xmlns:mc="http://schemas.openxmlformats.org/markup-compatibility/2006">
              <mc:Choice xmlns:v="urn:schemas-microsoft-com:vml" Requires="v">
                <p:oleObj spid="_x0000_s6592" name="Equation" r:id="rId10" imgW="711000" imgH="215640" progId="Equation.3">
                  <p:embed/>
                </p:oleObj>
              </mc:Choice>
              <mc:Fallback>
                <p:oleObj name="Equation" r:id="rId10" imgW="711000" imgH="215640" progId="Equation.3">
                  <p:embed/>
                  <p:pic>
                    <p:nvPicPr>
                      <p:cNvPr id="0" name=""/>
                      <p:cNvPicPr/>
                      <p:nvPr/>
                    </p:nvPicPr>
                    <p:blipFill>
                      <a:blip r:embed="rId11"/>
                      <a:stretch>
                        <a:fillRect/>
                      </a:stretch>
                    </p:blipFill>
                    <p:spPr>
                      <a:xfrm>
                        <a:off x="6160184" y="5074784"/>
                        <a:ext cx="1349375" cy="407987"/>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311866135"/>
              </p:ext>
            </p:extLst>
          </p:nvPr>
        </p:nvGraphicFramePr>
        <p:xfrm>
          <a:off x="6183313" y="5702300"/>
          <a:ext cx="1301750" cy="407988"/>
        </p:xfrm>
        <a:graphic>
          <a:graphicData uri="http://schemas.openxmlformats.org/presentationml/2006/ole">
            <mc:AlternateContent xmlns:mc="http://schemas.openxmlformats.org/markup-compatibility/2006">
              <mc:Choice xmlns:v="urn:schemas-microsoft-com:vml" Requires="v">
                <p:oleObj spid="_x0000_s6593" name="Equation" r:id="rId12" imgW="685800" imgH="215640" progId="Equation.3">
                  <p:embed/>
                </p:oleObj>
              </mc:Choice>
              <mc:Fallback>
                <p:oleObj name="Equation" r:id="rId12" imgW="685800" imgH="215640" progId="Equation.3">
                  <p:embed/>
                  <p:pic>
                    <p:nvPicPr>
                      <p:cNvPr id="0" name=""/>
                      <p:cNvPicPr/>
                      <p:nvPr/>
                    </p:nvPicPr>
                    <p:blipFill>
                      <a:blip r:embed="rId13"/>
                      <a:stretch>
                        <a:fillRect/>
                      </a:stretch>
                    </p:blipFill>
                    <p:spPr>
                      <a:xfrm>
                        <a:off x="6183313" y="5702300"/>
                        <a:ext cx="1301750" cy="407988"/>
                      </a:xfrm>
                      <a:prstGeom prst="rect">
                        <a:avLst/>
                      </a:prstGeom>
                    </p:spPr>
                  </p:pic>
                </p:oleObj>
              </mc:Fallback>
            </mc:AlternateContent>
          </a:graphicData>
        </a:graphic>
      </p:graphicFrame>
      <p:sp>
        <p:nvSpPr>
          <p:cNvPr id="18" name="TextBox 17"/>
          <p:cNvSpPr txBox="1"/>
          <p:nvPr/>
        </p:nvSpPr>
        <p:spPr>
          <a:xfrm>
            <a:off x="7752290" y="5094111"/>
            <a:ext cx="2003369" cy="369332"/>
          </a:xfrm>
          <a:prstGeom prst="rect">
            <a:avLst/>
          </a:prstGeom>
          <a:noFill/>
        </p:spPr>
        <p:txBody>
          <a:bodyPr wrap="none" rtlCol="0">
            <a:spAutoFit/>
          </a:bodyPr>
          <a:lstStyle/>
          <a:p>
            <a:r>
              <a:rPr lang="en-US" dirty="0" smtClean="0"/>
              <a:t>Stress (tensor field)</a:t>
            </a:r>
            <a:endParaRPr lang="en-US" dirty="0"/>
          </a:p>
        </p:txBody>
      </p:sp>
      <p:sp>
        <p:nvSpPr>
          <p:cNvPr id="19" name="TextBox 18"/>
          <p:cNvSpPr txBox="1"/>
          <p:nvPr/>
        </p:nvSpPr>
        <p:spPr>
          <a:xfrm>
            <a:off x="7752289" y="5740956"/>
            <a:ext cx="3841886" cy="369332"/>
          </a:xfrm>
          <a:prstGeom prst="rect">
            <a:avLst/>
          </a:prstGeom>
          <a:noFill/>
        </p:spPr>
        <p:txBody>
          <a:bodyPr wrap="none" rtlCol="0">
            <a:spAutoFit/>
          </a:bodyPr>
          <a:lstStyle/>
          <a:p>
            <a:r>
              <a:rPr lang="en-US" dirty="0" smtClean="0"/>
              <a:t>Gravitational acceleration (vector field)</a:t>
            </a:r>
            <a:endParaRPr lang="en-US" dirty="0"/>
          </a:p>
        </p:txBody>
      </p:sp>
      <p:sp>
        <p:nvSpPr>
          <p:cNvPr id="12" name="TextBox 11"/>
          <p:cNvSpPr txBox="1"/>
          <p:nvPr/>
        </p:nvSpPr>
        <p:spPr>
          <a:xfrm>
            <a:off x="6183313" y="2585123"/>
            <a:ext cx="4626972" cy="369332"/>
          </a:xfrm>
          <a:prstGeom prst="rect">
            <a:avLst/>
          </a:prstGeom>
          <a:noFill/>
        </p:spPr>
        <p:txBody>
          <a:bodyPr wrap="none" rtlCol="0">
            <a:spAutoFit/>
          </a:bodyPr>
          <a:lstStyle/>
          <a:p>
            <a:r>
              <a:rPr lang="en-US" dirty="0" smtClean="0"/>
              <a:t>Derivation includes using conservation of mass.</a:t>
            </a:r>
            <a:endParaRPr lang="en-US" dirty="0"/>
          </a:p>
        </p:txBody>
      </p:sp>
    </p:spTree>
    <p:extLst>
      <p:ext uri="{BB962C8B-B14F-4D97-AF65-F5344CB8AC3E}">
        <p14:creationId xmlns:p14="http://schemas.microsoft.com/office/powerpoint/2010/main" val="1529585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3258"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2" name="TextBox 1"/>
          <p:cNvSpPr txBox="1"/>
          <p:nvPr/>
        </p:nvSpPr>
        <p:spPr>
          <a:xfrm>
            <a:off x="61904" y="6418068"/>
            <a:ext cx="8445197" cy="369332"/>
          </a:xfrm>
          <a:prstGeom prst="rect">
            <a:avLst/>
          </a:prstGeom>
          <a:noFill/>
        </p:spPr>
        <p:txBody>
          <a:bodyPr wrap="none" rtlCol="0">
            <a:spAutoFit/>
          </a:bodyPr>
          <a:lstStyle/>
          <a:p>
            <a:r>
              <a:rPr lang="en-US" dirty="0" smtClean="0"/>
              <a:t>Image </a:t>
            </a:r>
            <a:r>
              <a:rPr lang="en-US" dirty="0"/>
              <a:t>from http://homepage.ufp.pt/biblioteca/GlossarySaltTectonics/Pages/PageS.html</a:t>
            </a:r>
          </a:p>
        </p:txBody>
      </p:sp>
      <p:graphicFrame>
        <p:nvGraphicFramePr>
          <p:cNvPr id="5" name="Object 4"/>
          <p:cNvGraphicFramePr>
            <a:graphicFrameLocks noChangeAspect="1"/>
          </p:cNvGraphicFramePr>
          <p:nvPr>
            <p:extLst>
              <p:ext uri="{D42A27DB-BD31-4B8C-83A1-F6EECF244321}">
                <p14:modId xmlns:p14="http://schemas.microsoft.com/office/powerpoint/2010/main" val="2966234326"/>
              </p:ext>
            </p:extLst>
          </p:nvPr>
        </p:nvGraphicFramePr>
        <p:xfrm>
          <a:off x="5622705" y="3000302"/>
          <a:ext cx="1976075" cy="1866293"/>
        </p:xfrm>
        <a:graphic>
          <a:graphicData uri="http://schemas.openxmlformats.org/presentationml/2006/ole">
            <mc:AlternateContent xmlns:mc="http://schemas.openxmlformats.org/markup-compatibility/2006">
              <mc:Choice xmlns:v="urn:schemas-microsoft-com:vml" Requires="v">
                <p:oleObj spid="_x0000_s3259" name="Equation" r:id="rId5" imgW="241200" imgH="228600" progId="Equation.3">
                  <p:embed/>
                </p:oleObj>
              </mc:Choice>
              <mc:Fallback>
                <p:oleObj name="Equation" r:id="rId5" imgW="241200" imgH="228600" progId="Equation.3">
                  <p:embed/>
                  <p:pic>
                    <p:nvPicPr>
                      <p:cNvPr id="0" name=""/>
                      <p:cNvPicPr/>
                      <p:nvPr/>
                    </p:nvPicPr>
                    <p:blipFill>
                      <a:blip r:embed="rId6"/>
                      <a:stretch>
                        <a:fillRect/>
                      </a:stretch>
                    </p:blipFill>
                    <p:spPr>
                      <a:xfrm>
                        <a:off x="5622705" y="3000302"/>
                        <a:ext cx="1976075" cy="1866293"/>
                      </a:xfrm>
                      <a:prstGeom prst="rect">
                        <a:avLst/>
                      </a:prstGeom>
                    </p:spPr>
                  </p:pic>
                </p:oleObj>
              </mc:Fallback>
            </mc:AlternateContent>
          </a:graphicData>
        </a:graphic>
      </p:graphicFrame>
      <p:sp>
        <p:nvSpPr>
          <p:cNvPr id="7" name="TextBox 6"/>
          <p:cNvSpPr txBox="1"/>
          <p:nvPr/>
        </p:nvSpPr>
        <p:spPr>
          <a:xfrm>
            <a:off x="185057" y="266700"/>
            <a:ext cx="1173142" cy="584775"/>
          </a:xfrm>
          <a:prstGeom prst="rect">
            <a:avLst/>
          </a:prstGeom>
          <a:noFill/>
        </p:spPr>
        <p:txBody>
          <a:bodyPr wrap="none" rtlCol="0">
            <a:spAutoFit/>
          </a:bodyPr>
          <a:lstStyle/>
          <a:p>
            <a:r>
              <a:rPr lang="en-US" sz="3200" dirty="0" smtClean="0"/>
              <a:t>Stress</a:t>
            </a:r>
            <a:endParaRPr lang="en-US" sz="3200" dirty="0"/>
          </a:p>
        </p:txBody>
      </p:sp>
      <p:pic>
        <p:nvPicPr>
          <p:cNvPr id="4" name="Picture 3"/>
          <p:cNvPicPr>
            <a:picLocks noChangeAspect="1"/>
          </p:cNvPicPr>
          <p:nvPr/>
        </p:nvPicPr>
        <p:blipFill>
          <a:blip r:embed="rId7"/>
          <a:stretch>
            <a:fillRect/>
          </a:stretch>
        </p:blipFill>
        <p:spPr>
          <a:xfrm>
            <a:off x="5862035" y="1022883"/>
            <a:ext cx="4159912" cy="2419591"/>
          </a:xfrm>
          <a:prstGeom prst="rect">
            <a:avLst/>
          </a:prstGeom>
        </p:spPr>
      </p:pic>
      <p:sp>
        <p:nvSpPr>
          <p:cNvPr id="8" name="TextBox 7"/>
          <p:cNvSpPr txBox="1"/>
          <p:nvPr/>
        </p:nvSpPr>
        <p:spPr>
          <a:xfrm>
            <a:off x="5723681" y="4655326"/>
            <a:ext cx="5322739" cy="1477328"/>
          </a:xfrm>
          <a:prstGeom prst="rect">
            <a:avLst/>
          </a:prstGeom>
          <a:noFill/>
        </p:spPr>
        <p:txBody>
          <a:bodyPr wrap="none" rtlCol="0">
            <a:spAutoFit/>
          </a:bodyPr>
          <a:lstStyle/>
          <a:p>
            <a:r>
              <a:rPr lang="en-US" dirty="0" smtClean="0"/>
              <a:t>“a” is the normal to the plane that the stress acts upon</a:t>
            </a:r>
          </a:p>
          <a:p>
            <a:endParaRPr lang="en-US" dirty="0" smtClean="0"/>
          </a:p>
          <a:p>
            <a:r>
              <a:rPr lang="en-US" dirty="0" smtClean="0"/>
              <a:t>“b” is the direction of the stress</a:t>
            </a:r>
          </a:p>
          <a:p>
            <a:endParaRPr lang="en-US" dirty="0"/>
          </a:p>
          <a:p>
            <a:r>
              <a:rPr lang="en-US" dirty="0" smtClean="0"/>
              <a:t>NOTE:  1, 2, 3 are the same as x, y, z </a:t>
            </a:r>
            <a:endParaRPr lang="en-US" dirty="0"/>
          </a:p>
        </p:txBody>
      </p:sp>
      <p:pic>
        <p:nvPicPr>
          <p:cNvPr id="3247" name="Picture 175" descr="http://homepage.ufp.pt/biblioteca/GlossarySaltTectonics/PlatesJPG/Fig.S101-Stres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490" y="1468900"/>
            <a:ext cx="5344808" cy="417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22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4358" name="Equation" r:id="rId3" imgW="114120" imgH="215640" progId="Equation.3">
                  <p:embed/>
                </p:oleObj>
              </mc:Choice>
              <mc:Fallback>
                <p:oleObj name="Equation" r:id="rId3" imgW="114120" imgH="215640" progId="Equation.3">
                  <p:embed/>
                  <p:pic>
                    <p:nvPicPr>
                      <p:cNvPr id="0" name=""/>
                      <p:cNvPicPr/>
                      <p:nvPr/>
                    </p:nvPicPr>
                    <p:blipFill>
                      <a:blip r:embed="rId4"/>
                      <a:stretch>
                        <a:fillRect/>
                      </a:stretch>
                    </p:blipFill>
                    <p:spPr>
                      <a:xfrm>
                        <a:off x="6038850" y="3319463"/>
                        <a:ext cx="114300" cy="215900"/>
                      </a:xfrm>
                      <a:prstGeom prst="rect">
                        <a:avLst/>
                      </a:prstGeom>
                    </p:spPr>
                  </p:pic>
                </p:oleObj>
              </mc:Fallback>
            </mc:AlternateContent>
          </a:graphicData>
        </a:graphic>
      </p:graphicFrame>
      <p:sp>
        <p:nvSpPr>
          <p:cNvPr id="4" name="TextBox 3"/>
          <p:cNvSpPr txBox="1"/>
          <p:nvPr/>
        </p:nvSpPr>
        <p:spPr>
          <a:xfrm>
            <a:off x="175613" y="375449"/>
            <a:ext cx="11723698" cy="4893647"/>
          </a:xfrm>
          <a:prstGeom prst="rect">
            <a:avLst/>
          </a:prstGeom>
          <a:noFill/>
        </p:spPr>
        <p:txBody>
          <a:bodyPr wrap="square" rtlCol="0">
            <a:spAutoFit/>
          </a:bodyPr>
          <a:lstStyle/>
          <a:p>
            <a:r>
              <a:rPr lang="en-US" sz="2400" dirty="0" smtClean="0"/>
              <a:t>It is often convenient to decompose the stress tensor into 2 parts:</a:t>
            </a:r>
          </a:p>
          <a:p>
            <a:endParaRPr lang="en-US" sz="2400" dirty="0"/>
          </a:p>
          <a:p>
            <a:pPr marL="342900" indent="-342900">
              <a:buFont typeface="+mj-lt"/>
              <a:buAutoNum type="arabicPeriod"/>
            </a:pPr>
            <a:r>
              <a:rPr lang="en-US" sz="2400" dirty="0" smtClean="0"/>
              <a:t>Pressure, p  (scalar)</a:t>
            </a:r>
          </a:p>
          <a:p>
            <a:pPr marL="342900" indent="-342900">
              <a:buFont typeface="+mj-lt"/>
              <a:buAutoNum type="arabicPeriod"/>
            </a:pPr>
            <a:endParaRPr lang="en-US" sz="2400" dirty="0" smtClean="0"/>
          </a:p>
          <a:p>
            <a:pPr marL="342900" indent="-342900">
              <a:buFont typeface="+mj-lt"/>
              <a:buAutoNum type="arabicPeriod"/>
            </a:pPr>
            <a:r>
              <a:rPr lang="en-US" sz="2400" dirty="0" err="1" smtClean="0"/>
              <a:t>Deviatoric</a:t>
            </a:r>
            <a:r>
              <a:rPr lang="en-US" sz="2400" dirty="0" smtClean="0"/>
              <a:t> Stress,          (tensor field)</a:t>
            </a:r>
          </a:p>
          <a:p>
            <a:pPr marL="342900" indent="-342900">
              <a:buFont typeface="+mj-lt"/>
              <a:buAutoNum type="arabicPeriod"/>
            </a:pPr>
            <a:endParaRPr lang="en-US" sz="2400" dirty="0"/>
          </a:p>
          <a:p>
            <a:endParaRPr lang="en-US" sz="2400" dirty="0" smtClean="0"/>
          </a:p>
          <a:p>
            <a:r>
              <a:rPr lang="en-US" sz="2400" dirty="0" smtClean="0"/>
              <a:t>Pressure is defined to be the average of normal stresses:</a:t>
            </a:r>
          </a:p>
          <a:p>
            <a:endParaRPr lang="en-US" sz="2400" dirty="0" smtClean="0"/>
          </a:p>
          <a:p>
            <a:endParaRPr lang="en-US" sz="2400" dirty="0"/>
          </a:p>
          <a:p>
            <a:endParaRPr lang="en-US" sz="2400" dirty="0" smtClean="0"/>
          </a:p>
          <a:p>
            <a:pPr marL="342900" indent="-342900">
              <a:buFont typeface="+mj-lt"/>
              <a:buAutoNum type="arabicPeriod"/>
            </a:pPr>
            <a:endParaRPr lang="en-US" sz="2400" dirty="0"/>
          </a:p>
          <a:p>
            <a:pPr marL="342900" indent="-342900">
              <a:buFont typeface="+mj-lt"/>
              <a:buAutoNum type="arabicPeriod"/>
            </a:pPr>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1113135386"/>
              </p:ext>
            </p:extLst>
          </p:nvPr>
        </p:nvGraphicFramePr>
        <p:xfrm>
          <a:off x="268467" y="3640412"/>
          <a:ext cx="4927468" cy="1328274"/>
        </p:xfrm>
        <a:graphic>
          <a:graphicData uri="http://schemas.openxmlformats.org/presentationml/2006/ole">
            <mc:AlternateContent xmlns:mc="http://schemas.openxmlformats.org/markup-compatibility/2006">
              <mc:Choice xmlns:v="urn:schemas-microsoft-com:vml" Requires="v">
                <p:oleObj spid="_x0000_s4359" name="Equation" r:id="rId5" imgW="1460160" imgH="393480" progId="Equation.3">
                  <p:embed/>
                </p:oleObj>
              </mc:Choice>
              <mc:Fallback>
                <p:oleObj name="Equation" r:id="rId5" imgW="1460160" imgH="393480" progId="Equation.3">
                  <p:embed/>
                  <p:pic>
                    <p:nvPicPr>
                      <p:cNvPr id="0" name=""/>
                      <p:cNvPicPr/>
                      <p:nvPr/>
                    </p:nvPicPr>
                    <p:blipFill>
                      <a:blip r:embed="rId6"/>
                      <a:stretch>
                        <a:fillRect/>
                      </a:stretch>
                    </p:blipFill>
                    <p:spPr>
                      <a:xfrm>
                        <a:off x="268467" y="3640412"/>
                        <a:ext cx="4927468" cy="132827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46122367"/>
              </p:ext>
            </p:extLst>
          </p:nvPr>
        </p:nvGraphicFramePr>
        <p:xfrm>
          <a:off x="2853713" y="1794034"/>
          <a:ext cx="438490" cy="597940"/>
        </p:xfrm>
        <a:graphic>
          <a:graphicData uri="http://schemas.openxmlformats.org/presentationml/2006/ole">
            <mc:AlternateContent xmlns:mc="http://schemas.openxmlformats.org/markup-compatibility/2006">
              <mc:Choice xmlns:v="urn:schemas-microsoft-com:vml" Requires="v">
                <p:oleObj spid="_x0000_s4360" name="Equation" r:id="rId7" imgW="139680" imgH="190440" progId="Equation.3">
                  <p:embed/>
                </p:oleObj>
              </mc:Choice>
              <mc:Fallback>
                <p:oleObj name="Equation" r:id="rId7" imgW="139680" imgH="190440" progId="Equation.3">
                  <p:embed/>
                  <p:pic>
                    <p:nvPicPr>
                      <p:cNvPr id="0" name=""/>
                      <p:cNvPicPr/>
                      <p:nvPr/>
                    </p:nvPicPr>
                    <p:blipFill>
                      <a:blip r:embed="rId8"/>
                      <a:stretch>
                        <a:fillRect/>
                      </a:stretch>
                    </p:blipFill>
                    <p:spPr>
                      <a:xfrm>
                        <a:off x="2853713" y="1794034"/>
                        <a:ext cx="438490" cy="597940"/>
                      </a:xfrm>
                      <a:prstGeom prst="rect">
                        <a:avLst/>
                      </a:prstGeom>
                    </p:spPr>
                  </p:pic>
                </p:oleObj>
              </mc:Fallback>
            </mc:AlternateContent>
          </a:graphicData>
        </a:graphic>
      </p:graphicFrame>
      <p:pic>
        <p:nvPicPr>
          <p:cNvPr id="8" name="Picture 7"/>
          <p:cNvPicPr>
            <a:picLocks noChangeAspect="1"/>
          </p:cNvPicPr>
          <p:nvPr/>
        </p:nvPicPr>
        <p:blipFill>
          <a:blip r:embed="rId9"/>
          <a:stretch>
            <a:fillRect/>
          </a:stretch>
        </p:blipFill>
        <p:spPr>
          <a:xfrm>
            <a:off x="7327850" y="1180618"/>
            <a:ext cx="4344780" cy="3788068"/>
          </a:xfrm>
          <a:prstGeom prst="rect">
            <a:avLst/>
          </a:prstGeom>
        </p:spPr>
      </p:pic>
      <p:sp>
        <p:nvSpPr>
          <p:cNvPr id="9" name="TextBox 8"/>
          <p:cNvSpPr txBox="1"/>
          <p:nvPr/>
        </p:nvSpPr>
        <p:spPr>
          <a:xfrm>
            <a:off x="2357853" y="6332868"/>
            <a:ext cx="9541458" cy="369332"/>
          </a:xfrm>
          <a:prstGeom prst="rect">
            <a:avLst/>
          </a:prstGeom>
          <a:noFill/>
        </p:spPr>
        <p:txBody>
          <a:bodyPr wrap="none" rtlCol="0">
            <a:spAutoFit/>
          </a:bodyPr>
          <a:lstStyle/>
          <a:p>
            <a:r>
              <a:rPr lang="en-US" dirty="0" smtClean="0"/>
              <a:t>Image from http</a:t>
            </a:r>
            <a:r>
              <a:rPr lang="en-US" dirty="0"/>
              <a:t>://www.see.ed.ac.uk/~johnc/teaching/fluidmechanics4/2003-04/fluids5/stress.html</a:t>
            </a:r>
          </a:p>
        </p:txBody>
      </p:sp>
      <p:sp>
        <p:nvSpPr>
          <p:cNvPr id="10" name="TextBox 9"/>
          <p:cNvSpPr txBox="1"/>
          <p:nvPr/>
        </p:nvSpPr>
        <p:spPr>
          <a:xfrm>
            <a:off x="7128582" y="4983407"/>
            <a:ext cx="5186407" cy="646331"/>
          </a:xfrm>
          <a:prstGeom prst="rect">
            <a:avLst/>
          </a:prstGeom>
          <a:noFill/>
        </p:spPr>
        <p:txBody>
          <a:bodyPr wrap="square" rtlCol="0">
            <a:spAutoFit/>
          </a:bodyPr>
          <a:lstStyle/>
          <a:p>
            <a:r>
              <a:rPr lang="en-US" dirty="0" smtClean="0"/>
              <a:t>Pressure acts only in the normal direction.</a:t>
            </a:r>
          </a:p>
          <a:p>
            <a:r>
              <a:rPr lang="en-US" dirty="0" smtClean="0"/>
              <a:t>Pressure is the same in each direction.</a:t>
            </a:r>
          </a:p>
        </p:txBody>
      </p:sp>
      <p:sp>
        <p:nvSpPr>
          <p:cNvPr id="2" name="TextBox 1"/>
          <p:cNvSpPr txBox="1"/>
          <p:nvPr/>
        </p:nvSpPr>
        <p:spPr>
          <a:xfrm>
            <a:off x="223670" y="5171833"/>
            <a:ext cx="6767750" cy="646331"/>
          </a:xfrm>
          <a:prstGeom prst="rect">
            <a:avLst/>
          </a:prstGeom>
          <a:noFill/>
        </p:spPr>
        <p:txBody>
          <a:bodyPr wrap="none" rtlCol="0">
            <a:spAutoFit/>
          </a:bodyPr>
          <a:lstStyle/>
          <a:p>
            <a:r>
              <a:rPr lang="en-US" dirty="0"/>
              <a:t>By convention, pressure is in the </a:t>
            </a:r>
            <a:r>
              <a:rPr lang="en-US" u="sng" dirty="0"/>
              <a:t>opposite</a:t>
            </a:r>
            <a:r>
              <a:rPr lang="en-US" dirty="0"/>
              <a:t> direction </a:t>
            </a:r>
            <a:r>
              <a:rPr lang="en-US" dirty="0" smtClean="0"/>
              <a:t>of stress direction.</a:t>
            </a:r>
            <a:endParaRPr lang="en-US" dirty="0"/>
          </a:p>
          <a:p>
            <a:endParaRPr lang="en-US" dirty="0"/>
          </a:p>
        </p:txBody>
      </p:sp>
    </p:spTree>
    <p:extLst>
      <p:ext uri="{BB962C8B-B14F-4D97-AF65-F5344CB8AC3E}">
        <p14:creationId xmlns:p14="http://schemas.microsoft.com/office/powerpoint/2010/main" val="301015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2061</Words>
  <Application>Microsoft Office PowerPoint</Application>
  <PresentationFormat>Widescreen</PresentationFormat>
  <Paragraphs>362</Paragraphs>
  <Slides>60</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7" baseType="lpstr">
      <vt:lpstr>Arial</vt:lpstr>
      <vt:lpstr>Calibri</vt:lpstr>
      <vt:lpstr>Calibri Light</vt:lpstr>
      <vt:lpstr>Wingdings</vt:lpstr>
      <vt:lpstr>Office Theme</vt:lpstr>
      <vt:lpstr>Equation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2014-07-09T18:39:04Z</dcterms:created>
  <dcterms:modified xsi:type="dcterms:W3CDTF">2014-07-09T18:39:26Z</dcterms:modified>
  <cp:contentStatus/>
</cp:coreProperties>
</file>