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embeddings/oleObject2.bin" ContentType="application/vnd.openxmlformats-officedocument.oleObject"/>
  <Override PartName="/ppt/notesSlides/notesSlide5.xml" ContentType="application/vnd.openxmlformats-officedocument.presentationml.notesSlide+xml"/>
  <Override PartName="/ppt/embeddings/oleObject3.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embeddings/oleObject8.bin" ContentType="application/vnd.openxmlformats-officedocument.oleObject"/>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Lst>
  <p:notesMasterIdLst>
    <p:notesMasterId r:id="rId68"/>
  </p:notesMasterIdLst>
  <p:sldIdLst>
    <p:sldId id="259" r:id="rId2"/>
    <p:sldId id="318" r:id="rId3"/>
    <p:sldId id="279" r:id="rId4"/>
    <p:sldId id="320" r:id="rId5"/>
    <p:sldId id="257" r:id="rId6"/>
    <p:sldId id="317" r:id="rId7"/>
    <p:sldId id="258" r:id="rId8"/>
    <p:sldId id="288" r:id="rId9"/>
    <p:sldId id="289" r:id="rId10"/>
    <p:sldId id="260" r:id="rId11"/>
    <p:sldId id="290" r:id="rId12"/>
    <p:sldId id="280" r:id="rId13"/>
    <p:sldId id="281" r:id="rId14"/>
    <p:sldId id="261" r:id="rId15"/>
    <p:sldId id="322" r:id="rId16"/>
    <p:sldId id="262" r:id="rId17"/>
    <p:sldId id="263" r:id="rId18"/>
    <p:sldId id="291" r:id="rId19"/>
    <p:sldId id="283" r:id="rId20"/>
    <p:sldId id="299" r:id="rId21"/>
    <p:sldId id="282" r:id="rId22"/>
    <p:sldId id="264" r:id="rId23"/>
    <p:sldId id="284" r:id="rId24"/>
    <p:sldId id="286" r:id="rId25"/>
    <p:sldId id="287" r:id="rId26"/>
    <p:sldId id="296" r:id="rId27"/>
    <p:sldId id="323" r:id="rId28"/>
    <p:sldId id="292" r:id="rId29"/>
    <p:sldId id="293" r:id="rId30"/>
    <p:sldId id="321" r:id="rId31"/>
    <p:sldId id="300" r:id="rId32"/>
    <p:sldId id="301" r:id="rId33"/>
    <p:sldId id="319" r:id="rId34"/>
    <p:sldId id="302" r:id="rId35"/>
    <p:sldId id="304" r:id="rId36"/>
    <p:sldId id="303" r:id="rId37"/>
    <p:sldId id="305" r:id="rId38"/>
    <p:sldId id="265" r:id="rId39"/>
    <p:sldId id="266" r:id="rId40"/>
    <p:sldId id="267" r:id="rId41"/>
    <p:sldId id="268" r:id="rId42"/>
    <p:sldId id="269" r:id="rId43"/>
    <p:sldId id="270" r:id="rId44"/>
    <p:sldId id="271" r:id="rId45"/>
    <p:sldId id="272" r:id="rId46"/>
    <p:sldId id="273" r:id="rId47"/>
    <p:sldId id="274" r:id="rId48"/>
    <p:sldId id="275" r:id="rId49"/>
    <p:sldId id="285" r:id="rId50"/>
    <p:sldId id="276" r:id="rId51"/>
    <p:sldId id="277" r:id="rId52"/>
    <p:sldId id="278" r:id="rId53"/>
    <p:sldId id="294" r:id="rId54"/>
    <p:sldId id="297" r:id="rId55"/>
    <p:sldId id="298" r:id="rId56"/>
    <p:sldId id="306" r:id="rId57"/>
    <p:sldId id="307" r:id="rId58"/>
    <p:sldId id="308" r:id="rId59"/>
    <p:sldId id="309" r:id="rId60"/>
    <p:sldId id="310" r:id="rId61"/>
    <p:sldId id="311" r:id="rId62"/>
    <p:sldId id="312" r:id="rId63"/>
    <p:sldId id="313" r:id="rId64"/>
    <p:sldId id="314" r:id="rId65"/>
    <p:sldId id="315" r:id="rId66"/>
    <p:sldId id="316"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6" d="100"/>
          <a:sy n="76" d="100"/>
        </p:scale>
        <p:origin x="-1688" y="-2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 Id="rId2"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 Id="rId2" Type="http://schemas.openxmlformats.org/officeDocument/2006/relationships/image" Target="../media/image1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8C18C4-6631-BF42-B0F4-2C58E7D7BC0C}" type="datetimeFigureOut">
              <a:rPr lang="en-US" smtClean="0"/>
              <a:t>7/17/14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1F6108-2FE7-C747-B9A9-CE4C0EB069CF}" type="slidenum">
              <a:rPr lang="en-US" smtClean="0"/>
              <a:t>‹#›</a:t>
            </a:fld>
            <a:endParaRPr lang="en-US"/>
          </a:p>
        </p:txBody>
      </p:sp>
    </p:spTree>
    <p:extLst>
      <p:ext uri="{BB962C8B-B14F-4D97-AF65-F5344CB8AC3E}">
        <p14:creationId xmlns:p14="http://schemas.microsoft.com/office/powerpoint/2010/main" val="3434950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791CFF-8CBC-0849-BFD2-EA468D0CA8E7}" type="slidenum">
              <a:rPr lang="en-US"/>
              <a:pPr/>
              <a:t>5</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B1ED8B-517E-F845-855A-B054CD5B9853}" type="slidenum">
              <a:rPr lang="en-US"/>
              <a:pPr/>
              <a:t>16</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330B62-0BFE-504E-BF99-574FFBC908F5}" type="slidenum">
              <a:rPr lang="en-US"/>
              <a:pPr/>
              <a:t>18</a:t>
            </a:fld>
            <a:endParaRPr lang="en-US"/>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6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A61B61-6997-2E48-96D4-825267088EB0}" type="slidenum">
              <a:rPr lang="en-US"/>
              <a:pPr/>
              <a:t>22</a:t>
            </a:fld>
            <a:endParaRPr lang="en-US"/>
          </a:p>
        </p:txBody>
      </p:sp>
      <p:sp>
        <p:nvSpPr>
          <p:cNvPr id="1873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73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A61B61-6997-2E48-96D4-825267088EB0}" type="slidenum">
              <a:rPr lang="en-US"/>
              <a:pPr/>
              <a:t>23</a:t>
            </a:fld>
            <a:endParaRPr lang="en-US"/>
          </a:p>
        </p:txBody>
      </p:sp>
      <p:sp>
        <p:nvSpPr>
          <p:cNvPr id="1873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73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A61B61-6997-2E48-96D4-825267088EB0}" type="slidenum">
              <a:rPr lang="en-US"/>
              <a:pPr/>
              <a:t>24</a:t>
            </a:fld>
            <a:endParaRPr lang="en-US"/>
          </a:p>
        </p:txBody>
      </p:sp>
      <p:sp>
        <p:nvSpPr>
          <p:cNvPr id="1873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73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A61B61-6997-2E48-96D4-825267088EB0}" type="slidenum">
              <a:rPr lang="en-US"/>
              <a:pPr/>
              <a:t>25</a:t>
            </a:fld>
            <a:endParaRPr lang="en-US"/>
          </a:p>
        </p:txBody>
      </p:sp>
      <p:sp>
        <p:nvSpPr>
          <p:cNvPr id="1873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73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A2A45C-C119-FC4E-BA56-F2DF0D87ED89}" type="slidenum">
              <a:rPr lang="en-US"/>
              <a:pPr/>
              <a:t>28</a:t>
            </a:fld>
            <a:endParaRPr lang="en-US"/>
          </a:p>
        </p:txBody>
      </p:sp>
      <p:sp>
        <p:nvSpPr>
          <p:cNvPr id="9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7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A2A45C-C119-FC4E-BA56-F2DF0D87ED89}" type="slidenum">
              <a:rPr lang="en-US"/>
              <a:pPr/>
              <a:t>29</a:t>
            </a:fld>
            <a:endParaRPr lang="en-US"/>
          </a:p>
        </p:txBody>
      </p:sp>
      <p:sp>
        <p:nvSpPr>
          <p:cNvPr id="9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7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A2A45C-C119-FC4E-BA56-F2DF0D87ED89}" type="slidenum">
              <a:rPr lang="en-US"/>
              <a:pPr/>
              <a:t>30</a:t>
            </a:fld>
            <a:endParaRPr lang="en-US"/>
          </a:p>
        </p:txBody>
      </p:sp>
      <p:sp>
        <p:nvSpPr>
          <p:cNvPr id="9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7283"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 6. Phase diagram of iron from experimental studies. The melting points from SMS are shown as red circles (this study). Squares note melting points from </a:t>
            </a:r>
            <a:r>
              <a:rPr lang="en-US" sz="1200" kern="1200" dirty="0" err="1" smtClean="0">
                <a:solidFill>
                  <a:schemeClr val="tx1"/>
                </a:solidFill>
                <a:effectLst/>
                <a:latin typeface="+mn-lt"/>
                <a:ea typeface="+mn-ea"/>
                <a:cs typeface="+mn-cs"/>
              </a:rPr>
              <a:t>hcp</a:t>
            </a:r>
            <a:r>
              <a:rPr lang="en-US" sz="1200" kern="1200" dirty="0" smtClean="0">
                <a:solidFill>
                  <a:schemeClr val="tx1"/>
                </a:solidFill>
                <a:effectLst/>
                <a:latin typeface="+mn-lt"/>
                <a:ea typeface="+mn-ea"/>
                <a:cs typeface="+mn-cs"/>
              </a:rPr>
              <a:t>- iron as reported from XRD: green (Shen et al., 1998), cyan (Ma et al., 2004), and black (Boehler et al., 2008) (</a:t>
            </a:r>
            <a:r>
              <a:rPr lang="en-US" sz="1200" kern="1200" dirty="0" err="1" smtClean="0">
                <a:solidFill>
                  <a:schemeClr val="tx1"/>
                </a:solidFill>
                <a:effectLst/>
                <a:latin typeface="+mn-lt"/>
                <a:ea typeface="+mn-ea"/>
                <a:cs typeface="+mn-cs"/>
              </a:rPr>
              <a:t>Pth</a:t>
            </a:r>
            <a:r>
              <a:rPr lang="en-US" sz="1200" kern="1200" dirty="0" smtClean="0">
                <a:solidFill>
                  <a:schemeClr val="tx1"/>
                </a:solidFill>
                <a:effectLst/>
                <a:latin typeface="+mn-lt"/>
                <a:ea typeface="+mn-ea"/>
                <a:cs typeface="+mn-cs"/>
              </a:rPr>
              <a:t> was not considered in these reports). Diamonds note melting points reported from shock-compression studies: brown (Brown and McQueen, 1986), orange (Bass et al., 1987), violet (Ahrens et al., 2002), and turquoise (Nguyen and Holmes, 2004). The grey dash–dot–dot curve represents the melting curve based on </a:t>
            </a:r>
            <a:r>
              <a:rPr lang="en-US" sz="1200" kern="1200" dirty="0" err="1" smtClean="0">
                <a:solidFill>
                  <a:schemeClr val="tx1"/>
                </a:solidFill>
                <a:effectLst/>
                <a:latin typeface="+mn-lt"/>
                <a:ea typeface="+mn-ea"/>
                <a:cs typeface="+mn-cs"/>
              </a:rPr>
              <a:t>hcp</a:t>
            </a:r>
            <a:r>
              <a:rPr lang="en-US" sz="1200" kern="1200" dirty="0" smtClean="0">
                <a:solidFill>
                  <a:schemeClr val="tx1"/>
                </a:solidFill>
                <a:effectLst/>
                <a:latin typeface="+mn-lt"/>
                <a:ea typeface="+mn-ea"/>
                <a:cs typeface="+mn-cs"/>
              </a:rPr>
              <a:t>-iron’s atomic displacements (Murphy et al., 2011b) (see text). Vertical arrows indicate the pressures of Earth’s core–mantle (CMB) and inner-core outer-core (ICB) boundaries.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g2E2liquid (dash-dotted, </a:t>
            </a:r>
            <a:r>
              <a:rPr lang="en-US" sz="1200" kern="1200" dirty="0" err="1" smtClean="0">
                <a:solidFill>
                  <a:schemeClr val="tx1"/>
                </a:solidFill>
                <a:effectLst/>
                <a:latin typeface="+mn-lt"/>
                <a:ea typeface="+mn-ea"/>
                <a:cs typeface="+mn-cs"/>
              </a:rPr>
              <a:t>Komabayashi</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Fei</a:t>
            </a:r>
            <a:r>
              <a:rPr lang="en-US" sz="1200" kern="1200" dirty="0" smtClean="0">
                <a:solidFill>
                  <a:schemeClr val="tx1"/>
                </a:solidFill>
                <a:effectLst/>
                <a:latin typeface="+mn-lt"/>
                <a:ea typeface="+mn-ea"/>
                <a:cs typeface="+mn-cs"/>
              </a:rPr>
              <a:t>, 2010 using </a:t>
            </a:r>
            <a:r>
              <a:rPr lang="en-US" sz="1200" kern="1200" dirty="0" err="1" smtClean="0">
                <a:solidFill>
                  <a:schemeClr val="tx1"/>
                </a:solidFill>
                <a:effectLst/>
                <a:latin typeface="+mn-lt"/>
                <a:ea typeface="+mn-ea"/>
                <a:cs typeface="+mn-cs"/>
              </a:rPr>
              <a:t>Komabayashi</a:t>
            </a:r>
            <a:r>
              <a:rPr lang="en-US" sz="1200" kern="1200" dirty="0" smtClean="0">
                <a:solidFill>
                  <a:schemeClr val="tx1"/>
                </a:solidFill>
                <a:effectLst/>
                <a:latin typeface="+mn-lt"/>
                <a:ea typeface="+mn-ea"/>
                <a:cs typeface="+mn-cs"/>
              </a:rPr>
              <a:t> et al., 2009; Shen et al., 1998), g2E2liquid (dotted, Boehler, 1986, 1993; Liu and Bassett, 1975 up to 20 GPa), and g2E2liquid triple point (black filled square, Boehler et al., 2008)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3E73BF-5B08-1644-A72C-BE69A511D74E}" type="slidenum">
              <a:rPr lang="en-US"/>
              <a:pPr/>
              <a:t>34</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791CFF-8CBC-0849-BFD2-EA468D0CA8E7}" type="slidenum">
              <a:rPr lang="en-US"/>
              <a:pPr/>
              <a:t>6</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3E73BF-5B08-1644-A72C-BE69A511D74E}" type="slidenum">
              <a:rPr lang="en-US"/>
              <a:pPr/>
              <a:t>35</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3E73BF-5B08-1644-A72C-BE69A511D74E}" type="slidenum">
              <a:rPr lang="en-US"/>
              <a:pPr/>
              <a:t>36</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304DF1-57ED-CC4D-8E37-A2741D199F6F}" type="slidenum">
              <a:rPr lang="en-US"/>
              <a:pPr/>
              <a:t>37</a:t>
            </a:fld>
            <a:endParaRPr lang="en-US"/>
          </a:p>
        </p:txBody>
      </p:sp>
      <p:sp>
        <p:nvSpPr>
          <p:cNvPr id="193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3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F29C9D-0644-1E4E-BFE8-596BA1C1C53A}" type="slidenum">
              <a:rPr lang="en-US"/>
              <a:pPr/>
              <a:t>38</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F29C9D-0644-1E4E-BFE8-596BA1C1C53A}" type="slidenum">
              <a:rPr lang="en-US"/>
              <a:pPr/>
              <a:t>39</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F29C9D-0644-1E4E-BFE8-596BA1C1C53A}" type="slidenum">
              <a:rPr lang="en-US"/>
              <a:pPr/>
              <a:t>40</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920690-C824-4840-B5EB-C3F2D3C26D94}" type="slidenum">
              <a:rPr lang="en-US"/>
              <a:pPr/>
              <a:t>41</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6"/>
          <p:cNvSpPr>
            <a:spLocks noGrp="1" noChangeArrowheads="1"/>
          </p:cNvSpPr>
          <p:nvPr>
            <p:ph type="sldNum"/>
          </p:nvPr>
        </p:nvSpPr>
        <p:spPr>
          <a:ln/>
        </p:spPr>
        <p:txBody>
          <a:bodyPr/>
          <a:lstStyle/>
          <a:p>
            <a:fld id="{A1521A21-5528-B84F-BABB-AC527EE95E62}" type="slidenum">
              <a:rPr lang="en-US"/>
              <a:pPr/>
              <a:t>42</a:t>
            </a:fld>
            <a:endParaRPr lang="en-US"/>
          </a:p>
        </p:txBody>
      </p:sp>
      <p:sp>
        <p:nvSpPr>
          <p:cNvPr id="16385" name="Text Box 1"/>
          <p:cNvSpPr txBox="1">
            <a:spLocks noChangeArrowheads="1"/>
          </p:cNvSpPr>
          <p:nvPr/>
        </p:nvSpPr>
        <p:spPr bwMode="auto">
          <a:xfrm>
            <a:off x="1209867" y="694303"/>
            <a:ext cx="44367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498" tIns="45249" rIns="90498" bIns="45249" anchor="ctr"/>
          <a:lstStyle/>
          <a:p>
            <a:endParaRPr lang="en-US"/>
          </a:p>
        </p:txBody>
      </p:sp>
      <p:sp>
        <p:nvSpPr>
          <p:cNvPr id="16386" name="Text Box 2"/>
          <p:cNvSpPr txBox="1">
            <a:spLocks noGrp="1" noChangeArrowheads="1"/>
          </p:cNvSpPr>
          <p:nvPr>
            <p:ph type="body"/>
          </p:nvPr>
        </p:nvSpPr>
        <p:spPr bwMode="auto">
          <a:xfrm>
            <a:off x="686427" y="4342140"/>
            <a:ext cx="5471042" cy="409968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6"/>
          <p:cNvSpPr>
            <a:spLocks noGrp="1" noChangeArrowheads="1"/>
          </p:cNvSpPr>
          <p:nvPr>
            <p:ph type="sldNum"/>
          </p:nvPr>
        </p:nvSpPr>
        <p:spPr>
          <a:ln/>
        </p:spPr>
        <p:txBody>
          <a:bodyPr/>
          <a:lstStyle/>
          <a:p>
            <a:fld id="{A1521A21-5528-B84F-BABB-AC527EE95E62}" type="slidenum">
              <a:rPr lang="en-US"/>
              <a:pPr/>
              <a:t>43</a:t>
            </a:fld>
            <a:endParaRPr lang="en-US"/>
          </a:p>
        </p:txBody>
      </p:sp>
      <p:sp>
        <p:nvSpPr>
          <p:cNvPr id="16385" name="Text Box 1"/>
          <p:cNvSpPr txBox="1">
            <a:spLocks noChangeArrowheads="1"/>
          </p:cNvSpPr>
          <p:nvPr/>
        </p:nvSpPr>
        <p:spPr bwMode="auto">
          <a:xfrm>
            <a:off x="1209867" y="694303"/>
            <a:ext cx="44367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498" tIns="45249" rIns="90498" bIns="45249" anchor="ctr"/>
          <a:lstStyle/>
          <a:p>
            <a:endParaRPr lang="en-US"/>
          </a:p>
        </p:txBody>
      </p:sp>
      <p:sp>
        <p:nvSpPr>
          <p:cNvPr id="16386" name="Text Box 2"/>
          <p:cNvSpPr txBox="1">
            <a:spLocks noGrp="1" noChangeArrowheads="1"/>
          </p:cNvSpPr>
          <p:nvPr>
            <p:ph type="body"/>
          </p:nvPr>
        </p:nvSpPr>
        <p:spPr bwMode="auto">
          <a:xfrm>
            <a:off x="686427" y="4342140"/>
            <a:ext cx="5471042" cy="409968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6"/>
          <p:cNvSpPr>
            <a:spLocks noGrp="1" noChangeArrowheads="1"/>
          </p:cNvSpPr>
          <p:nvPr>
            <p:ph type="sldNum"/>
          </p:nvPr>
        </p:nvSpPr>
        <p:spPr>
          <a:ln/>
        </p:spPr>
        <p:txBody>
          <a:bodyPr/>
          <a:lstStyle/>
          <a:p>
            <a:fld id="{0B75F87B-CA5C-0C44-A344-4097E7540FD3}" type="slidenum">
              <a:rPr lang="en-US"/>
              <a:pPr/>
              <a:t>44</a:t>
            </a:fld>
            <a:endParaRPr lang="en-US"/>
          </a:p>
        </p:txBody>
      </p:sp>
      <p:sp>
        <p:nvSpPr>
          <p:cNvPr id="17409" name="Text Box 1"/>
          <p:cNvSpPr txBox="1">
            <a:spLocks noChangeArrowheads="1"/>
          </p:cNvSpPr>
          <p:nvPr/>
        </p:nvSpPr>
        <p:spPr bwMode="auto">
          <a:xfrm>
            <a:off x="1209867" y="694303"/>
            <a:ext cx="44367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498" tIns="45249" rIns="90498" bIns="45249" anchor="ctr"/>
          <a:lstStyle/>
          <a:p>
            <a:endParaRPr lang="en-US"/>
          </a:p>
        </p:txBody>
      </p:sp>
      <p:sp>
        <p:nvSpPr>
          <p:cNvPr id="17410" name="Text Box 2"/>
          <p:cNvSpPr txBox="1">
            <a:spLocks noGrp="1" noChangeArrowheads="1"/>
          </p:cNvSpPr>
          <p:nvPr>
            <p:ph type="body"/>
          </p:nvPr>
        </p:nvSpPr>
        <p:spPr bwMode="auto">
          <a:xfrm>
            <a:off x="686427" y="4342140"/>
            <a:ext cx="5471042" cy="409968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4BFF33-2512-4242-B03B-5FDBFAE426ED}" type="slidenum">
              <a:rPr lang="en-US"/>
              <a:pPr/>
              <a:t>7</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6"/>
          <p:cNvSpPr>
            <a:spLocks noGrp="1" noChangeArrowheads="1"/>
          </p:cNvSpPr>
          <p:nvPr>
            <p:ph type="sldNum"/>
          </p:nvPr>
        </p:nvSpPr>
        <p:spPr>
          <a:ln/>
        </p:spPr>
        <p:txBody>
          <a:bodyPr/>
          <a:lstStyle/>
          <a:p>
            <a:fld id="{700C38F6-8376-4349-AE74-113A4425C6B9}" type="slidenum">
              <a:rPr lang="en-US"/>
              <a:pPr/>
              <a:t>45</a:t>
            </a:fld>
            <a:endParaRPr lang="en-US"/>
          </a:p>
        </p:txBody>
      </p:sp>
      <p:sp>
        <p:nvSpPr>
          <p:cNvPr id="20481" name="Text Box 1"/>
          <p:cNvSpPr txBox="1">
            <a:spLocks noChangeArrowheads="1"/>
          </p:cNvSpPr>
          <p:nvPr/>
        </p:nvSpPr>
        <p:spPr bwMode="auto">
          <a:xfrm>
            <a:off x="1209867" y="694303"/>
            <a:ext cx="44367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498" tIns="45249" rIns="90498" bIns="45249" anchor="ctr"/>
          <a:lstStyle/>
          <a:p>
            <a:endParaRPr lang="en-US"/>
          </a:p>
        </p:txBody>
      </p:sp>
      <p:sp>
        <p:nvSpPr>
          <p:cNvPr id="20482" name="Text Box 2"/>
          <p:cNvSpPr txBox="1">
            <a:spLocks noGrp="1" noChangeArrowheads="1"/>
          </p:cNvSpPr>
          <p:nvPr>
            <p:ph type="body"/>
          </p:nvPr>
        </p:nvSpPr>
        <p:spPr bwMode="auto">
          <a:xfrm>
            <a:off x="686427" y="4342140"/>
            <a:ext cx="5471042" cy="409968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6"/>
          <p:cNvSpPr>
            <a:spLocks noGrp="1" noChangeArrowheads="1"/>
          </p:cNvSpPr>
          <p:nvPr>
            <p:ph type="sldNum"/>
          </p:nvPr>
        </p:nvSpPr>
        <p:spPr>
          <a:ln/>
        </p:spPr>
        <p:txBody>
          <a:bodyPr/>
          <a:lstStyle/>
          <a:p>
            <a:fld id="{55AD45C3-5495-3C4C-89F8-0C887218DFE6}" type="slidenum">
              <a:rPr lang="en-US"/>
              <a:pPr/>
              <a:t>46</a:t>
            </a:fld>
            <a:endParaRPr lang="en-US"/>
          </a:p>
        </p:txBody>
      </p:sp>
      <p:sp>
        <p:nvSpPr>
          <p:cNvPr id="58370" name="Text Box 2"/>
          <p:cNvSpPr txBox="1">
            <a:spLocks noChangeArrowheads="1"/>
          </p:cNvSpPr>
          <p:nvPr/>
        </p:nvSpPr>
        <p:spPr bwMode="auto">
          <a:xfrm>
            <a:off x="1209867" y="694303"/>
            <a:ext cx="44367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498" tIns="45249" rIns="90498" bIns="45249" anchor="ctr"/>
          <a:lstStyle/>
          <a:p>
            <a:endParaRPr lang="en-US"/>
          </a:p>
        </p:txBody>
      </p:sp>
      <p:sp>
        <p:nvSpPr>
          <p:cNvPr id="58371" name="Text Box 3"/>
          <p:cNvSpPr txBox="1">
            <a:spLocks noGrp="1" noChangeArrowheads="1"/>
          </p:cNvSpPr>
          <p:nvPr>
            <p:ph type="body"/>
          </p:nvPr>
        </p:nvSpPr>
        <p:spPr>
          <a:xfrm>
            <a:off x="686427" y="4342140"/>
            <a:ext cx="5471042" cy="4099686"/>
          </a:xfrm>
          <a:noFill/>
          <a:ln/>
        </p:spPr>
        <p:txBody>
          <a:bodyPr wrap="none" lIns="90491" tIns="45245" rIns="90491" bIns="45245"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6"/>
          <p:cNvSpPr>
            <a:spLocks noGrp="1" noChangeArrowheads="1"/>
          </p:cNvSpPr>
          <p:nvPr>
            <p:ph type="sldNum"/>
          </p:nvPr>
        </p:nvSpPr>
        <p:spPr>
          <a:ln/>
        </p:spPr>
        <p:txBody>
          <a:bodyPr/>
          <a:lstStyle/>
          <a:p>
            <a:fld id="{BBA3E66A-DBE2-0B49-AE2E-37CBEC770089}" type="slidenum">
              <a:rPr lang="en-US"/>
              <a:pPr/>
              <a:t>47</a:t>
            </a:fld>
            <a:endParaRPr lang="en-US"/>
          </a:p>
        </p:txBody>
      </p:sp>
      <p:sp>
        <p:nvSpPr>
          <p:cNvPr id="173058" name="Text Box 2"/>
          <p:cNvSpPr txBox="1">
            <a:spLocks noChangeArrowheads="1"/>
          </p:cNvSpPr>
          <p:nvPr/>
        </p:nvSpPr>
        <p:spPr bwMode="auto">
          <a:xfrm>
            <a:off x="1209867" y="694303"/>
            <a:ext cx="44367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498" tIns="45249" rIns="90498" bIns="45249" anchor="ctr"/>
          <a:lstStyle/>
          <a:p>
            <a:endParaRPr lang="en-US"/>
          </a:p>
        </p:txBody>
      </p:sp>
      <p:sp>
        <p:nvSpPr>
          <p:cNvPr id="173059" name="Text Box 3"/>
          <p:cNvSpPr txBox="1">
            <a:spLocks noGrp="1" noChangeArrowheads="1"/>
          </p:cNvSpPr>
          <p:nvPr>
            <p:ph type="body"/>
          </p:nvPr>
        </p:nvSpPr>
        <p:spPr>
          <a:xfrm>
            <a:off x="686427" y="4342140"/>
            <a:ext cx="5471042" cy="4099686"/>
          </a:xfrm>
          <a:noFill/>
          <a:ln/>
        </p:spPr>
        <p:txBody>
          <a:bodyPr wrap="none" lIns="90491" tIns="45245" rIns="90491" bIns="45245" anchor="ct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6"/>
          <p:cNvSpPr>
            <a:spLocks noGrp="1" noChangeArrowheads="1"/>
          </p:cNvSpPr>
          <p:nvPr>
            <p:ph type="sldNum"/>
          </p:nvPr>
        </p:nvSpPr>
        <p:spPr>
          <a:ln/>
        </p:spPr>
        <p:txBody>
          <a:bodyPr/>
          <a:lstStyle/>
          <a:p>
            <a:fld id="{BBA3E66A-DBE2-0B49-AE2E-37CBEC770089}" type="slidenum">
              <a:rPr lang="en-US"/>
              <a:pPr/>
              <a:t>48</a:t>
            </a:fld>
            <a:endParaRPr lang="en-US"/>
          </a:p>
        </p:txBody>
      </p:sp>
      <p:sp>
        <p:nvSpPr>
          <p:cNvPr id="173058" name="Text Box 2"/>
          <p:cNvSpPr txBox="1">
            <a:spLocks noChangeArrowheads="1"/>
          </p:cNvSpPr>
          <p:nvPr/>
        </p:nvSpPr>
        <p:spPr bwMode="auto">
          <a:xfrm>
            <a:off x="1209867" y="694303"/>
            <a:ext cx="44367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498" tIns="45249" rIns="90498" bIns="45249" anchor="ctr"/>
          <a:lstStyle/>
          <a:p>
            <a:endParaRPr lang="en-US"/>
          </a:p>
        </p:txBody>
      </p:sp>
      <p:sp>
        <p:nvSpPr>
          <p:cNvPr id="173059" name="Text Box 3"/>
          <p:cNvSpPr txBox="1">
            <a:spLocks noGrp="1" noChangeArrowheads="1"/>
          </p:cNvSpPr>
          <p:nvPr>
            <p:ph type="body"/>
          </p:nvPr>
        </p:nvSpPr>
        <p:spPr>
          <a:xfrm>
            <a:off x="686427" y="4342140"/>
            <a:ext cx="5471042" cy="4099686"/>
          </a:xfrm>
          <a:noFill/>
          <a:ln/>
        </p:spPr>
        <p:txBody>
          <a:bodyPr wrap="none" lIns="90491" tIns="45245" rIns="90491" bIns="45245"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6"/>
          <p:cNvSpPr>
            <a:spLocks noGrp="1" noChangeArrowheads="1"/>
          </p:cNvSpPr>
          <p:nvPr>
            <p:ph type="sldNum"/>
          </p:nvPr>
        </p:nvSpPr>
        <p:spPr>
          <a:ln/>
        </p:spPr>
        <p:txBody>
          <a:bodyPr/>
          <a:lstStyle/>
          <a:p>
            <a:fld id="{55AD45C3-5495-3C4C-89F8-0C887218DFE6}" type="slidenum">
              <a:rPr lang="en-US"/>
              <a:pPr/>
              <a:t>49</a:t>
            </a:fld>
            <a:endParaRPr lang="en-US"/>
          </a:p>
        </p:txBody>
      </p:sp>
      <p:sp>
        <p:nvSpPr>
          <p:cNvPr id="58370" name="Text Box 2"/>
          <p:cNvSpPr txBox="1">
            <a:spLocks noChangeArrowheads="1"/>
          </p:cNvSpPr>
          <p:nvPr/>
        </p:nvSpPr>
        <p:spPr bwMode="auto">
          <a:xfrm>
            <a:off x="1209867" y="694303"/>
            <a:ext cx="44367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498" tIns="45249" rIns="90498" bIns="45249" anchor="ctr"/>
          <a:lstStyle/>
          <a:p>
            <a:endParaRPr lang="en-US"/>
          </a:p>
        </p:txBody>
      </p:sp>
      <p:sp>
        <p:nvSpPr>
          <p:cNvPr id="58371" name="Text Box 3"/>
          <p:cNvSpPr txBox="1">
            <a:spLocks noGrp="1" noChangeArrowheads="1"/>
          </p:cNvSpPr>
          <p:nvPr>
            <p:ph type="body"/>
          </p:nvPr>
        </p:nvSpPr>
        <p:spPr>
          <a:xfrm>
            <a:off x="686427" y="4342140"/>
            <a:ext cx="5471042" cy="4099686"/>
          </a:xfrm>
          <a:noFill/>
          <a:ln/>
        </p:spPr>
        <p:txBody>
          <a:bodyPr wrap="none" lIns="90491" tIns="45245" rIns="90491" bIns="45245" anchor="ct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6"/>
          <p:cNvSpPr>
            <a:spLocks noGrp="1" noChangeArrowheads="1"/>
          </p:cNvSpPr>
          <p:nvPr>
            <p:ph type="sldNum"/>
          </p:nvPr>
        </p:nvSpPr>
        <p:spPr>
          <a:ln/>
        </p:spPr>
        <p:txBody>
          <a:bodyPr/>
          <a:lstStyle/>
          <a:p>
            <a:fld id="{BBA3E66A-DBE2-0B49-AE2E-37CBEC770089}" type="slidenum">
              <a:rPr lang="en-US"/>
              <a:pPr/>
              <a:t>50</a:t>
            </a:fld>
            <a:endParaRPr lang="en-US"/>
          </a:p>
        </p:txBody>
      </p:sp>
      <p:sp>
        <p:nvSpPr>
          <p:cNvPr id="173058" name="Text Box 2"/>
          <p:cNvSpPr txBox="1">
            <a:spLocks noChangeArrowheads="1"/>
          </p:cNvSpPr>
          <p:nvPr/>
        </p:nvSpPr>
        <p:spPr bwMode="auto">
          <a:xfrm>
            <a:off x="1209867" y="694303"/>
            <a:ext cx="44367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498" tIns="45249" rIns="90498" bIns="45249" anchor="ctr"/>
          <a:lstStyle/>
          <a:p>
            <a:endParaRPr lang="en-US"/>
          </a:p>
        </p:txBody>
      </p:sp>
      <p:sp>
        <p:nvSpPr>
          <p:cNvPr id="173059" name="Text Box 3"/>
          <p:cNvSpPr txBox="1">
            <a:spLocks noGrp="1" noChangeArrowheads="1"/>
          </p:cNvSpPr>
          <p:nvPr>
            <p:ph type="body"/>
          </p:nvPr>
        </p:nvSpPr>
        <p:spPr>
          <a:xfrm>
            <a:off x="686427" y="4342140"/>
            <a:ext cx="5471042" cy="4099686"/>
          </a:xfrm>
          <a:noFill/>
          <a:ln/>
        </p:spPr>
        <p:txBody>
          <a:bodyPr wrap="none" lIns="90491" tIns="45245" rIns="90491" bIns="45245" anchor="ct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6"/>
          <p:cNvSpPr>
            <a:spLocks noGrp="1" noChangeArrowheads="1"/>
          </p:cNvSpPr>
          <p:nvPr>
            <p:ph type="sldNum"/>
          </p:nvPr>
        </p:nvSpPr>
        <p:spPr>
          <a:ln/>
        </p:spPr>
        <p:txBody>
          <a:bodyPr/>
          <a:lstStyle/>
          <a:p>
            <a:fld id="{F7787549-AF51-1D4E-8F96-72A09BAFE304}" type="slidenum">
              <a:rPr lang="en-US"/>
              <a:pPr/>
              <a:t>51</a:t>
            </a:fld>
            <a:endParaRPr lang="en-US"/>
          </a:p>
        </p:txBody>
      </p:sp>
      <p:sp>
        <p:nvSpPr>
          <p:cNvPr id="199682" name="Text Box 2"/>
          <p:cNvSpPr txBox="1">
            <a:spLocks noChangeArrowheads="1"/>
          </p:cNvSpPr>
          <p:nvPr/>
        </p:nvSpPr>
        <p:spPr bwMode="auto">
          <a:xfrm>
            <a:off x="1209867" y="694303"/>
            <a:ext cx="44367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498" tIns="45249" rIns="90498" bIns="45249" anchor="ctr"/>
          <a:lstStyle/>
          <a:p>
            <a:endParaRPr lang="en-US"/>
          </a:p>
        </p:txBody>
      </p:sp>
      <p:sp>
        <p:nvSpPr>
          <p:cNvPr id="199683" name="Text Box 3"/>
          <p:cNvSpPr txBox="1">
            <a:spLocks noGrp="1" noChangeArrowheads="1"/>
          </p:cNvSpPr>
          <p:nvPr>
            <p:ph type="body"/>
          </p:nvPr>
        </p:nvSpPr>
        <p:spPr>
          <a:xfrm>
            <a:off x="686427" y="4342140"/>
            <a:ext cx="5471042" cy="4099686"/>
          </a:xfrm>
          <a:noFill/>
          <a:ln/>
        </p:spPr>
        <p:txBody>
          <a:bodyPr wrap="none" lIns="90491" tIns="45245" rIns="90491" bIns="45245" anchor="ct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6"/>
          <p:cNvSpPr>
            <a:spLocks noGrp="1" noChangeArrowheads="1"/>
          </p:cNvSpPr>
          <p:nvPr>
            <p:ph type="sldNum"/>
          </p:nvPr>
        </p:nvSpPr>
        <p:spPr>
          <a:ln/>
        </p:spPr>
        <p:txBody>
          <a:bodyPr/>
          <a:lstStyle/>
          <a:p>
            <a:fld id="{F7787549-AF51-1D4E-8F96-72A09BAFE304}" type="slidenum">
              <a:rPr lang="en-US"/>
              <a:pPr/>
              <a:t>52</a:t>
            </a:fld>
            <a:endParaRPr lang="en-US"/>
          </a:p>
        </p:txBody>
      </p:sp>
      <p:sp>
        <p:nvSpPr>
          <p:cNvPr id="199682" name="Text Box 2"/>
          <p:cNvSpPr txBox="1">
            <a:spLocks noChangeArrowheads="1"/>
          </p:cNvSpPr>
          <p:nvPr/>
        </p:nvSpPr>
        <p:spPr bwMode="auto">
          <a:xfrm>
            <a:off x="1209867" y="694303"/>
            <a:ext cx="44367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498" tIns="45249" rIns="90498" bIns="45249" anchor="ctr"/>
          <a:lstStyle/>
          <a:p>
            <a:endParaRPr lang="en-US"/>
          </a:p>
        </p:txBody>
      </p:sp>
      <p:sp>
        <p:nvSpPr>
          <p:cNvPr id="199683" name="Text Box 3"/>
          <p:cNvSpPr txBox="1">
            <a:spLocks noGrp="1" noChangeArrowheads="1"/>
          </p:cNvSpPr>
          <p:nvPr>
            <p:ph type="body"/>
          </p:nvPr>
        </p:nvSpPr>
        <p:spPr>
          <a:xfrm>
            <a:off x="686427" y="4342140"/>
            <a:ext cx="5471042" cy="4099686"/>
          </a:xfrm>
          <a:noFill/>
          <a:ln/>
        </p:spPr>
        <p:txBody>
          <a:bodyPr wrap="none" lIns="90491" tIns="45245" rIns="90491" bIns="45245"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08C757-907C-9A44-91EF-2CAA6BACEE57}" type="slidenum">
              <a:rPr lang="en-US"/>
              <a:pPr/>
              <a:t>56</a:t>
            </a:fld>
            <a:endParaRPr 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F693D9-490C-5B4F-A09B-75F2693674BD}" type="slidenum">
              <a:rPr lang="en-US"/>
              <a:pPr/>
              <a:t>57</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8797CB-A084-CA44-AFE3-A1743634739A}" type="slidenum">
              <a:rPr lang="en-US"/>
              <a:pPr/>
              <a:t>8</a:t>
            </a:fld>
            <a:endParaRPr lang="en-US"/>
          </a:p>
        </p:txBody>
      </p:sp>
      <p:sp>
        <p:nvSpPr>
          <p:cNvPr id="84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08C757-907C-9A44-91EF-2CAA6BACEE57}" type="slidenum">
              <a:rPr lang="en-US"/>
              <a:pPr/>
              <a:t>58</a:t>
            </a:fld>
            <a:endParaRPr 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67C64D-6167-794E-AA9B-767F4D37F2F1}" type="slidenum">
              <a:rPr lang="en-US"/>
              <a:pPr/>
              <a:t>9</a:t>
            </a:fld>
            <a:endParaRPr lang="en-US"/>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B1ED8B-517E-F845-855A-B054CD5B9853}" type="slidenum">
              <a:rPr lang="en-US"/>
              <a:pPr/>
              <a:t>10</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6A353A-29C6-0B45-9A2A-13C2B1633184}" type="slidenum">
              <a:rPr lang="en-US"/>
              <a:pPr/>
              <a:t>11</a:t>
            </a:fld>
            <a:endParaRPr lang="en-US"/>
          </a:p>
        </p:txBody>
      </p:sp>
      <p:sp>
        <p:nvSpPr>
          <p:cNvPr id="92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2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B1ED8B-517E-F845-855A-B054CD5B9853}" type="slidenum">
              <a:rPr lang="en-US"/>
              <a:pPr/>
              <a:t>12</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B1ED8B-517E-F845-855A-B054CD5B9853}" type="slidenum">
              <a:rPr lang="en-US"/>
              <a:pPr/>
              <a:t>15</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5C26D26B-C41C-2747-A928-5CB0DD236AB9}" type="datetimeFigureOut">
              <a:rPr lang="en-US" smtClean="0"/>
              <a:t>7/17/14</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A3E71928-5CF6-874A-9AC8-B85496F68075}"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C26D26B-C41C-2747-A928-5CB0DD236AB9}" type="datetimeFigureOut">
              <a:rPr lang="en-US" smtClean="0"/>
              <a:t>7/17/14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71928-5CF6-874A-9AC8-B85496F6807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5C26D26B-C41C-2747-A928-5CB0DD236AB9}" type="datetimeFigureOut">
              <a:rPr lang="en-US" smtClean="0"/>
              <a:t>7/17/14</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A3E71928-5CF6-874A-9AC8-B85496F68075}"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12138" cy="1130300"/>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7200" y="6246813"/>
            <a:ext cx="2112963" cy="457200"/>
          </a:xfrm>
        </p:spPr>
        <p:txBody>
          <a:bodyPr/>
          <a:lstStyle>
            <a:lvl1pPr>
              <a:defRPr/>
            </a:lvl1pPr>
          </a:lstStyle>
          <a:p>
            <a:endParaRPr lang="en-US"/>
          </a:p>
        </p:txBody>
      </p:sp>
      <p:sp>
        <p:nvSpPr>
          <p:cNvPr id="4" name="Footer Placeholder 3"/>
          <p:cNvSpPr>
            <a:spLocks noGrp="1"/>
          </p:cNvSpPr>
          <p:nvPr>
            <p:ph type="ftr" idx="11"/>
          </p:nvPr>
        </p:nvSpPr>
        <p:spPr>
          <a:xfrm>
            <a:off x="3127375" y="6246813"/>
            <a:ext cx="2882900" cy="457200"/>
          </a:xfrm>
        </p:spPr>
        <p:txBody>
          <a:bodyPr/>
          <a:lstStyle>
            <a:lvl1pPr>
              <a:defRPr/>
            </a:lvl1pPr>
          </a:lstStyle>
          <a:p>
            <a:endParaRPr lang="en-US"/>
          </a:p>
        </p:txBody>
      </p:sp>
      <p:sp>
        <p:nvSpPr>
          <p:cNvPr id="5" name="Slide Number Placeholder 4"/>
          <p:cNvSpPr>
            <a:spLocks noGrp="1"/>
          </p:cNvSpPr>
          <p:nvPr>
            <p:ph type="sldNum" idx="12"/>
          </p:nvPr>
        </p:nvSpPr>
        <p:spPr>
          <a:xfrm>
            <a:off x="6556375" y="6246813"/>
            <a:ext cx="2114550" cy="457200"/>
          </a:xfrm>
        </p:spPr>
        <p:txBody>
          <a:bodyPr/>
          <a:lstStyle>
            <a:lvl1pPr>
              <a:defRPr/>
            </a:lvl1pPr>
          </a:lstStyle>
          <a:p>
            <a:fld id="{BDAA49D9-C050-6745-85AA-BA471E61904C}" type="slidenum">
              <a:rPr lang="en-US"/>
              <a:pPr/>
              <a:t>‹#›</a:t>
            </a:fld>
            <a:endParaRPr lang="en-US"/>
          </a:p>
        </p:txBody>
      </p:sp>
    </p:spTree>
    <p:extLst>
      <p:ext uri="{BB962C8B-B14F-4D97-AF65-F5344CB8AC3E}">
        <p14:creationId xmlns:p14="http://schemas.microsoft.com/office/powerpoint/2010/main" val="3178646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3050"/>
            <a:ext cx="8212138" cy="584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idx="10"/>
          </p:nvPr>
        </p:nvSpPr>
        <p:spPr>
          <a:xfrm>
            <a:off x="457200" y="6246813"/>
            <a:ext cx="2112963" cy="457200"/>
          </a:xfrm>
        </p:spPr>
        <p:txBody>
          <a:bodyPr/>
          <a:lstStyle>
            <a:lvl1pPr>
              <a:defRPr/>
            </a:lvl1pPr>
          </a:lstStyle>
          <a:p>
            <a:endParaRPr lang="en-US"/>
          </a:p>
        </p:txBody>
      </p:sp>
      <p:sp>
        <p:nvSpPr>
          <p:cNvPr id="4" name="Footer Placeholder 3"/>
          <p:cNvSpPr>
            <a:spLocks noGrp="1"/>
          </p:cNvSpPr>
          <p:nvPr>
            <p:ph type="ftr" idx="11"/>
          </p:nvPr>
        </p:nvSpPr>
        <p:spPr>
          <a:xfrm>
            <a:off x="3127375" y="6246813"/>
            <a:ext cx="2882900" cy="457200"/>
          </a:xfrm>
        </p:spPr>
        <p:txBody>
          <a:bodyPr/>
          <a:lstStyle>
            <a:lvl1pPr>
              <a:defRPr/>
            </a:lvl1pPr>
          </a:lstStyle>
          <a:p>
            <a:endParaRPr lang="en-US"/>
          </a:p>
        </p:txBody>
      </p:sp>
      <p:sp>
        <p:nvSpPr>
          <p:cNvPr id="5" name="Slide Number Placeholder 4"/>
          <p:cNvSpPr>
            <a:spLocks noGrp="1"/>
          </p:cNvSpPr>
          <p:nvPr>
            <p:ph type="sldNum" idx="12"/>
          </p:nvPr>
        </p:nvSpPr>
        <p:spPr>
          <a:xfrm>
            <a:off x="6556375" y="6246813"/>
            <a:ext cx="2114550" cy="457200"/>
          </a:xfrm>
        </p:spPr>
        <p:txBody>
          <a:bodyPr/>
          <a:lstStyle>
            <a:lvl1pPr>
              <a:defRPr/>
            </a:lvl1pPr>
          </a:lstStyle>
          <a:p>
            <a:fld id="{ABD7CCAD-217E-3B4A-8EE8-B9879B9CAFD2}" type="slidenum">
              <a:rPr lang="en-US"/>
              <a:pPr/>
              <a:t>‹#›</a:t>
            </a:fld>
            <a:endParaRPr lang="en-US"/>
          </a:p>
        </p:txBody>
      </p:sp>
    </p:spTree>
    <p:extLst>
      <p:ext uri="{BB962C8B-B14F-4D97-AF65-F5344CB8AC3E}">
        <p14:creationId xmlns:p14="http://schemas.microsoft.com/office/powerpoint/2010/main" val="934686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C26D26B-C41C-2747-A928-5CB0DD236AB9}" type="datetimeFigureOut">
              <a:rPr lang="en-US" smtClean="0"/>
              <a:t>7/17/14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3E71928-5CF6-874A-9AC8-B85496F68075}"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5C26D26B-C41C-2747-A928-5CB0DD236AB9}" type="datetimeFigureOut">
              <a:rPr lang="en-US" smtClean="0"/>
              <a:t>7/17/14</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A3E71928-5CF6-874A-9AC8-B85496F68075}"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5C26D26B-C41C-2747-A928-5CB0DD236AB9}" type="datetimeFigureOut">
              <a:rPr lang="en-US" smtClean="0"/>
              <a:t>7/17/14</a:t>
            </a:fld>
            <a:endParaRPr lang="en-US"/>
          </a:p>
        </p:txBody>
      </p:sp>
      <p:sp>
        <p:nvSpPr>
          <p:cNvPr id="10" name="Slide Number Placeholder 9"/>
          <p:cNvSpPr>
            <a:spLocks noGrp="1"/>
          </p:cNvSpPr>
          <p:nvPr>
            <p:ph type="sldNum" sz="quarter" idx="16"/>
          </p:nvPr>
        </p:nvSpPr>
        <p:spPr/>
        <p:txBody>
          <a:bodyPr rtlCol="0"/>
          <a:lstStyle/>
          <a:p>
            <a:fld id="{A3E71928-5CF6-874A-9AC8-B85496F68075}"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5C26D26B-C41C-2747-A928-5CB0DD236AB9}" type="datetimeFigureOut">
              <a:rPr lang="en-US" smtClean="0"/>
              <a:t>7/17/14</a:t>
            </a:fld>
            <a:endParaRPr lang="en-US"/>
          </a:p>
        </p:txBody>
      </p:sp>
      <p:sp>
        <p:nvSpPr>
          <p:cNvPr id="12" name="Slide Number Placeholder 11"/>
          <p:cNvSpPr>
            <a:spLocks noGrp="1"/>
          </p:cNvSpPr>
          <p:nvPr>
            <p:ph type="sldNum" sz="quarter" idx="16"/>
          </p:nvPr>
        </p:nvSpPr>
        <p:spPr/>
        <p:txBody>
          <a:bodyPr rtlCol="0"/>
          <a:lstStyle/>
          <a:p>
            <a:fld id="{A3E71928-5CF6-874A-9AC8-B85496F68075}"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C26D26B-C41C-2747-A928-5CB0DD236AB9}" type="datetimeFigureOut">
              <a:rPr lang="en-US" smtClean="0"/>
              <a:t>7/17/14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3E71928-5CF6-874A-9AC8-B85496F6807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26D26B-C41C-2747-A928-5CB0DD236AB9}" type="datetimeFigureOut">
              <a:rPr lang="en-US" smtClean="0"/>
              <a:t>7/17/14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A3E71928-5CF6-874A-9AC8-B85496F6807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C26D26B-C41C-2747-A928-5CB0DD236AB9}" type="datetimeFigureOut">
              <a:rPr lang="en-US" smtClean="0"/>
              <a:t>7/17/14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3E71928-5CF6-874A-9AC8-B85496F68075}"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5C26D26B-C41C-2747-A928-5CB0DD236AB9}" type="datetimeFigureOut">
              <a:rPr lang="en-US" smtClean="0"/>
              <a:t>7/17/14</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A3E71928-5CF6-874A-9AC8-B85496F68075}"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Drag picture to placeholder or click icon to add</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5C26D26B-C41C-2747-A928-5CB0DD236AB9}" type="datetimeFigureOut">
              <a:rPr lang="en-US" smtClean="0"/>
              <a:t>7/17/14</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3E71928-5CF6-874A-9AC8-B85496F6807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2.emf"/><Relationship Id="rId5" Type="http://schemas.openxmlformats.org/officeDocument/2006/relationships/image" Target="../media/image14.png"/><Relationship Id="rId6" Type="http://schemas.openxmlformats.org/officeDocument/2006/relationships/oleObject" Target="../embeddings/oleObject5.bin"/><Relationship Id="rId7" Type="http://schemas.openxmlformats.org/officeDocument/2006/relationships/image" Target="../media/image13.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2.emf"/><Relationship Id="rId5" Type="http://schemas.openxmlformats.org/officeDocument/2006/relationships/image" Target="../media/image14.png"/><Relationship Id="rId6" Type="http://schemas.openxmlformats.org/officeDocument/2006/relationships/oleObject" Target="../embeddings/oleObject7.bin"/><Relationship Id="rId7" Type="http://schemas.openxmlformats.org/officeDocument/2006/relationships/image" Target="../media/image13.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4.png"/><Relationship Id="rId1" Type="http://schemas.microsoft.com/office/2007/relationships/media" Target="file://localhost/Users/paulasimow/Talks/Stanford%202010/LGG%20Animation.mov" TargetMode="External"/><Relationship Id="rId2" Type="http://schemas.openxmlformats.org/officeDocument/2006/relationships/video" Target="file://localhost/Users/paulasimow/Talks/Stanford%202010/LGG%20Animation.mov"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8.emf"/></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9.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1.png"/><Relationship Id="rId1" Type="http://schemas.microsoft.com/office/2007/relationships/media" Target="../media/media1.mov"/><Relationship Id="rId2" Type="http://schemas.openxmlformats.org/officeDocument/2006/relationships/video" Target="../media/media1.mov"/></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2.png"/><Relationship Id="rId1" Type="http://schemas.microsoft.com/office/2007/relationships/media" Target="file://localhost/Users/paulasimow/Talks/Stanford%202010/Shock%20Sim%203.mov" TargetMode="External"/><Relationship Id="rId2" Type="http://schemas.openxmlformats.org/officeDocument/2006/relationships/video" Target="file://localhost/Users/paulasimow/Talks/Stanford%202010/Shock%20Sim%203.mov"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48.tif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2.emf"/></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jpeg"/><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60.png"/><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61.png"/><Relationship Id="rId7" Type="http://schemas.openxmlformats.org/officeDocument/2006/relationships/image" Target="../media/image62.png"/><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png"/><Relationship Id="rId7" Type="http://schemas.openxmlformats.org/officeDocument/2006/relationships/image" Target="../media/image55.png"/><Relationship Id="rId8" Type="http://schemas.openxmlformats.org/officeDocument/2006/relationships/image" Target="../media/image54.png"/><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47.x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66.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68.emf"/><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55.png"/><Relationship Id="rId5" Type="http://schemas.openxmlformats.org/officeDocument/2006/relationships/image" Target="../media/image54.png"/><Relationship Id="rId6" Type="http://schemas.openxmlformats.org/officeDocument/2006/relationships/image" Target="../media/image69.emf"/><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70.emf"/><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71.em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e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oleObject" Target="../embeddings/oleObject8.bin"/><Relationship Id="rId5" Type="http://schemas.openxmlformats.org/officeDocument/2006/relationships/image" Target="../media/image75.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image" Target="../media/image79.tiff"/><Relationship Id="rId4" Type="http://schemas.openxmlformats.org/officeDocument/2006/relationships/image" Target="../media/image80.tiff"/><Relationship Id="rId1" Type="http://schemas.openxmlformats.org/officeDocument/2006/relationships/slideLayout" Target="../slideLayouts/slideLayout2.xml"/><Relationship Id="rId2" Type="http://schemas.openxmlformats.org/officeDocument/2006/relationships/image" Target="../media/image78.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image" Target="../media/image82.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emf"/><Relationship Id="rId3" Type="http://schemas.openxmlformats.org/officeDocument/2006/relationships/image" Target="../media/image84.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tiff"/><Relationship Id="rId3" Type="http://schemas.openxmlformats.org/officeDocument/2006/relationships/image" Target="../media/image86.png"/></Relationships>
</file>

<file path=ppt/slides/_rels/slide66.xml.rels><?xml version="1.0" encoding="UTF-8" standalone="yes"?>
<Relationships xmlns="http://schemas.openxmlformats.org/package/2006/relationships"><Relationship Id="rId3" Type="http://schemas.openxmlformats.org/officeDocument/2006/relationships/image" Target="../media/image88.tiff"/><Relationship Id="rId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image" Target="../media/image87.tif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2.bin"/><Relationship Id="rId5" Type="http://schemas.openxmlformats.org/officeDocument/2006/relationships/image" Target="../media/image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3.bin"/><Relationship Id="rId5" Type="http://schemas.openxmlformats.org/officeDocument/2006/relationships/image" Target="../media/image8.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900" y="707467"/>
            <a:ext cx="8839200" cy="1713006"/>
          </a:xfrm>
        </p:spPr>
        <p:txBody>
          <a:bodyPr>
            <a:noAutofit/>
          </a:bodyPr>
          <a:lstStyle/>
          <a:p>
            <a:pPr algn="ctr"/>
            <a:r>
              <a:rPr lang="en-US" sz="2800" dirty="0"/>
              <a:t>Everything you always wanted to know about dynamic compression methods in geophysics</a:t>
            </a:r>
            <a:r>
              <a:rPr lang="en-US" sz="2800" dirty="0" smtClean="0"/>
              <a:t>,</a:t>
            </a:r>
            <a:br>
              <a:rPr lang="en-US" sz="2800" dirty="0" smtClean="0"/>
            </a:br>
            <a:r>
              <a:rPr lang="en-US" sz="2800" dirty="0" smtClean="0"/>
              <a:t>but </a:t>
            </a:r>
            <a:r>
              <a:rPr lang="en-US" sz="2800" dirty="0"/>
              <a:t>were afraid to ask (please, ask!)</a:t>
            </a:r>
            <a:endParaRPr lang="en-US" sz="2800" i="1" dirty="0"/>
          </a:p>
        </p:txBody>
      </p:sp>
      <p:sp>
        <p:nvSpPr>
          <p:cNvPr id="3" name="Subtitle 2"/>
          <p:cNvSpPr>
            <a:spLocks noGrp="1"/>
          </p:cNvSpPr>
          <p:nvPr>
            <p:ph type="subTitle" idx="1"/>
          </p:nvPr>
        </p:nvSpPr>
        <p:spPr/>
        <p:txBody>
          <a:bodyPr/>
          <a:lstStyle/>
          <a:p>
            <a:r>
              <a:rPr lang="en-US" dirty="0" smtClean="0"/>
              <a:t>July 17, 2014  CIDER</a:t>
            </a:r>
            <a:endParaRPr lang="en-US"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373192"/>
            <a:ext cx="2286000" cy="2282825"/>
          </a:xfrm>
          <a:prstGeom prst="rect">
            <a:avLst/>
          </a:prstGeom>
          <a:noFill/>
          <a:ln w="9525">
            <a:noFill/>
            <a:miter lim="800000"/>
            <a:headEnd/>
            <a:tailEnd/>
          </a:ln>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80225" y="3373192"/>
            <a:ext cx="2263775" cy="2286000"/>
          </a:xfrm>
          <a:prstGeom prst="rect">
            <a:avLst/>
          </a:prstGeom>
          <a:noFill/>
          <a:ln w="9525">
            <a:noFill/>
            <a:miter lim="800000"/>
            <a:headEnd/>
            <a:tailEnd/>
          </a:ln>
        </p:spPr>
      </p:pic>
      <p:sp>
        <p:nvSpPr>
          <p:cNvPr id="6" name="TextBox 5"/>
          <p:cNvSpPr txBox="1"/>
          <p:nvPr/>
        </p:nvSpPr>
        <p:spPr>
          <a:xfrm>
            <a:off x="2362200" y="3373192"/>
            <a:ext cx="4518025" cy="1969770"/>
          </a:xfrm>
          <a:prstGeom prst="rect">
            <a:avLst/>
          </a:prstGeom>
          <a:noFill/>
        </p:spPr>
        <p:txBody>
          <a:bodyPr wrap="square" rtlCol="0">
            <a:spAutoFit/>
          </a:bodyPr>
          <a:lstStyle/>
          <a:p>
            <a:r>
              <a:rPr lang="en-US" sz="3200" dirty="0" smtClean="0"/>
              <a:t>Paul D. Asimow</a:t>
            </a:r>
          </a:p>
          <a:p>
            <a:r>
              <a:rPr lang="en-US" sz="2400" dirty="0" smtClean="0"/>
              <a:t>California Institute of Technology</a:t>
            </a:r>
          </a:p>
          <a:p>
            <a:r>
              <a:rPr lang="en-US" sz="2200" dirty="0" smtClean="0">
                <a:solidFill>
                  <a:srgbClr val="FFFF00"/>
                </a:solidFill>
              </a:rPr>
              <a:t>Acknowledgements: The late T. J. Ahrens, Jeffrey Nguyen, Lawrence Livermore National Lab and NSF</a:t>
            </a:r>
            <a:endParaRPr lang="en-US" sz="2200" dirty="0">
              <a:solidFill>
                <a:srgbClr val="FFFF00"/>
              </a:solidFill>
            </a:endParaRPr>
          </a:p>
        </p:txBody>
      </p:sp>
    </p:spTree>
    <p:extLst>
      <p:ext uri="{BB962C8B-B14F-4D97-AF65-F5344CB8AC3E}">
        <p14:creationId xmlns:p14="http://schemas.microsoft.com/office/powerpoint/2010/main" val="1313741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52400" y="228600"/>
            <a:ext cx="8839200" cy="457200"/>
          </a:xfrm>
        </p:spPr>
        <p:txBody>
          <a:bodyPr>
            <a:normAutofit fontScale="90000"/>
          </a:bodyPr>
          <a:lstStyle/>
          <a:p>
            <a:r>
              <a:rPr lang="en-US" sz="3600" dirty="0" smtClean="0"/>
              <a:t>Shock wave experiments: the Hugoniot</a:t>
            </a:r>
            <a:endParaRPr lang="en-US" sz="3600" dirty="0"/>
          </a:p>
        </p:txBody>
      </p:sp>
      <p:sp>
        <p:nvSpPr>
          <p:cNvPr id="43011" name="Rectangle 3"/>
          <p:cNvSpPr>
            <a:spLocks noGrp="1" noChangeArrowheads="1"/>
          </p:cNvSpPr>
          <p:nvPr>
            <p:ph sz="quarter" idx="1"/>
          </p:nvPr>
        </p:nvSpPr>
        <p:spPr>
          <a:xfrm>
            <a:off x="304800" y="1595120"/>
            <a:ext cx="8686800" cy="5034280"/>
          </a:xfrm>
          <a:noFill/>
          <a:ln/>
        </p:spPr>
        <p:txBody>
          <a:bodyPr>
            <a:normAutofit/>
          </a:bodyPr>
          <a:lstStyle/>
          <a:p>
            <a:pPr>
              <a:lnSpc>
                <a:spcPct val="90000"/>
              </a:lnSpc>
            </a:pPr>
            <a:r>
              <a:rPr lang="en-US" sz="2400" dirty="0" smtClean="0"/>
              <a:t>Material properties impose a functional relationship between </a:t>
            </a:r>
            <a:r>
              <a:rPr lang="en-US" sz="2400" i="1" dirty="0" smtClean="0"/>
              <a:t>U</a:t>
            </a:r>
            <a:r>
              <a:rPr lang="en-US" sz="2400" baseline="-25000" dirty="0" smtClean="0"/>
              <a:t>s</a:t>
            </a:r>
            <a:r>
              <a:rPr lang="en-US" sz="2400" dirty="0" smtClean="0"/>
              <a:t> and </a:t>
            </a:r>
            <a:r>
              <a:rPr lang="en-US" sz="2400" i="1" dirty="0" smtClean="0"/>
              <a:t>U</a:t>
            </a:r>
            <a:r>
              <a:rPr lang="en-US" sz="2400" baseline="-25000" dirty="0" smtClean="0"/>
              <a:t>p</a:t>
            </a:r>
            <a:endParaRPr lang="en-US" sz="2400" dirty="0" smtClean="0"/>
          </a:p>
          <a:p>
            <a:pPr>
              <a:lnSpc>
                <a:spcPct val="90000"/>
              </a:lnSpc>
            </a:pPr>
            <a:r>
              <a:rPr lang="en-US" sz="2400" dirty="0" smtClean="0"/>
              <a:t>Hence, for given </a:t>
            </a:r>
            <a:r>
              <a:rPr lang="en-US" sz="2400" dirty="0" err="1" smtClean="0">
                <a:latin typeface="Symbol" charset="2"/>
                <a:cs typeface="Symbol" charset="2"/>
              </a:rPr>
              <a:t>r</a:t>
            </a:r>
            <a:r>
              <a:rPr lang="en-US" sz="2400" baseline="-25000" dirty="0" err="1" smtClean="0"/>
              <a:t>o</a:t>
            </a:r>
            <a:r>
              <a:rPr lang="en-US" sz="2400" dirty="0" smtClean="0"/>
              <a:t>, there is a one-parameter family </a:t>
            </a:r>
            <a:r>
              <a:rPr lang="en-US" sz="2400" dirty="0"/>
              <a:t>of (</a:t>
            </a:r>
            <a:r>
              <a:rPr lang="en-US" sz="2400" i="1" dirty="0"/>
              <a:t>P</a:t>
            </a:r>
            <a:r>
              <a:rPr lang="en-US" sz="2400" dirty="0" smtClean="0"/>
              <a:t>, </a:t>
            </a:r>
            <a:r>
              <a:rPr lang="en-US" sz="2400" dirty="0" smtClean="0">
                <a:latin typeface="Symbol" charset="2"/>
                <a:sym typeface="Symbol" charset="2"/>
              </a:rPr>
              <a:t></a:t>
            </a:r>
            <a:r>
              <a:rPr lang="en-US" sz="2400" dirty="0" smtClean="0"/>
              <a:t>, </a:t>
            </a:r>
            <a:r>
              <a:rPr lang="en-US" sz="2400" i="1" dirty="0" smtClean="0"/>
              <a:t>E</a:t>
            </a:r>
            <a:r>
              <a:rPr lang="en-US" sz="2400" dirty="0"/>
              <a:t>) conditions that can be obtained </a:t>
            </a:r>
            <a:r>
              <a:rPr lang="en-US" sz="2400" dirty="0" smtClean="0"/>
              <a:t>by </a:t>
            </a:r>
            <a:r>
              <a:rPr lang="en-US" sz="2400" dirty="0"/>
              <a:t>shocks of varying </a:t>
            </a:r>
            <a:r>
              <a:rPr lang="en-US" sz="2400" dirty="0" smtClean="0"/>
              <a:t>strength. This </a:t>
            </a:r>
            <a:r>
              <a:rPr lang="en-US" sz="2400" dirty="0"/>
              <a:t>defines a curve called the </a:t>
            </a:r>
            <a:r>
              <a:rPr lang="en-US" sz="2400" i="1" dirty="0"/>
              <a:t>Hugoniot</a:t>
            </a:r>
            <a:endParaRPr lang="en-US" sz="2400" dirty="0"/>
          </a:p>
          <a:p>
            <a:pPr lvl="1">
              <a:lnSpc>
                <a:spcPct val="90000"/>
              </a:lnSpc>
            </a:pPr>
            <a:r>
              <a:rPr lang="en-US" sz="2400" dirty="0"/>
              <a:t>The Hugoniot is not the compression path followed by material in a given shock; rather it is the family of final states for different shocks</a:t>
            </a:r>
            <a:r>
              <a:rPr lang="en-US" sz="2400" dirty="0" smtClean="0"/>
              <a:t>.</a:t>
            </a:r>
          </a:p>
          <a:p>
            <a:pPr lvl="2">
              <a:lnSpc>
                <a:spcPct val="90000"/>
              </a:lnSpc>
            </a:pPr>
            <a:r>
              <a:rPr lang="en-US" sz="2100" dirty="0" smtClean="0"/>
              <a:t>Material passes through sequence of unstable states along Rayleigh line until it reaches a stable point on its Equation of State, which allows a stable shock to propagate</a:t>
            </a:r>
            <a:endParaRPr lang="en-US" sz="2100" dirty="0"/>
          </a:p>
          <a:p>
            <a:pPr lvl="1">
              <a:lnSpc>
                <a:spcPct val="90000"/>
              </a:lnSpc>
            </a:pPr>
            <a:r>
              <a:rPr lang="en-US" sz="2400" dirty="0" smtClean="0"/>
              <a:t>The </a:t>
            </a:r>
            <a:r>
              <a:rPr lang="en-US" sz="2400" dirty="0"/>
              <a:t>Hugoniot </a:t>
            </a:r>
            <a:r>
              <a:rPr lang="en-US" sz="2400" dirty="0" smtClean="0"/>
              <a:t>of a simple material is typically linear </a:t>
            </a:r>
            <a:r>
              <a:rPr lang="en-US" sz="2400" dirty="0"/>
              <a:t>in (</a:t>
            </a:r>
            <a:r>
              <a:rPr lang="en-US" sz="2400" i="1" dirty="0"/>
              <a:t>U</a:t>
            </a:r>
            <a:r>
              <a:rPr lang="en-US" sz="2400" i="1" baseline="-25000" dirty="0"/>
              <a:t>s</a:t>
            </a:r>
            <a:r>
              <a:rPr lang="en-US" sz="2400" dirty="0" smtClean="0"/>
              <a:t>, </a:t>
            </a:r>
            <a:r>
              <a:rPr lang="en-US" sz="2400" i="1" dirty="0" smtClean="0"/>
              <a:t>U</a:t>
            </a:r>
            <a:r>
              <a:rPr lang="en-US" sz="2400" i="1" baseline="-25000" dirty="0" smtClean="0"/>
              <a:t>p</a:t>
            </a:r>
            <a:r>
              <a:rPr lang="en-US" sz="2400" dirty="0"/>
              <a:t>) space</a:t>
            </a:r>
            <a:r>
              <a:rPr lang="en-US" sz="2400" dirty="0" smtClean="0"/>
              <a:t>.</a:t>
            </a:r>
            <a:endParaRPr lang="en-US" sz="2000" dirty="0"/>
          </a:p>
        </p:txBody>
      </p:sp>
    </p:spTree>
    <p:extLst>
      <p:ext uri="{BB962C8B-B14F-4D97-AF65-F5344CB8AC3E}">
        <p14:creationId xmlns:p14="http://schemas.microsoft.com/office/powerpoint/2010/main" val="11581344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424330"/>
            <a:ext cx="8458200" cy="457200"/>
          </a:xfrm>
        </p:spPr>
        <p:txBody>
          <a:bodyPr>
            <a:normAutofit fontScale="90000"/>
          </a:bodyPr>
          <a:lstStyle/>
          <a:p>
            <a:r>
              <a:rPr lang="en-US" sz="3600" dirty="0" smtClean="0"/>
              <a:t>Hugoniot and other EOS formalisms</a:t>
            </a:r>
            <a:endParaRPr lang="en-US" sz="3600" dirty="0"/>
          </a:p>
        </p:txBody>
      </p:sp>
      <p:sp>
        <p:nvSpPr>
          <p:cNvPr id="23555" name="Rectangle 3"/>
          <p:cNvSpPr>
            <a:spLocks noGrp="1" noChangeArrowheads="1"/>
          </p:cNvSpPr>
          <p:nvPr>
            <p:ph type="body" idx="1"/>
          </p:nvPr>
        </p:nvSpPr>
        <p:spPr>
          <a:xfrm>
            <a:off x="152400" y="1598706"/>
            <a:ext cx="8839200" cy="5106894"/>
          </a:xfrm>
        </p:spPr>
        <p:txBody>
          <a:bodyPr/>
          <a:lstStyle/>
          <a:p>
            <a:r>
              <a:rPr lang="en-US" dirty="0"/>
              <a:t>A linear </a:t>
            </a:r>
            <a:r>
              <a:rPr lang="en-US" i="1" dirty="0"/>
              <a:t>U</a:t>
            </a:r>
            <a:r>
              <a:rPr lang="en-US" i="1" baseline="-25000" dirty="0"/>
              <a:t>s</a:t>
            </a:r>
            <a:r>
              <a:rPr lang="en-US" dirty="0"/>
              <a:t>-</a:t>
            </a:r>
            <a:r>
              <a:rPr lang="en-US" i="1" dirty="0"/>
              <a:t>U</a:t>
            </a:r>
            <a:r>
              <a:rPr lang="en-US" i="1" baseline="-25000" dirty="0"/>
              <a:t>p</a:t>
            </a:r>
            <a:r>
              <a:rPr lang="en-US" dirty="0"/>
              <a:t> Hugoniot [</a:t>
            </a:r>
            <a:r>
              <a:rPr lang="en-US" i="1" dirty="0"/>
              <a:t>U</a:t>
            </a:r>
            <a:r>
              <a:rPr lang="en-US" i="1" baseline="-25000" dirty="0"/>
              <a:t>s</a:t>
            </a:r>
            <a:r>
              <a:rPr lang="en-US" dirty="0"/>
              <a:t> = </a:t>
            </a:r>
            <a:r>
              <a:rPr lang="en-US" i="1" dirty="0"/>
              <a:t>c</a:t>
            </a:r>
            <a:r>
              <a:rPr lang="en-US" baseline="-25000" dirty="0"/>
              <a:t>o</a:t>
            </a:r>
            <a:r>
              <a:rPr lang="en-US" dirty="0"/>
              <a:t> + </a:t>
            </a:r>
            <a:r>
              <a:rPr lang="en-US" i="1" dirty="0" err="1"/>
              <a:t>sU</a:t>
            </a:r>
            <a:r>
              <a:rPr lang="en-US" i="1" baseline="-25000" dirty="0" err="1"/>
              <a:t>p</a:t>
            </a:r>
            <a:r>
              <a:rPr lang="en-US" dirty="0"/>
              <a:t>] is a 3rd order equation of state, related to other 3rd order EOS expansions: </a:t>
            </a:r>
          </a:p>
        </p:txBody>
      </p:sp>
      <p:pic>
        <p:nvPicPr>
          <p:cNvPr id="23556" name="Picture 4" descr="Miller Maclaur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2879506"/>
            <a:ext cx="3962400" cy="3179763"/>
          </a:xfrm>
          <a:prstGeom prst="rect">
            <a:avLst/>
          </a:prstGeom>
          <a:noFill/>
          <a:extLst>
            <a:ext uri="{909E8E84-426E-40dd-AFC4-6F175D3DCCD1}">
              <a14:hiddenFill xmlns:a14="http://schemas.microsoft.com/office/drawing/2010/main">
                <a:solidFill>
                  <a:srgbClr val="FFFFFF"/>
                </a:solidFill>
              </a14:hiddenFill>
            </a:ext>
          </a:extLst>
        </p:spPr>
      </p:pic>
      <p:sp>
        <p:nvSpPr>
          <p:cNvPr id="23557" name="Text Box 5"/>
          <p:cNvSpPr txBox="1">
            <a:spLocks noChangeArrowheads="1"/>
          </p:cNvSpPr>
          <p:nvPr/>
        </p:nvSpPr>
        <p:spPr bwMode="auto">
          <a:xfrm>
            <a:off x="381000" y="6059269"/>
            <a:ext cx="8229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dirty="0"/>
              <a:t>Only at 4th order does the expansion about zero strain contain any quantities not present in isentropic Birch-Murnaghan expansion</a:t>
            </a:r>
          </a:p>
        </p:txBody>
      </p:sp>
    </p:spTree>
    <p:extLst>
      <p:ext uri="{BB962C8B-B14F-4D97-AF65-F5344CB8AC3E}">
        <p14:creationId xmlns:p14="http://schemas.microsoft.com/office/powerpoint/2010/main" val="96643628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52400" y="4482"/>
            <a:ext cx="8839200" cy="457200"/>
          </a:xfrm>
        </p:spPr>
        <p:txBody>
          <a:bodyPr>
            <a:normAutofit fontScale="90000"/>
          </a:bodyPr>
          <a:lstStyle/>
          <a:p>
            <a:r>
              <a:rPr lang="en-US" sz="3600" dirty="0" smtClean="0"/>
              <a:t>the Hugoniot, monatomic ideal gas example</a:t>
            </a:r>
            <a:endParaRPr lang="en-US" sz="3600" dirty="0"/>
          </a:p>
        </p:txBody>
      </p:sp>
      <p:pic>
        <p:nvPicPr>
          <p:cNvPr id="3" name="Content Placeholder 2" descr="Treatise on Geophysics Ch 50 Fig 1.pdf"/>
          <p:cNvPicPr>
            <a:picLocks noGrp="1" noChangeAspect="1"/>
          </p:cNvPicPr>
          <p:nvPr>
            <p:ph sz="quarter" idx="1"/>
          </p:nvPr>
        </p:nvPicPr>
        <p:blipFill rotWithShape="1">
          <a:blip r:embed="rId3" cstate="print">
            <a:extLst>
              <a:ext uri="{28A0092B-C50C-407E-A947-70E740481C1C}">
                <a14:useLocalDpi xmlns:a14="http://schemas.microsoft.com/office/drawing/2010/main"/>
              </a:ext>
            </a:extLst>
          </a:blip>
          <a:srcRect l="6860" t="14321" r="7817" b="14321"/>
          <a:stretch/>
        </p:blipFill>
        <p:spPr>
          <a:xfrm>
            <a:off x="-1" y="948645"/>
            <a:ext cx="9144001" cy="5909356"/>
          </a:xfrm>
        </p:spPr>
      </p:pic>
      <p:sp>
        <p:nvSpPr>
          <p:cNvPr id="4" name="TextBox 3"/>
          <p:cNvSpPr txBox="1"/>
          <p:nvPr/>
        </p:nvSpPr>
        <p:spPr>
          <a:xfrm>
            <a:off x="836706" y="612588"/>
            <a:ext cx="8038353" cy="369332"/>
          </a:xfrm>
          <a:prstGeom prst="rect">
            <a:avLst/>
          </a:prstGeom>
          <a:noFill/>
        </p:spPr>
        <p:txBody>
          <a:bodyPr wrap="square" rtlCol="0">
            <a:spAutoFit/>
          </a:bodyPr>
          <a:lstStyle/>
          <a:p>
            <a:r>
              <a:rPr lang="en-US" dirty="0" smtClean="0"/>
              <a:t>All these curves result from </a:t>
            </a:r>
            <a:r>
              <a:rPr lang="en-US" i="1" dirty="0" smtClean="0"/>
              <a:t>PV</a:t>
            </a:r>
            <a:r>
              <a:rPr lang="en-US" dirty="0" smtClean="0"/>
              <a:t>=</a:t>
            </a:r>
            <a:r>
              <a:rPr lang="en-US" i="1" dirty="0" err="1" smtClean="0"/>
              <a:t>nRT</a:t>
            </a:r>
            <a:r>
              <a:rPr lang="en-US" dirty="0" smtClean="0"/>
              <a:t>, </a:t>
            </a:r>
            <a:r>
              <a:rPr lang="en-US" i="1" dirty="0" err="1" smtClean="0"/>
              <a:t>C</a:t>
            </a:r>
            <a:r>
              <a:rPr lang="en-US" baseline="-25000" dirty="0" err="1" smtClean="0"/>
              <a:t>p</a:t>
            </a:r>
            <a:r>
              <a:rPr lang="en-US" dirty="0" smtClean="0"/>
              <a:t>/</a:t>
            </a:r>
            <a:r>
              <a:rPr lang="en-US" i="1" dirty="0" err="1" smtClean="0"/>
              <a:t>C</a:t>
            </a:r>
            <a:r>
              <a:rPr lang="en-US" baseline="-25000" dirty="0" err="1" smtClean="0"/>
              <a:t>v</a:t>
            </a:r>
            <a:r>
              <a:rPr lang="en-US" dirty="0" smtClean="0"/>
              <a:t> = 5/3, and atomic weight = 40</a:t>
            </a:r>
            <a:endParaRPr lang="en-US" dirty="0"/>
          </a:p>
        </p:txBody>
      </p:sp>
    </p:spTree>
    <p:extLst>
      <p:ext uri="{BB962C8B-B14F-4D97-AF65-F5344CB8AC3E}">
        <p14:creationId xmlns:p14="http://schemas.microsoft.com/office/powerpoint/2010/main" val="42338202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reatise on Geophysics Ch 50 Fig 2.pdf"/>
          <p:cNvPicPr>
            <a:picLocks noGrp="1" noChangeAspect="1"/>
          </p:cNvPicPr>
          <p:nvPr>
            <p:ph sz="quarter" idx="1"/>
          </p:nvPr>
        </p:nvPicPr>
        <p:blipFill rotWithShape="1">
          <a:blip r:embed="rId2" cstate="print">
            <a:extLst>
              <a:ext uri="{28A0092B-C50C-407E-A947-70E740481C1C}">
                <a14:useLocalDpi xmlns:a14="http://schemas.microsoft.com/office/drawing/2010/main"/>
              </a:ext>
            </a:extLst>
          </a:blip>
          <a:srcRect t="2762" b="22532"/>
          <a:stretch/>
        </p:blipFill>
        <p:spPr>
          <a:xfrm>
            <a:off x="1386690" y="337575"/>
            <a:ext cx="6744441" cy="6520425"/>
          </a:xfrm>
          <a:solidFill>
            <a:schemeClr val="bg1"/>
          </a:solidFill>
        </p:spPr>
      </p:pic>
      <p:sp>
        <p:nvSpPr>
          <p:cNvPr id="2" name="Title 1"/>
          <p:cNvSpPr>
            <a:spLocks noGrp="1"/>
          </p:cNvSpPr>
          <p:nvPr>
            <p:ph type="title"/>
          </p:nvPr>
        </p:nvSpPr>
        <p:spPr>
          <a:xfrm>
            <a:off x="176850" y="-12525"/>
            <a:ext cx="8870685" cy="382250"/>
          </a:xfrm>
        </p:spPr>
        <p:txBody>
          <a:bodyPr>
            <a:normAutofit fontScale="90000"/>
          </a:bodyPr>
          <a:lstStyle/>
          <a:p>
            <a:r>
              <a:rPr lang="en-US" sz="3600" dirty="0" smtClean="0"/>
              <a:t>Experiments: shock &amp; release vs. decaying shock</a:t>
            </a:r>
            <a:endParaRPr lang="en-US" sz="3600" dirty="0"/>
          </a:p>
        </p:txBody>
      </p:sp>
      <p:sp>
        <p:nvSpPr>
          <p:cNvPr id="3" name="TextBox 2"/>
          <p:cNvSpPr txBox="1"/>
          <p:nvPr/>
        </p:nvSpPr>
        <p:spPr>
          <a:xfrm>
            <a:off x="90542" y="5548045"/>
            <a:ext cx="1499987" cy="1200329"/>
          </a:xfrm>
          <a:prstGeom prst="rect">
            <a:avLst/>
          </a:prstGeom>
          <a:noFill/>
        </p:spPr>
        <p:txBody>
          <a:bodyPr wrap="square" rtlCol="0">
            <a:spAutoFit/>
          </a:bodyPr>
          <a:lstStyle/>
          <a:p>
            <a:r>
              <a:rPr lang="en-US" dirty="0" smtClean="0"/>
              <a:t>Asimow, in press, Treatise on Geophysics Chapter 50</a:t>
            </a:r>
            <a:endParaRPr lang="en-US" dirty="0"/>
          </a:p>
        </p:txBody>
      </p:sp>
    </p:spTree>
    <p:extLst>
      <p:ext uri="{BB962C8B-B14F-4D97-AF65-F5344CB8AC3E}">
        <p14:creationId xmlns:p14="http://schemas.microsoft.com/office/powerpoint/2010/main" val="16079673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38100"/>
            <a:ext cx="8928100" cy="571500"/>
          </a:xfrm>
        </p:spPr>
        <p:txBody>
          <a:bodyPr>
            <a:normAutofit fontScale="90000"/>
          </a:bodyPr>
          <a:lstStyle/>
          <a:p>
            <a:r>
              <a:rPr lang="en-US" dirty="0" smtClean="0"/>
              <a:t>Equation of State: a function of 2 variables</a:t>
            </a:r>
            <a:endParaRPr lang="en-US" dirty="0"/>
          </a:p>
        </p:txBody>
      </p:sp>
      <p:graphicFrame>
        <p:nvGraphicFramePr>
          <p:cNvPr id="20" name="Content Placeholder 19"/>
          <p:cNvGraphicFramePr>
            <a:graphicFrameLocks noGrp="1" noChangeAspect="1"/>
          </p:cNvGraphicFramePr>
          <p:nvPr>
            <p:ph sz="quarter" idx="1"/>
          </p:nvPr>
        </p:nvGraphicFramePr>
        <p:xfrm>
          <a:off x="4295775" y="3644900"/>
          <a:ext cx="787400" cy="406400"/>
        </p:xfrm>
        <a:graphic>
          <a:graphicData uri="http://schemas.openxmlformats.org/presentationml/2006/ole">
            <mc:AlternateContent xmlns:mc="http://schemas.openxmlformats.org/markup-compatibility/2006">
              <mc:Choice xmlns:v="urn:schemas-microsoft-com:vml" Requires="v">
                <p:oleObj spid="_x0000_s2127" name="Equation" r:id="rId3" imgW="787400" imgH="406400" progId="Equation.3">
                  <p:embed/>
                </p:oleObj>
              </mc:Choice>
              <mc:Fallback>
                <p:oleObj name="Equation" r:id="rId3" imgW="787400" imgH="406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775" y="3644900"/>
                        <a:ext cx="78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p:nvPicPr>
        <p:blipFill>
          <a:blip r:embed="rId5"/>
          <a:stretch>
            <a:fillRect/>
          </a:stretch>
        </p:blipFill>
        <p:spPr>
          <a:xfrm>
            <a:off x="-31503" y="605666"/>
            <a:ext cx="9175503" cy="6252334"/>
          </a:xfrm>
          <a:prstGeom prst="rect">
            <a:avLst/>
          </a:prstGeom>
        </p:spPr>
      </p:pic>
      <p:sp>
        <p:nvSpPr>
          <p:cNvPr id="6" name="Freeform 5"/>
          <p:cNvSpPr/>
          <p:nvPr/>
        </p:nvSpPr>
        <p:spPr>
          <a:xfrm>
            <a:off x="6426200" y="1841500"/>
            <a:ext cx="939800" cy="3572933"/>
          </a:xfrm>
          <a:custGeom>
            <a:avLst/>
            <a:gdLst>
              <a:gd name="connsiteX0" fmla="*/ 0 w 939800"/>
              <a:gd name="connsiteY0" fmla="*/ 3530600 h 3572933"/>
              <a:gd name="connsiteX1" fmla="*/ 215900 w 939800"/>
              <a:gd name="connsiteY1" fmla="*/ 2984500 h 3572933"/>
              <a:gd name="connsiteX2" fmla="*/ 939800 w 939800"/>
              <a:gd name="connsiteY2" fmla="*/ 0 h 3572933"/>
            </a:gdLst>
            <a:ahLst/>
            <a:cxnLst>
              <a:cxn ang="0">
                <a:pos x="connsiteX0" y="connsiteY0"/>
              </a:cxn>
              <a:cxn ang="0">
                <a:pos x="connsiteX1" y="connsiteY1"/>
              </a:cxn>
              <a:cxn ang="0">
                <a:pos x="connsiteX2" y="connsiteY2"/>
              </a:cxn>
            </a:cxnLst>
            <a:rect l="l" t="t" r="r" b="b"/>
            <a:pathLst>
              <a:path w="939800" h="3572933">
                <a:moveTo>
                  <a:pt x="0" y="3530600"/>
                </a:moveTo>
                <a:cubicBezTo>
                  <a:pt x="29633" y="3551766"/>
                  <a:pt x="59267" y="3572933"/>
                  <a:pt x="215900" y="2984500"/>
                </a:cubicBezTo>
                <a:cubicBezTo>
                  <a:pt x="372533" y="2396067"/>
                  <a:pt x="939800" y="0"/>
                  <a:pt x="939800" y="0"/>
                </a:cubicBezTo>
              </a:path>
            </a:pathLst>
          </a:custGeom>
          <a:ln w="38100" cap="flat" cmpd="sng" algn="ctr">
            <a:solidFill>
              <a:srgbClr val="6D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6438900" y="1651000"/>
            <a:ext cx="279400" cy="3759200"/>
          </a:xfrm>
          <a:custGeom>
            <a:avLst/>
            <a:gdLst>
              <a:gd name="connsiteX0" fmla="*/ 0 w 279400"/>
              <a:gd name="connsiteY0" fmla="*/ 3759200 h 3759200"/>
              <a:gd name="connsiteX1" fmla="*/ 114300 w 279400"/>
              <a:gd name="connsiteY1" fmla="*/ 3314700 h 3759200"/>
              <a:gd name="connsiteX2" fmla="*/ 254000 w 279400"/>
              <a:gd name="connsiteY2" fmla="*/ 2184400 h 3759200"/>
              <a:gd name="connsiteX3" fmla="*/ 254000 w 279400"/>
              <a:gd name="connsiteY3" fmla="*/ 1168400 h 3759200"/>
              <a:gd name="connsiteX4" fmla="*/ 101600 w 279400"/>
              <a:gd name="connsiteY4" fmla="*/ 0 h 37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00" h="3759200">
                <a:moveTo>
                  <a:pt x="0" y="3759200"/>
                </a:moveTo>
                <a:cubicBezTo>
                  <a:pt x="35983" y="3668183"/>
                  <a:pt x="71967" y="3577167"/>
                  <a:pt x="114300" y="3314700"/>
                </a:cubicBezTo>
                <a:cubicBezTo>
                  <a:pt x="156633" y="3052233"/>
                  <a:pt x="230717" y="2542117"/>
                  <a:pt x="254000" y="2184400"/>
                </a:cubicBezTo>
                <a:cubicBezTo>
                  <a:pt x="277283" y="1826683"/>
                  <a:pt x="279400" y="1532467"/>
                  <a:pt x="254000" y="1168400"/>
                </a:cubicBezTo>
                <a:cubicBezTo>
                  <a:pt x="228600" y="804333"/>
                  <a:pt x="101600" y="0"/>
                  <a:pt x="101600" y="0"/>
                </a:cubicBezTo>
              </a:path>
            </a:pathLst>
          </a:custGeom>
          <a:ln w="38100" cap="flat" cmpd="sng" algn="ctr">
            <a:solidFill>
              <a:srgbClr val="58E16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4754033" y="1299633"/>
            <a:ext cx="1792817" cy="4123267"/>
          </a:xfrm>
          <a:custGeom>
            <a:avLst/>
            <a:gdLst>
              <a:gd name="connsiteX0" fmla="*/ 1672167 w 1792817"/>
              <a:gd name="connsiteY0" fmla="*/ 4123267 h 4123267"/>
              <a:gd name="connsiteX1" fmla="*/ 1761067 w 1792817"/>
              <a:gd name="connsiteY1" fmla="*/ 3615267 h 4123267"/>
              <a:gd name="connsiteX2" fmla="*/ 1761067 w 1792817"/>
              <a:gd name="connsiteY2" fmla="*/ 2662767 h 4123267"/>
              <a:gd name="connsiteX3" fmla="*/ 1570567 w 1792817"/>
              <a:gd name="connsiteY3" fmla="*/ 1659467 h 4123267"/>
              <a:gd name="connsiteX4" fmla="*/ 1151467 w 1792817"/>
              <a:gd name="connsiteY4" fmla="*/ 859367 h 4123267"/>
              <a:gd name="connsiteX5" fmla="*/ 186267 w 1792817"/>
              <a:gd name="connsiteY5" fmla="*/ 135467 h 4123267"/>
              <a:gd name="connsiteX6" fmla="*/ 33867 w 1792817"/>
              <a:gd name="connsiteY6" fmla="*/ 46567 h 412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2817" h="4123267">
                <a:moveTo>
                  <a:pt x="1672167" y="4123267"/>
                </a:moveTo>
                <a:cubicBezTo>
                  <a:pt x="1709208" y="3990975"/>
                  <a:pt x="1746250" y="3858684"/>
                  <a:pt x="1761067" y="3615267"/>
                </a:cubicBezTo>
                <a:cubicBezTo>
                  <a:pt x="1775884" y="3371850"/>
                  <a:pt x="1792817" y="2988734"/>
                  <a:pt x="1761067" y="2662767"/>
                </a:cubicBezTo>
                <a:cubicBezTo>
                  <a:pt x="1729317" y="2336800"/>
                  <a:pt x="1672167" y="1960034"/>
                  <a:pt x="1570567" y="1659467"/>
                </a:cubicBezTo>
                <a:cubicBezTo>
                  <a:pt x="1468967" y="1358900"/>
                  <a:pt x="1382183" y="1113367"/>
                  <a:pt x="1151467" y="859367"/>
                </a:cubicBezTo>
                <a:cubicBezTo>
                  <a:pt x="920751" y="605367"/>
                  <a:pt x="372534" y="270934"/>
                  <a:pt x="186267" y="135467"/>
                </a:cubicBezTo>
                <a:cubicBezTo>
                  <a:pt x="0" y="0"/>
                  <a:pt x="16933" y="23283"/>
                  <a:pt x="33867" y="46567"/>
                </a:cubicBezTo>
              </a:path>
            </a:pathLst>
          </a:custGeom>
          <a:ln w="38100" cap="flat" cmpd="sng" algn="ctr">
            <a:solidFill>
              <a:srgbClr val="F31C83"/>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rot="17083057">
            <a:off x="6699251" y="2527300"/>
            <a:ext cx="1333500" cy="461665"/>
          </a:xfrm>
          <a:prstGeom prst="rect">
            <a:avLst/>
          </a:prstGeom>
          <a:noFill/>
        </p:spPr>
        <p:txBody>
          <a:bodyPr wrap="square" rtlCol="0">
            <a:spAutoFit/>
          </a:bodyPr>
          <a:lstStyle/>
          <a:p>
            <a:r>
              <a:rPr lang="en-US" sz="2400" dirty="0" smtClean="0">
                <a:solidFill>
                  <a:srgbClr val="6D00FF"/>
                </a:solidFill>
              </a:rPr>
              <a:t>isotherm </a:t>
            </a:r>
            <a:endParaRPr lang="en-US" sz="2400" dirty="0">
              <a:solidFill>
                <a:srgbClr val="6D00FF"/>
              </a:solidFill>
            </a:endParaRPr>
          </a:p>
        </p:txBody>
      </p:sp>
      <p:sp>
        <p:nvSpPr>
          <p:cNvPr id="12" name="TextBox 11"/>
          <p:cNvSpPr txBox="1"/>
          <p:nvPr/>
        </p:nvSpPr>
        <p:spPr>
          <a:xfrm rot="16016877">
            <a:off x="6102350" y="2263386"/>
            <a:ext cx="1333500" cy="461665"/>
          </a:xfrm>
          <a:prstGeom prst="rect">
            <a:avLst/>
          </a:prstGeom>
          <a:noFill/>
        </p:spPr>
        <p:txBody>
          <a:bodyPr wrap="square" rtlCol="0">
            <a:spAutoFit/>
          </a:bodyPr>
          <a:lstStyle/>
          <a:p>
            <a:r>
              <a:rPr lang="en-US" sz="2400" dirty="0" smtClean="0">
                <a:solidFill>
                  <a:srgbClr val="008000"/>
                </a:solidFill>
              </a:rPr>
              <a:t>isentrope</a:t>
            </a:r>
            <a:endParaRPr lang="en-US" sz="2400" dirty="0">
              <a:solidFill>
                <a:srgbClr val="008000"/>
              </a:solidFill>
            </a:endParaRPr>
          </a:p>
        </p:txBody>
      </p:sp>
      <p:sp>
        <p:nvSpPr>
          <p:cNvPr id="13" name="TextBox 12"/>
          <p:cNvSpPr txBox="1"/>
          <p:nvPr/>
        </p:nvSpPr>
        <p:spPr>
          <a:xfrm rot="15880270">
            <a:off x="5467694" y="3626789"/>
            <a:ext cx="1333500" cy="461665"/>
          </a:xfrm>
          <a:prstGeom prst="rect">
            <a:avLst/>
          </a:prstGeom>
          <a:noFill/>
        </p:spPr>
        <p:txBody>
          <a:bodyPr wrap="square" rtlCol="0">
            <a:spAutoFit/>
          </a:bodyPr>
          <a:lstStyle/>
          <a:p>
            <a:r>
              <a:rPr lang="en-US" sz="2400" dirty="0" smtClean="0">
                <a:solidFill>
                  <a:srgbClr val="F31C83"/>
                </a:solidFill>
              </a:rPr>
              <a:t>Hugoniot</a:t>
            </a:r>
            <a:endParaRPr lang="en-US" sz="2400" dirty="0">
              <a:solidFill>
                <a:srgbClr val="F31C83"/>
              </a:solidFill>
            </a:endParaRPr>
          </a:p>
        </p:txBody>
      </p:sp>
      <p:cxnSp>
        <p:nvCxnSpPr>
          <p:cNvPr id="15" name="Straight Arrow Connector 14"/>
          <p:cNvCxnSpPr/>
          <p:nvPr/>
        </p:nvCxnSpPr>
        <p:spPr>
          <a:xfrm>
            <a:off x="5473700" y="1816123"/>
            <a:ext cx="1073150" cy="238491"/>
          </a:xfrm>
          <a:prstGeom prst="straightConnector1">
            <a:avLst/>
          </a:prstGeom>
          <a:ln w="38100" cap="flat" cmpd="dbl" algn="ctr">
            <a:solidFill>
              <a:schemeClr val="tx1"/>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5400000">
            <a:off x="6220828" y="4049824"/>
            <a:ext cx="1349851" cy="354906"/>
          </a:xfrm>
          <a:prstGeom prst="straightConnector1">
            <a:avLst/>
          </a:prstGeom>
          <a:ln w="38100" cap="flat" cmpd="dbl" algn="ctr">
            <a:solidFill>
              <a:schemeClr val="tx1"/>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graphicFrame>
        <p:nvGraphicFramePr>
          <p:cNvPr id="139267" name="Content Placeholder 19"/>
          <p:cNvGraphicFramePr>
            <a:graphicFrameLocks noChangeAspect="1"/>
          </p:cNvGraphicFramePr>
          <p:nvPr/>
        </p:nvGraphicFramePr>
        <p:xfrm>
          <a:off x="5473699" y="939800"/>
          <a:ext cx="1729905" cy="838223"/>
        </p:xfrm>
        <a:graphic>
          <a:graphicData uri="http://schemas.openxmlformats.org/presentationml/2006/ole">
            <mc:AlternateContent xmlns:mc="http://schemas.openxmlformats.org/markup-compatibility/2006">
              <mc:Choice xmlns:v="urn:schemas-microsoft-com:vml" Requires="v">
                <p:oleObj spid="_x0000_s2128" name="Equation" r:id="rId6" imgW="838200" imgH="406400" progId="Equation.3">
                  <p:embed/>
                </p:oleObj>
              </mc:Choice>
              <mc:Fallback>
                <p:oleObj name="Equation" r:id="rId6" imgW="838200" imgH="406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3699" y="939800"/>
                        <a:ext cx="1729905" cy="8382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7156953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52400" y="228600"/>
            <a:ext cx="8839200" cy="457200"/>
          </a:xfrm>
        </p:spPr>
        <p:txBody>
          <a:bodyPr>
            <a:normAutofit fontScale="90000"/>
          </a:bodyPr>
          <a:lstStyle/>
          <a:p>
            <a:r>
              <a:rPr lang="en-US" sz="3600" dirty="0" smtClean="0"/>
              <a:t>Shock wave experiments: getting off the Hugoniot</a:t>
            </a:r>
            <a:endParaRPr lang="en-US" sz="3600" dirty="0"/>
          </a:p>
        </p:txBody>
      </p:sp>
      <p:pic>
        <p:nvPicPr>
          <p:cNvPr id="3" name="Content Placeholder 2"/>
          <p:cNvPicPr>
            <a:picLocks noGrp="1" noChangeAspect="1"/>
          </p:cNvPicPr>
          <p:nvPr>
            <p:ph sz="quarter" idx="1"/>
          </p:nvPr>
        </p:nvPicPr>
        <p:blipFill rotWithShape="1">
          <a:blip r:embed="rId3" cstate="print">
            <a:extLst>
              <a:ext uri="{28A0092B-C50C-407E-A947-70E740481C1C}">
                <a14:useLocalDpi xmlns:a14="http://schemas.microsoft.com/office/drawing/2010/main"/>
              </a:ext>
            </a:extLst>
          </a:blip>
          <a:srcRect t="770" b="-94"/>
          <a:stretch/>
        </p:blipFill>
        <p:spPr>
          <a:xfrm>
            <a:off x="573959" y="789054"/>
            <a:ext cx="7292021" cy="6053533"/>
          </a:xfrm>
        </p:spPr>
      </p:pic>
    </p:spTree>
    <p:extLst>
      <p:ext uri="{BB962C8B-B14F-4D97-AF65-F5344CB8AC3E}">
        <p14:creationId xmlns:p14="http://schemas.microsoft.com/office/powerpoint/2010/main" val="357036105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52400" y="228600"/>
            <a:ext cx="8839200" cy="457200"/>
          </a:xfrm>
        </p:spPr>
        <p:txBody>
          <a:bodyPr>
            <a:normAutofit fontScale="90000"/>
          </a:bodyPr>
          <a:lstStyle/>
          <a:p>
            <a:r>
              <a:rPr lang="en-US" sz="3600" dirty="0" smtClean="0"/>
              <a:t>Shock wave experiments: getting off the Hugoniot</a:t>
            </a:r>
            <a:endParaRPr lang="en-US" sz="3600" dirty="0"/>
          </a:p>
        </p:txBody>
      </p:sp>
      <p:sp>
        <p:nvSpPr>
          <p:cNvPr id="43011" name="Rectangle 3"/>
          <p:cNvSpPr>
            <a:spLocks noGrp="1" noChangeArrowheads="1"/>
          </p:cNvSpPr>
          <p:nvPr>
            <p:ph sz="quarter" idx="1"/>
          </p:nvPr>
        </p:nvSpPr>
        <p:spPr>
          <a:xfrm>
            <a:off x="304800" y="1595120"/>
            <a:ext cx="8686800" cy="5034280"/>
          </a:xfrm>
          <a:noFill/>
          <a:ln/>
        </p:spPr>
        <p:txBody>
          <a:bodyPr>
            <a:normAutofit/>
          </a:bodyPr>
          <a:lstStyle/>
          <a:p>
            <a:pPr>
              <a:lnSpc>
                <a:spcPct val="90000"/>
              </a:lnSpc>
            </a:pPr>
            <a:r>
              <a:rPr lang="en-US" sz="2800" dirty="0" smtClean="0"/>
              <a:t>Sometimes, having only one (</a:t>
            </a:r>
            <a:r>
              <a:rPr lang="en-US" sz="2800" i="1" dirty="0" smtClean="0"/>
              <a:t>P</a:t>
            </a:r>
            <a:r>
              <a:rPr lang="en-US" sz="2800" dirty="0" smtClean="0"/>
              <a:t>, </a:t>
            </a:r>
            <a:r>
              <a:rPr lang="en-US" sz="2800" i="1" dirty="0" smtClean="0"/>
              <a:t>T</a:t>
            </a:r>
            <a:r>
              <a:rPr lang="en-US" sz="2800" dirty="0" smtClean="0"/>
              <a:t>) path accessible to experiments is a serious handicap. What if we want to access states hotter or colder than the principal Hugoniot of a material? </a:t>
            </a:r>
          </a:p>
          <a:p>
            <a:pPr>
              <a:lnSpc>
                <a:spcPct val="90000"/>
              </a:lnSpc>
            </a:pPr>
            <a:r>
              <a:rPr lang="en-US" sz="2800" dirty="0" smtClean="0"/>
              <a:t>Colder states can be reached using ramp compression, static pre-compression, or metastable dense starting materials</a:t>
            </a:r>
            <a:endParaRPr lang="en-US" sz="2800" dirty="0"/>
          </a:p>
          <a:p>
            <a:pPr>
              <a:lnSpc>
                <a:spcPct val="90000"/>
              </a:lnSpc>
            </a:pPr>
            <a:r>
              <a:rPr lang="en-US" sz="2800" dirty="0" smtClean="0"/>
              <a:t>Hotter states can be reached using porous materials or static pre-heating</a:t>
            </a:r>
            <a:endParaRPr lang="en-US" sz="2800" dirty="0"/>
          </a:p>
          <a:p>
            <a:pPr lvl="1">
              <a:lnSpc>
                <a:spcPct val="90000"/>
              </a:lnSpc>
            </a:pPr>
            <a:r>
              <a:rPr lang="en-US" sz="2800" dirty="0" smtClean="0"/>
              <a:t>In Caltech lab, we can heat to ~2000 °C before shooting</a:t>
            </a:r>
            <a:endParaRPr lang="en-US" sz="2400" dirty="0"/>
          </a:p>
        </p:txBody>
      </p:sp>
    </p:spTree>
    <p:extLst>
      <p:ext uri="{BB962C8B-B14F-4D97-AF65-F5344CB8AC3E}">
        <p14:creationId xmlns:p14="http://schemas.microsoft.com/office/powerpoint/2010/main" val="189483536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38100"/>
            <a:ext cx="8928100" cy="571500"/>
          </a:xfrm>
        </p:spPr>
        <p:txBody>
          <a:bodyPr>
            <a:normAutofit fontScale="90000"/>
          </a:bodyPr>
          <a:lstStyle/>
          <a:p>
            <a:r>
              <a:rPr lang="en-US" dirty="0" smtClean="0"/>
              <a:t>Equation of State: a function of 2 variables</a:t>
            </a:r>
            <a:endParaRPr lang="en-US" dirty="0"/>
          </a:p>
        </p:txBody>
      </p:sp>
      <p:graphicFrame>
        <p:nvGraphicFramePr>
          <p:cNvPr id="20" name="Content Placeholder 19"/>
          <p:cNvGraphicFramePr>
            <a:graphicFrameLocks noGrp="1" noChangeAspect="1"/>
          </p:cNvGraphicFramePr>
          <p:nvPr>
            <p:ph sz="quarter" idx="1"/>
          </p:nvPr>
        </p:nvGraphicFramePr>
        <p:xfrm>
          <a:off x="4295775" y="3644900"/>
          <a:ext cx="787400" cy="406400"/>
        </p:xfrm>
        <a:graphic>
          <a:graphicData uri="http://schemas.openxmlformats.org/presentationml/2006/ole">
            <mc:AlternateContent xmlns:mc="http://schemas.openxmlformats.org/markup-compatibility/2006">
              <mc:Choice xmlns:v="urn:schemas-microsoft-com:vml" Requires="v">
                <p:oleObj spid="_x0000_s3151" name="Equation" r:id="rId3" imgW="787400" imgH="406400" progId="Equation.3">
                  <p:embed/>
                </p:oleObj>
              </mc:Choice>
              <mc:Fallback>
                <p:oleObj name="Equation" r:id="rId3" imgW="787400" imgH="406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775" y="3644900"/>
                        <a:ext cx="78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p:nvPicPr>
        <p:blipFill>
          <a:blip r:embed="rId5"/>
          <a:stretch>
            <a:fillRect/>
          </a:stretch>
        </p:blipFill>
        <p:spPr>
          <a:xfrm>
            <a:off x="-31503" y="605666"/>
            <a:ext cx="9175503" cy="6252334"/>
          </a:xfrm>
          <a:prstGeom prst="rect">
            <a:avLst/>
          </a:prstGeom>
        </p:spPr>
      </p:pic>
      <p:sp>
        <p:nvSpPr>
          <p:cNvPr id="6" name="Freeform 5"/>
          <p:cNvSpPr/>
          <p:nvPr/>
        </p:nvSpPr>
        <p:spPr>
          <a:xfrm>
            <a:off x="6426200" y="1841500"/>
            <a:ext cx="939800" cy="3572933"/>
          </a:xfrm>
          <a:custGeom>
            <a:avLst/>
            <a:gdLst>
              <a:gd name="connsiteX0" fmla="*/ 0 w 939800"/>
              <a:gd name="connsiteY0" fmla="*/ 3530600 h 3572933"/>
              <a:gd name="connsiteX1" fmla="*/ 215900 w 939800"/>
              <a:gd name="connsiteY1" fmla="*/ 2984500 h 3572933"/>
              <a:gd name="connsiteX2" fmla="*/ 939800 w 939800"/>
              <a:gd name="connsiteY2" fmla="*/ 0 h 3572933"/>
            </a:gdLst>
            <a:ahLst/>
            <a:cxnLst>
              <a:cxn ang="0">
                <a:pos x="connsiteX0" y="connsiteY0"/>
              </a:cxn>
              <a:cxn ang="0">
                <a:pos x="connsiteX1" y="connsiteY1"/>
              </a:cxn>
              <a:cxn ang="0">
                <a:pos x="connsiteX2" y="connsiteY2"/>
              </a:cxn>
            </a:cxnLst>
            <a:rect l="l" t="t" r="r" b="b"/>
            <a:pathLst>
              <a:path w="939800" h="3572933">
                <a:moveTo>
                  <a:pt x="0" y="3530600"/>
                </a:moveTo>
                <a:cubicBezTo>
                  <a:pt x="29633" y="3551766"/>
                  <a:pt x="59267" y="3572933"/>
                  <a:pt x="215900" y="2984500"/>
                </a:cubicBezTo>
                <a:cubicBezTo>
                  <a:pt x="372533" y="2396067"/>
                  <a:pt x="939800" y="0"/>
                  <a:pt x="939800" y="0"/>
                </a:cubicBezTo>
              </a:path>
            </a:pathLst>
          </a:custGeom>
          <a:ln w="38100" cap="flat" cmpd="sng" algn="ctr">
            <a:solidFill>
              <a:srgbClr val="6D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6438900" y="1651000"/>
            <a:ext cx="279400" cy="3759200"/>
          </a:xfrm>
          <a:custGeom>
            <a:avLst/>
            <a:gdLst>
              <a:gd name="connsiteX0" fmla="*/ 0 w 279400"/>
              <a:gd name="connsiteY0" fmla="*/ 3759200 h 3759200"/>
              <a:gd name="connsiteX1" fmla="*/ 114300 w 279400"/>
              <a:gd name="connsiteY1" fmla="*/ 3314700 h 3759200"/>
              <a:gd name="connsiteX2" fmla="*/ 254000 w 279400"/>
              <a:gd name="connsiteY2" fmla="*/ 2184400 h 3759200"/>
              <a:gd name="connsiteX3" fmla="*/ 254000 w 279400"/>
              <a:gd name="connsiteY3" fmla="*/ 1168400 h 3759200"/>
              <a:gd name="connsiteX4" fmla="*/ 101600 w 279400"/>
              <a:gd name="connsiteY4" fmla="*/ 0 h 37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00" h="3759200">
                <a:moveTo>
                  <a:pt x="0" y="3759200"/>
                </a:moveTo>
                <a:cubicBezTo>
                  <a:pt x="35983" y="3668183"/>
                  <a:pt x="71967" y="3577167"/>
                  <a:pt x="114300" y="3314700"/>
                </a:cubicBezTo>
                <a:cubicBezTo>
                  <a:pt x="156633" y="3052233"/>
                  <a:pt x="230717" y="2542117"/>
                  <a:pt x="254000" y="2184400"/>
                </a:cubicBezTo>
                <a:cubicBezTo>
                  <a:pt x="277283" y="1826683"/>
                  <a:pt x="279400" y="1532467"/>
                  <a:pt x="254000" y="1168400"/>
                </a:cubicBezTo>
                <a:cubicBezTo>
                  <a:pt x="228600" y="804333"/>
                  <a:pt x="101600" y="0"/>
                  <a:pt x="101600" y="0"/>
                </a:cubicBezTo>
              </a:path>
            </a:pathLst>
          </a:custGeom>
          <a:ln w="38100" cap="flat" cmpd="sng" algn="ctr">
            <a:solidFill>
              <a:srgbClr val="58E16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4754033" y="1299633"/>
            <a:ext cx="1792817" cy="4123267"/>
          </a:xfrm>
          <a:custGeom>
            <a:avLst/>
            <a:gdLst>
              <a:gd name="connsiteX0" fmla="*/ 1672167 w 1792817"/>
              <a:gd name="connsiteY0" fmla="*/ 4123267 h 4123267"/>
              <a:gd name="connsiteX1" fmla="*/ 1761067 w 1792817"/>
              <a:gd name="connsiteY1" fmla="*/ 3615267 h 4123267"/>
              <a:gd name="connsiteX2" fmla="*/ 1761067 w 1792817"/>
              <a:gd name="connsiteY2" fmla="*/ 2662767 h 4123267"/>
              <a:gd name="connsiteX3" fmla="*/ 1570567 w 1792817"/>
              <a:gd name="connsiteY3" fmla="*/ 1659467 h 4123267"/>
              <a:gd name="connsiteX4" fmla="*/ 1151467 w 1792817"/>
              <a:gd name="connsiteY4" fmla="*/ 859367 h 4123267"/>
              <a:gd name="connsiteX5" fmla="*/ 186267 w 1792817"/>
              <a:gd name="connsiteY5" fmla="*/ 135467 h 4123267"/>
              <a:gd name="connsiteX6" fmla="*/ 33867 w 1792817"/>
              <a:gd name="connsiteY6" fmla="*/ 46567 h 412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2817" h="4123267">
                <a:moveTo>
                  <a:pt x="1672167" y="4123267"/>
                </a:moveTo>
                <a:cubicBezTo>
                  <a:pt x="1709208" y="3990975"/>
                  <a:pt x="1746250" y="3858684"/>
                  <a:pt x="1761067" y="3615267"/>
                </a:cubicBezTo>
                <a:cubicBezTo>
                  <a:pt x="1775884" y="3371850"/>
                  <a:pt x="1792817" y="2988734"/>
                  <a:pt x="1761067" y="2662767"/>
                </a:cubicBezTo>
                <a:cubicBezTo>
                  <a:pt x="1729317" y="2336800"/>
                  <a:pt x="1672167" y="1960034"/>
                  <a:pt x="1570567" y="1659467"/>
                </a:cubicBezTo>
                <a:cubicBezTo>
                  <a:pt x="1468967" y="1358900"/>
                  <a:pt x="1382183" y="1113367"/>
                  <a:pt x="1151467" y="859367"/>
                </a:cubicBezTo>
                <a:cubicBezTo>
                  <a:pt x="920751" y="605367"/>
                  <a:pt x="372534" y="270934"/>
                  <a:pt x="186267" y="135467"/>
                </a:cubicBezTo>
                <a:cubicBezTo>
                  <a:pt x="0" y="0"/>
                  <a:pt x="16933" y="23283"/>
                  <a:pt x="33867" y="46567"/>
                </a:cubicBezTo>
              </a:path>
            </a:pathLst>
          </a:custGeom>
          <a:ln w="38100" cap="flat" cmpd="sng" algn="ctr">
            <a:solidFill>
              <a:srgbClr val="F31C83"/>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rot="15880270">
            <a:off x="5467694" y="3626789"/>
            <a:ext cx="1333500" cy="461665"/>
          </a:xfrm>
          <a:prstGeom prst="rect">
            <a:avLst/>
          </a:prstGeom>
          <a:noFill/>
        </p:spPr>
        <p:txBody>
          <a:bodyPr wrap="square" rtlCol="0">
            <a:spAutoFit/>
          </a:bodyPr>
          <a:lstStyle/>
          <a:p>
            <a:r>
              <a:rPr lang="en-US" sz="2400" dirty="0" smtClean="0">
                <a:solidFill>
                  <a:srgbClr val="F31C83"/>
                </a:solidFill>
              </a:rPr>
              <a:t>Hugoniot</a:t>
            </a:r>
            <a:endParaRPr lang="en-US" sz="2400" dirty="0">
              <a:solidFill>
                <a:srgbClr val="F31C83"/>
              </a:solidFill>
            </a:endParaRPr>
          </a:p>
        </p:txBody>
      </p:sp>
      <p:cxnSp>
        <p:nvCxnSpPr>
          <p:cNvPr id="15" name="Straight Arrow Connector 14"/>
          <p:cNvCxnSpPr/>
          <p:nvPr/>
        </p:nvCxnSpPr>
        <p:spPr>
          <a:xfrm>
            <a:off x="5473700" y="1816123"/>
            <a:ext cx="1073150" cy="238491"/>
          </a:xfrm>
          <a:prstGeom prst="straightConnector1">
            <a:avLst/>
          </a:prstGeom>
          <a:ln w="38100" cap="flat" cmpd="dbl" algn="ctr">
            <a:solidFill>
              <a:schemeClr val="tx1"/>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5400000">
            <a:off x="6220828" y="4049824"/>
            <a:ext cx="1349851" cy="354906"/>
          </a:xfrm>
          <a:prstGeom prst="straightConnector1">
            <a:avLst/>
          </a:prstGeom>
          <a:ln w="38100" cap="flat" cmpd="dbl" algn="ctr">
            <a:solidFill>
              <a:schemeClr val="tx1"/>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graphicFrame>
        <p:nvGraphicFramePr>
          <p:cNvPr id="139267" name="Content Placeholder 19"/>
          <p:cNvGraphicFramePr>
            <a:graphicFrameLocks noChangeAspect="1"/>
          </p:cNvGraphicFramePr>
          <p:nvPr/>
        </p:nvGraphicFramePr>
        <p:xfrm>
          <a:off x="5473699" y="939800"/>
          <a:ext cx="1729905" cy="838223"/>
        </p:xfrm>
        <a:graphic>
          <a:graphicData uri="http://schemas.openxmlformats.org/presentationml/2006/ole">
            <mc:AlternateContent xmlns:mc="http://schemas.openxmlformats.org/markup-compatibility/2006">
              <mc:Choice xmlns:v="urn:schemas-microsoft-com:vml" Requires="v">
                <p:oleObj spid="_x0000_s3152" name="Equation" r:id="rId6" imgW="838200" imgH="406400" progId="Equation.3">
                  <p:embed/>
                </p:oleObj>
              </mc:Choice>
              <mc:Fallback>
                <p:oleObj name="Equation" r:id="rId6" imgW="838200" imgH="406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3699" y="939800"/>
                        <a:ext cx="1729905" cy="8382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Freeform 13"/>
          <p:cNvSpPr/>
          <p:nvPr/>
        </p:nvSpPr>
        <p:spPr>
          <a:xfrm>
            <a:off x="2326641" y="1076960"/>
            <a:ext cx="1985010" cy="3740314"/>
          </a:xfrm>
          <a:custGeom>
            <a:avLst/>
            <a:gdLst>
              <a:gd name="connsiteX0" fmla="*/ 1672167 w 1792817"/>
              <a:gd name="connsiteY0" fmla="*/ 4123267 h 4123267"/>
              <a:gd name="connsiteX1" fmla="*/ 1761067 w 1792817"/>
              <a:gd name="connsiteY1" fmla="*/ 3615267 h 4123267"/>
              <a:gd name="connsiteX2" fmla="*/ 1761067 w 1792817"/>
              <a:gd name="connsiteY2" fmla="*/ 2662767 h 4123267"/>
              <a:gd name="connsiteX3" fmla="*/ 1570567 w 1792817"/>
              <a:gd name="connsiteY3" fmla="*/ 1659467 h 4123267"/>
              <a:gd name="connsiteX4" fmla="*/ 1151467 w 1792817"/>
              <a:gd name="connsiteY4" fmla="*/ 859367 h 4123267"/>
              <a:gd name="connsiteX5" fmla="*/ 186267 w 1792817"/>
              <a:gd name="connsiteY5" fmla="*/ 135467 h 4123267"/>
              <a:gd name="connsiteX6" fmla="*/ 33867 w 1792817"/>
              <a:gd name="connsiteY6" fmla="*/ 46567 h 412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2817" h="4123267">
                <a:moveTo>
                  <a:pt x="1672167" y="4123267"/>
                </a:moveTo>
                <a:cubicBezTo>
                  <a:pt x="1709208" y="3990975"/>
                  <a:pt x="1746250" y="3858684"/>
                  <a:pt x="1761067" y="3615267"/>
                </a:cubicBezTo>
                <a:cubicBezTo>
                  <a:pt x="1775884" y="3371850"/>
                  <a:pt x="1792817" y="2988734"/>
                  <a:pt x="1761067" y="2662767"/>
                </a:cubicBezTo>
                <a:cubicBezTo>
                  <a:pt x="1729317" y="2336800"/>
                  <a:pt x="1672167" y="1960034"/>
                  <a:pt x="1570567" y="1659467"/>
                </a:cubicBezTo>
                <a:cubicBezTo>
                  <a:pt x="1468967" y="1358900"/>
                  <a:pt x="1382183" y="1113367"/>
                  <a:pt x="1151467" y="859367"/>
                </a:cubicBezTo>
                <a:cubicBezTo>
                  <a:pt x="920751" y="605367"/>
                  <a:pt x="372534" y="270934"/>
                  <a:pt x="186267" y="135467"/>
                </a:cubicBezTo>
                <a:cubicBezTo>
                  <a:pt x="0" y="0"/>
                  <a:pt x="16933" y="23283"/>
                  <a:pt x="33867" y="46567"/>
                </a:cubicBezTo>
              </a:path>
            </a:pathLst>
          </a:custGeom>
          <a:ln w="38100" cap="flat" cmpd="sng" algn="ctr">
            <a:solidFill>
              <a:srgbClr val="F31C83"/>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rot="15880270">
            <a:off x="2955508" y="2930616"/>
            <a:ext cx="1516409" cy="830997"/>
          </a:xfrm>
          <a:prstGeom prst="rect">
            <a:avLst/>
          </a:prstGeom>
          <a:noFill/>
        </p:spPr>
        <p:txBody>
          <a:bodyPr wrap="square" rtlCol="0">
            <a:spAutoFit/>
          </a:bodyPr>
          <a:lstStyle/>
          <a:p>
            <a:pPr algn="ctr"/>
            <a:r>
              <a:rPr lang="en-US" sz="2400" dirty="0" smtClean="0">
                <a:solidFill>
                  <a:srgbClr val="F31C83"/>
                </a:solidFill>
              </a:rPr>
              <a:t>Preheated Hugoniot</a:t>
            </a:r>
            <a:endParaRPr lang="en-US" sz="2400" dirty="0">
              <a:solidFill>
                <a:srgbClr val="F31C83"/>
              </a:solidFill>
            </a:endParaRPr>
          </a:p>
        </p:txBody>
      </p:sp>
      <p:sp>
        <p:nvSpPr>
          <p:cNvPr id="18" name="Freeform 17"/>
          <p:cNvSpPr/>
          <p:nvPr/>
        </p:nvSpPr>
        <p:spPr>
          <a:xfrm>
            <a:off x="6146799" y="1554480"/>
            <a:ext cx="846871" cy="1977551"/>
          </a:xfrm>
          <a:custGeom>
            <a:avLst/>
            <a:gdLst>
              <a:gd name="connsiteX0" fmla="*/ 1672167 w 1792817"/>
              <a:gd name="connsiteY0" fmla="*/ 4123267 h 4123267"/>
              <a:gd name="connsiteX1" fmla="*/ 1761067 w 1792817"/>
              <a:gd name="connsiteY1" fmla="*/ 3615267 h 4123267"/>
              <a:gd name="connsiteX2" fmla="*/ 1761067 w 1792817"/>
              <a:gd name="connsiteY2" fmla="*/ 2662767 h 4123267"/>
              <a:gd name="connsiteX3" fmla="*/ 1570567 w 1792817"/>
              <a:gd name="connsiteY3" fmla="*/ 1659467 h 4123267"/>
              <a:gd name="connsiteX4" fmla="*/ 1151467 w 1792817"/>
              <a:gd name="connsiteY4" fmla="*/ 859367 h 4123267"/>
              <a:gd name="connsiteX5" fmla="*/ 186267 w 1792817"/>
              <a:gd name="connsiteY5" fmla="*/ 135467 h 4123267"/>
              <a:gd name="connsiteX6" fmla="*/ 33867 w 1792817"/>
              <a:gd name="connsiteY6" fmla="*/ 46567 h 412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2817" h="4123267">
                <a:moveTo>
                  <a:pt x="1672167" y="4123267"/>
                </a:moveTo>
                <a:cubicBezTo>
                  <a:pt x="1709208" y="3990975"/>
                  <a:pt x="1746250" y="3858684"/>
                  <a:pt x="1761067" y="3615267"/>
                </a:cubicBezTo>
                <a:cubicBezTo>
                  <a:pt x="1775884" y="3371850"/>
                  <a:pt x="1792817" y="2988734"/>
                  <a:pt x="1761067" y="2662767"/>
                </a:cubicBezTo>
                <a:cubicBezTo>
                  <a:pt x="1729317" y="2336800"/>
                  <a:pt x="1672167" y="1960034"/>
                  <a:pt x="1570567" y="1659467"/>
                </a:cubicBezTo>
                <a:cubicBezTo>
                  <a:pt x="1468967" y="1358900"/>
                  <a:pt x="1382183" y="1113367"/>
                  <a:pt x="1151467" y="859367"/>
                </a:cubicBezTo>
                <a:cubicBezTo>
                  <a:pt x="920751" y="605367"/>
                  <a:pt x="372534" y="270934"/>
                  <a:pt x="186267" y="135467"/>
                </a:cubicBezTo>
                <a:cubicBezTo>
                  <a:pt x="0" y="0"/>
                  <a:pt x="16933" y="23283"/>
                  <a:pt x="33867" y="46567"/>
                </a:cubicBezTo>
              </a:path>
            </a:pathLst>
          </a:custGeom>
          <a:ln w="38100" cap="flat" cmpd="sng" algn="ctr">
            <a:solidFill>
              <a:srgbClr val="F31C83"/>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rot="15880270">
            <a:off x="6345538" y="2419559"/>
            <a:ext cx="2040921" cy="830997"/>
          </a:xfrm>
          <a:prstGeom prst="rect">
            <a:avLst/>
          </a:prstGeom>
          <a:noFill/>
        </p:spPr>
        <p:txBody>
          <a:bodyPr wrap="square" rtlCol="0">
            <a:spAutoFit/>
          </a:bodyPr>
          <a:lstStyle/>
          <a:p>
            <a:pPr algn="ctr"/>
            <a:r>
              <a:rPr lang="en-US" sz="2400" dirty="0" err="1" smtClean="0">
                <a:solidFill>
                  <a:srgbClr val="F31C83"/>
                </a:solidFill>
              </a:rPr>
              <a:t>Precompressed</a:t>
            </a:r>
            <a:r>
              <a:rPr lang="en-US" sz="2400" dirty="0" smtClean="0">
                <a:solidFill>
                  <a:srgbClr val="F31C83"/>
                </a:solidFill>
              </a:rPr>
              <a:t> Hugoniot</a:t>
            </a:r>
            <a:endParaRPr lang="en-US" sz="2400" dirty="0">
              <a:solidFill>
                <a:srgbClr val="F31C83"/>
              </a:solidFill>
            </a:endParaRPr>
          </a:p>
        </p:txBody>
      </p:sp>
    </p:spTree>
    <p:extLst>
      <p:ext uri="{BB962C8B-B14F-4D97-AF65-F5344CB8AC3E}">
        <p14:creationId xmlns:p14="http://schemas.microsoft.com/office/powerpoint/2010/main" val="425359422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52400" y="49306"/>
            <a:ext cx="8305800" cy="457200"/>
          </a:xfrm>
        </p:spPr>
        <p:txBody>
          <a:bodyPr>
            <a:normAutofit fontScale="90000"/>
          </a:bodyPr>
          <a:lstStyle/>
          <a:p>
            <a:r>
              <a:rPr lang="en-US" dirty="0" smtClean="0"/>
              <a:t>Estimating shock temperature</a:t>
            </a:r>
            <a:endParaRPr lang="en-US" dirty="0"/>
          </a:p>
        </p:txBody>
      </p:sp>
      <p:pic>
        <p:nvPicPr>
          <p:cNvPr id="51207"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1600200"/>
            <a:ext cx="5651500"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08"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133600"/>
            <a:ext cx="5524500" cy="119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09"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352800"/>
            <a:ext cx="8648700" cy="107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10"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4448175"/>
            <a:ext cx="43688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11"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19600" y="4648200"/>
            <a:ext cx="4724400"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12" name="AutoShape 12"/>
          <p:cNvSpPr>
            <a:spLocks/>
          </p:cNvSpPr>
          <p:nvPr/>
        </p:nvSpPr>
        <p:spPr bwMode="auto">
          <a:xfrm>
            <a:off x="4787900" y="715963"/>
            <a:ext cx="3517900" cy="466725"/>
          </a:xfrm>
          <a:prstGeom prst="accentBorderCallout2">
            <a:avLst>
              <a:gd name="adj1" fmla="val 24491"/>
              <a:gd name="adj2" fmla="val -2167"/>
              <a:gd name="adj3" fmla="val 24491"/>
              <a:gd name="adj4" fmla="val -14440"/>
              <a:gd name="adj5" fmla="val 201699"/>
              <a:gd name="adj6" fmla="val -27213"/>
            </a:avLst>
          </a:prstGeom>
          <a:solidFill>
            <a:schemeClr val="accent1"/>
          </a:solidFill>
          <a:ln w="9525">
            <a:solidFill>
              <a:schemeClr val="folHlink"/>
            </a:solidFill>
            <a:miter lim="800000"/>
            <a:headEnd/>
            <a:tailEnd/>
          </a:ln>
        </p:spPr>
        <p:txBody>
          <a:bodyPr>
            <a:spAutoFit/>
          </a:bodyPr>
          <a:lstStyle/>
          <a:p>
            <a:r>
              <a:rPr lang="en-US"/>
              <a:t>For phase transitions</a:t>
            </a:r>
          </a:p>
        </p:txBody>
      </p:sp>
      <p:sp>
        <p:nvSpPr>
          <p:cNvPr id="51213" name="AutoShape 13"/>
          <p:cNvSpPr>
            <a:spLocks/>
          </p:cNvSpPr>
          <p:nvPr/>
        </p:nvSpPr>
        <p:spPr bwMode="auto">
          <a:xfrm>
            <a:off x="5715000" y="2438400"/>
            <a:ext cx="3219450" cy="831850"/>
          </a:xfrm>
          <a:prstGeom prst="accentBorderCallout2">
            <a:avLst>
              <a:gd name="adj1" fmla="val 13741"/>
              <a:gd name="adj2" fmla="val -2366"/>
              <a:gd name="adj3" fmla="val 13741"/>
              <a:gd name="adj4" fmla="val -2366"/>
              <a:gd name="adj5" fmla="val 7320"/>
              <a:gd name="adj6" fmla="val -3416"/>
            </a:avLst>
          </a:prstGeom>
          <a:solidFill>
            <a:schemeClr val="accent1"/>
          </a:solidFill>
          <a:ln w="9525">
            <a:solidFill>
              <a:schemeClr val="folHlink"/>
            </a:solidFill>
            <a:miter lim="800000"/>
            <a:headEnd/>
            <a:tailEnd/>
          </a:ln>
        </p:spPr>
        <p:txBody>
          <a:bodyPr>
            <a:spAutoFit/>
          </a:bodyPr>
          <a:lstStyle/>
          <a:p>
            <a:r>
              <a:rPr lang="en-US" i="1"/>
              <a:t>V</a:t>
            </a:r>
            <a:r>
              <a:rPr lang="en-US" baseline="-25000"/>
              <a:t>o</a:t>
            </a:r>
            <a:r>
              <a:rPr lang="en-US"/>
              <a:t> ≠ </a:t>
            </a:r>
            <a:r>
              <a:rPr lang="en-US" i="1"/>
              <a:t>V</a:t>
            </a:r>
            <a:r>
              <a:rPr lang="en-US" baseline="-25000"/>
              <a:t>ref</a:t>
            </a:r>
            <a:r>
              <a:rPr lang="en-US"/>
              <a:t> accounts for porous samples</a:t>
            </a:r>
          </a:p>
        </p:txBody>
      </p:sp>
      <p:sp>
        <p:nvSpPr>
          <p:cNvPr id="51214" name="Line 14"/>
          <p:cNvSpPr>
            <a:spLocks noChangeShapeType="1"/>
          </p:cNvSpPr>
          <p:nvPr/>
        </p:nvSpPr>
        <p:spPr bwMode="auto">
          <a:xfrm>
            <a:off x="2819400" y="2362200"/>
            <a:ext cx="0" cy="2286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extBox 1"/>
          <p:cNvSpPr txBox="1"/>
          <p:nvPr/>
        </p:nvSpPr>
        <p:spPr>
          <a:xfrm>
            <a:off x="24661" y="715963"/>
            <a:ext cx="4368800" cy="369332"/>
          </a:xfrm>
          <a:prstGeom prst="rect">
            <a:avLst/>
          </a:prstGeom>
          <a:noFill/>
        </p:spPr>
        <p:txBody>
          <a:bodyPr wrap="square" rtlCol="0">
            <a:spAutoFit/>
          </a:bodyPr>
          <a:lstStyle/>
          <a:p>
            <a:r>
              <a:rPr lang="en-US" dirty="0" smtClean="0"/>
              <a:t>From Birch</a:t>
            </a:r>
            <a:r>
              <a:rPr lang="en-US" dirty="0"/>
              <a:t>-Murnaghan/Mie-Gr</a:t>
            </a:r>
            <a:r>
              <a:rPr lang="en-US" altLang="ja-JP" dirty="0">
                <a:cs typeface="ＭＳ Ｐゴシック" charset="0"/>
              </a:rPr>
              <a:t>üneisen EOS</a:t>
            </a:r>
            <a:endParaRPr lang="en-US" dirty="0"/>
          </a:p>
        </p:txBody>
      </p:sp>
    </p:spTree>
    <p:extLst>
      <p:ext uri="{BB962C8B-B14F-4D97-AF65-F5344CB8AC3E}">
        <p14:creationId xmlns:p14="http://schemas.microsoft.com/office/powerpoint/2010/main" val="15588295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Methods: guns, lasers, magnetic drive</a:t>
            </a:r>
            <a:endParaRPr lang="en-US" dirty="0"/>
          </a:p>
        </p:txBody>
      </p:sp>
      <p:pic>
        <p:nvPicPr>
          <p:cNvPr id="4" name="Content Placeholder 3" descr="Treatise on Geophysics Ch 50 Fig 4.pdf"/>
          <p:cNvPicPr>
            <a:picLocks noGrp="1" noChangeAspect="1"/>
          </p:cNvPicPr>
          <p:nvPr>
            <p:ph sz="quarter" idx="1"/>
          </p:nvPr>
        </p:nvPicPr>
        <p:blipFill rotWithShape="1">
          <a:blip r:embed="rId2" cstate="print">
            <a:extLst>
              <a:ext uri="{28A0092B-C50C-407E-A947-70E740481C1C}">
                <a14:useLocalDpi xmlns:a14="http://schemas.microsoft.com/office/drawing/2010/main"/>
              </a:ext>
            </a:extLst>
          </a:blip>
          <a:srcRect t="1169" b="74592"/>
          <a:stretch/>
        </p:blipFill>
        <p:spPr>
          <a:xfrm>
            <a:off x="612648" y="1583388"/>
            <a:ext cx="8153400" cy="1527126"/>
          </a:xfrm>
        </p:spPr>
      </p:pic>
      <p:pic>
        <p:nvPicPr>
          <p:cNvPr id="5" name="Picture 4" descr="JApplPhys_89_1625 Z isentropes.pdf"/>
          <p:cNvPicPr>
            <a:picLocks noChangeAspect="1"/>
          </p:cNvPicPr>
          <p:nvPr/>
        </p:nvPicPr>
        <p:blipFill rotWithShape="1">
          <a:blip r:embed="rId3" cstate="print">
            <a:extLst>
              <a:ext uri="{28A0092B-C50C-407E-A947-70E740481C1C}">
                <a14:useLocalDpi xmlns:a14="http://schemas.microsoft.com/office/drawing/2010/main"/>
              </a:ext>
            </a:extLst>
          </a:blip>
          <a:srcRect l="9623" t="6094" r="52454" b="69528"/>
          <a:stretch/>
        </p:blipFill>
        <p:spPr>
          <a:xfrm>
            <a:off x="258946" y="2870761"/>
            <a:ext cx="3265714" cy="2716677"/>
          </a:xfrm>
          <a:prstGeom prst="rect">
            <a:avLst/>
          </a:prstGeom>
        </p:spPr>
      </p:pic>
      <p:sp>
        <p:nvSpPr>
          <p:cNvPr id="6" name="TextBox 5"/>
          <p:cNvSpPr txBox="1"/>
          <p:nvPr/>
        </p:nvSpPr>
        <p:spPr>
          <a:xfrm>
            <a:off x="258946" y="5402772"/>
            <a:ext cx="2186522" cy="369332"/>
          </a:xfrm>
          <a:prstGeom prst="rect">
            <a:avLst/>
          </a:prstGeom>
          <a:noFill/>
        </p:spPr>
        <p:txBody>
          <a:bodyPr wrap="square" rtlCol="0">
            <a:spAutoFit/>
          </a:bodyPr>
          <a:lstStyle/>
          <a:p>
            <a:r>
              <a:rPr lang="en-US" dirty="0" err="1" smtClean="0"/>
              <a:t>Reisman</a:t>
            </a:r>
            <a:r>
              <a:rPr lang="en-US" dirty="0" smtClean="0"/>
              <a:t> et al., 2001</a:t>
            </a:r>
            <a:endParaRPr lang="en-US" dirty="0"/>
          </a:p>
        </p:txBody>
      </p:sp>
      <p:pic>
        <p:nvPicPr>
          <p:cNvPr id="7" name="Picture 6"/>
          <p:cNvPicPr>
            <a:picLocks noChangeAspect="1"/>
          </p:cNvPicPr>
          <p:nvPr/>
        </p:nvPicPr>
        <p:blipFill>
          <a:blip r:embed="rId4"/>
          <a:stretch>
            <a:fillRect/>
          </a:stretch>
        </p:blipFill>
        <p:spPr>
          <a:xfrm>
            <a:off x="3576226" y="3110514"/>
            <a:ext cx="5550158" cy="3450098"/>
          </a:xfrm>
          <a:prstGeom prst="rect">
            <a:avLst/>
          </a:prstGeom>
        </p:spPr>
      </p:pic>
      <p:sp>
        <p:nvSpPr>
          <p:cNvPr id="8" name="TextBox 7"/>
          <p:cNvSpPr txBox="1"/>
          <p:nvPr/>
        </p:nvSpPr>
        <p:spPr>
          <a:xfrm>
            <a:off x="4109139" y="6375946"/>
            <a:ext cx="2980977" cy="369332"/>
          </a:xfrm>
          <a:prstGeom prst="rect">
            <a:avLst/>
          </a:prstGeom>
          <a:noFill/>
        </p:spPr>
        <p:txBody>
          <a:bodyPr wrap="square" rtlCol="0">
            <a:spAutoFit/>
          </a:bodyPr>
          <a:lstStyle/>
          <a:p>
            <a:r>
              <a:rPr lang="en-US" dirty="0" smtClean="0"/>
              <a:t>Spaulding Ph.D. thesis, 2010</a:t>
            </a:r>
            <a:endParaRPr lang="en-US" dirty="0"/>
          </a:p>
        </p:txBody>
      </p:sp>
    </p:spTree>
    <p:extLst>
      <p:ext uri="{BB962C8B-B14F-4D97-AF65-F5344CB8AC3E}">
        <p14:creationId xmlns:p14="http://schemas.microsoft.com/office/powerpoint/2010/main" val="322371435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021" y="129968"/>
            <a:ext cx="8153400" cy="990600"/>
          </a:xfrm>
        </p:spPr>
        <p:txBody>
          <a:bodyPr>
            <a:normAutofit fontScale="90000"/>
          </a:bodyPr>
          <a:lstStyle/>
          <a:p>
            <a:r>
              <a:rPr lang="en-US" dirty="0" smtClean="0"/>
              <a:t>Pop quiz: what is wrong with this calculated phase diagram?</a:t>
            </a:r>
            <a:endParaRPr lang="en-US" dirty="0"/>
          </a:p>
        </p:txBody>
      </p:sp>
      <p:sp>
        <p:nvSpPr>
          <p:cNvPr id="3" name="Content Placeholder 2"/>
          <p:cNvSpPr>
            <a:spLocks noGrp="1"/>
          </p:cNvSpPr>
          <p:nvPr>
            <p:ph sz="quarter" idx="1"/>
          </p:nvPr>
        </p:nvSpPr>
        <p:spPr>
          <a:xfrm>
            <a:off x="86308" y="5878359"/>
            <a:ext cx="9057692" cy="979641"/>
          </a:xfrm>
        </p:spPr>
        <p:txBody>
          <a:bodyPr>
            <a:normAutofit fontScale="77500" lnSpcReduction="20000"/>
          </a:bodyPr>
          <a:lstStyle/>
          <a:p>
            <a:r>
              <a:rPr lang="en-US" dirty="0" smtClean="0"/>
              <a:t>Hint: Does everyone in this room know what </a:t>
            </a:r>
            <a:r>
              <a:rPr lang="en-US" dirty="0" err="1" smtClean="0"/>
              <a:t>Schreinemaker’s</a:t>
            </a:r>
            <a:r>
              <a:rPr lang="en-US" dirty="0" smtClean="0"/>
              <a:t> rules are?</a:t>
            </a:r>
          </a:p>
          <a:p>
            <a:pPr lvl="1"/>
            <a:r>
              <a:rPr lang="en-US" dirty="0" smtClean="0"/>
              <a:t>If not, you should. </a:t>
            </a:r>
            <a:r>
              <a:rPr lang="en-US" dirty="0"/>
              <a:t>Start with http://</a:t>
            </a:r>
            <a:r>
              <a:rPr lang="en-US" dirty="0" err="1"/>
              <a:t>en.wikipedia.org</a:t>
            </a:r>
            <a:r>
              <a:rPr lang="en-US" dirty="0"/>
              <a:t>/wiki/</a:t>
            </a:r>
            <a:r>
              <a:rPr lang="en-US" dirty="0" err="1"/>
              <a:t>Schreinemaker's_analysis</a:t>
            </a:r>
            <a:endParaRPr lang="en-US" dirty="0"/>
          </a:p>
        </p:txBody>
      </p:sp>
      <p:pic>
        <p:nvPicPr>
          <p:cNvPr id="4" name="Picture 3"/>
          <p:cNvPicPr>
            <a:picLocks noChangeAspect="1"/>
          </p:cNvPicPr>
          <p:nvPr/>
        </p:nvPicPr>
        <p:blipFill>
          <a:blip r:embed="rId2"/>
          <a:stretch>
            <a:fillRect/>
          </a:stretch>
        </p:blipFill>
        <p:spPr>
          <a:xfrm>
            <a:off x="2492205" y="1494115"/>
            <a:ext cx="6163199" cy="4347257"/>
          </a:xfrm>
          <a:prstGeom prst="rect">
            <a:avLst/>
          </a:prstGeom>
        </p:spPr>
      </p:pic>
      <p:sp>
        <p:nvSpPr>
          <p:cNvPr id="5" name="TextBox 4"/>
          <p:cNvSpPr txBox="1"/>
          <p:nvPr/>
        </p:nvSpPr>
        <p:spPr>
          <a:xfrm>
            <a:off x="271253" y="5232028"/>
            <a:ext cx="2342639" cy="646331"/>
          </a:xfrm>
          <a:prstGeom prst="rect">
            <a:avLst/>
          </a:prstGeom>
          <a:noFill/>
        </p:spPr>
        <p:txBody>
          <a:bodyPr wrap="square" rtlCol="0">
            <a:spAutoFit/>
          </a:bodyPr>
          <a:lstStyle/>
          <a:p>
            <a:r>
              <a:rPr lang="en-US" dirty="0" err="1" smtClean="0"/>
              <a:t>Aguado</a:t>
            </a:r>
            <a:r>
              <a:rPr lang="en-US" dirty="0" smtClean="0"/>
              <a:t> and Madden</a:t>
            </a:r>
          </a:p>
          <a:p>
            <a:r>
              <a:rPr lang="en-US" dirty="0" smtClean="0"/>
              <a:t>PRL </a:t>
            </a:r>
            <a:r>
              <a:rPr lang="en-US" b="1" dirty="0" smtClean="0"/>
              <a:t>94</a:t>
            </a:r>
            <a:r>
              <a:rPr lang="en-US" dirty="0" smtClean="0"/>
              <a:t> 068501 (2005)</a:t>
            </a:r>
            <a:endParaRPr lang="en-US" dirty="0"/>
          </a:p>
        </p:txBody>
      </p:sp>
      <p:sp>
        <p:nvSpPr>
          <p:cNvPr id="6" name="TextBox 5"/>
          <p:cNvSpPr txBox="1"/>
          <p:nvPr/>
        </p:nvSpPr>
        <p:spPr>
          <a:xfrm>
            <a:off x="6004557" y="4302817"/>
            <a:ext cx="1060352" cy="461665"/>
          </a:xfrm>
          <a:prstGeom prst="rect">
            <a:avLst/>
          </a:prstGeom>
          <a:noFill/>
        </p:spPr>
        <p:txBody>
          <a:bodyPr wrap="square" rtlCol="0">
            <a:spAutoFit/>
          </a:bodyPr>
          <a:lstStyle/>
          <a:p>
            <a:r>
              <a:rPr lang="en-US" sz="2400" dirty="0" smtClean="0"/>
              <a:t>MgO</a:t>
            </a:r>
            <a:endParaRPr lang="en-US" sz="2400" dirty="0"/>
          </a:p>
        </p:txBody>
      </p:sp>
    </p:spTree>
    <p:extLst>
      <p:ext uri="{BB962C8B-B14F-4D97-AF65-F5344CB8AC3E}">
        <p14:creationId xmlns:p14="http://schemas.microsoft.com/office/powerpoint/2010/main" val="25648097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148" y="12700"/>
            <a:ext cx="8153400" cy="520700"/>
          </a:xfrm>
        </p:spPr>
        <p:txBody>
          <a:bodyPr>
            <a:normAutofit fontScale="90000"/>
          </a:bodyPr>
          <a:lstStyle/>
          <a:p>
            <a:r>
              <a:rPr lang="en-US" dirty="0" smtClean="0"/>
              <a:t>Experiments: Light Gas Gun</a:t>
            </a:r>
            <a:endParaRPr lang="en-US" dirty="0"/>
          </a:p>
        </p:txBody>
      </p:sp>
      <p:pic>
        <p:nvPicPr>
          <p:cNvPr id="4" name="LGG Animation.mov">
            <a:hlinkClick r:id="" action="ppaction://media"/>
          </p:cNvPr>
          <p:cNvPicPr>
            <a:picLocks noGrp="1"/>
          </p:cNvPicPr>
          <p:nvPr>
            <p:ph sz="quarter" idx="1"/>
            <a:videoFile r:link="rId2"/>
            <p:extLst>
              <p:ext uri="{DAA4B4D4-6D71-4841-9C94-3DE7FCFB9230}">
                <p14:media xmlns:p14="http://schemas.microsoft.com/office/powerpoint/2010/main" r:link="rId1"/>
              </p:ext>
            </p:extLst>
          </p:nvPr>
        </p:nvPicPr>
        <p:blipFill>
          <a:blip r:embed="rId4"/>
          <a:stretch>
            <a:fillRect/>
          </a:stretch>
        </p:blipFill>
        <p:spPr>
          <a:xfrm>
            <a:off x="431800" y="635889"/>
            <a:ext cx="8296148" cy="6222111"/>
          </a:xfrm>
        </p:spPr>
      </p:pic>
    </p:spTree>
    <p:extLst>
      <p:ext uri="{BB962C8B-B14F-4D97-AF65-F5344CB8AC3E}">
        <p14:creationId xmlns:p14="http://schemas.microsoft.com/office/powerpoint/2010/main" val="140944949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51775"/>
            <a:ext cx="8153400" cy="446550"/>
          </a:xfrm>
        </p:spPr>
        <p:txBody>
          <a:bodyPr>
            <a:normAutofit fontScale="90000"/>
          </a:bodyPr>
          <a:lstStyle/>
          <a:p>
            <a:r>
              <a:rPr lang="en-US" dirty="0" smtClean="0"/>
              <a:t>Shock experiments: impedance match</a:t>
            </a:r>
            <a:endParaRPr lang="en-US" dirty="0"/>
          </a:p>
        </p:txBody>
      </p:sp>
      <p:pic>
        <p:nvPicPr>
          <p:cNvPr id="4" name="Content Placeholder 3" descr="Treatise on Geophysics Ch 50 Fig 3.pdf"/>
          <p:cNvPicPr>
            <a:picLocks noGrp="1" noChangeAspect="1"/>
          </p:cNvPicPr>
          <p:nvPr>
            <p:ph sz="quarter" idx="1"/>
          </p:nvPr>
        </p:nvPicPr>
        <p:blipFill rotWithShape="1">
          <a:blip r:embed="rId2" cstate="print">
            <a:extLst>
              <a:ext uri="{28A0092B-C50C-407E-A947-70E740481C1C}">
                <a14:useLocalDpi xmlns:a14="http://schemas.microsoft.com/office/drawing/2010/main"/>
              </a:ext>
            </a:extLst>
          </a:blip>
          <a:srcRect t="2866" b="47622"/>
          <a:stretch/>
        </p:blipFill>
        <p:spPr>
          <a:xfrm>
            <a:off x="612648" y="1591426"/>
            <a:ext cx="8153400" cy="5224378"/>
          </a:xfrm>
        </p:spPr>
      </p:pic>
      <p:sp>
        <p:nvSpPr>
          <p:cNvPr id="5" name="TextBox 4"/>
          <p:cNvSpPr txBox="1"/>
          <p:nvPr/>
        </p:nvSpPr>
        <p:spPr>
          <a:xfrm>
            <a:off x="353702" y="626925"/>
            <a:ext cx="8585312" cy="646331"/>
          </a:xfrm>
          <a:prstGeom prst="rect">
            <a:avLst/>
          </a:prstGeom>
          <a:noFill/>
        </p:spPr>
        <p:txBody>
          <a:bodyPr wrap="square" rtlCol="0">
            <a:spAutoFit/>
          </a:bodyPr>
          <a:lstStyle/>
          <a:p>
            <a:r>
              <a:rPr lang="en-US" dirty="0" smtClean="0"/>
              <a:t>Sometimes </a:t>
            </a:r>
            <a:r>
              <a:rPr lang="en-US" i="1" dirty="0" smtClean="0"/>
              <a:t>U</a:t>
            </a:r>
            <a:r>
              <a:rPr lang="en-US" baseline="-25000" dirty="0" smtClean="0"/>
              <a:t>p</a:t>
            </a:r>
            <a:r>
              <a:rPr lang="en-US" dirty="0" smtClean="0"/>
              <a:t> is measured directly. More often projectile velocity </a:t>
            </a:r>
            <a:r>
              <a:rPr lang="en-US" i="1" dirty="0" err="1" smtClean="0"/>
              <a:t>U</a:t>
            </a:r>
            <a:r>
              <a:rPr lang="en-US" baseline="-25000" dirty="0" err="1" smtClean="0"/>
              <a:t>fp</a:t>
            </a:r>
            <a:r>
              <a:rPr lang="en-US" dirty="0" smtClean="0"/>
              <a:t> is measured, and then </a:t>
            </a:r>
            <a:r>
              <a:rPr lang="en-US" i="1" dirty="0" smtClean="0"/>
              <a:t>U</a:t>
            </a:r>
            <a:r>
              <a:rPr lang="en-US" baseline="-25000" dirty="0" smtClean="0"/>
              <a:t>p</a:t>
            </a:r>
            <a:r>
              <a:rPr lang="en-US" dirty="0" smtClean="0"/>
              <a:t> is obtained by assuming projectile and target reach velocity and stress continuity:</a:t>
            </a:r>
            <a:endParaRPr lang="en-US" dirty="0"/>
          </a:p>
        </p:txBody>
      </p:sp>
      <p:pic>
        <p:nvPicPr>
          <p:cNvPr id="6" name="Picture 6" descr="preimpac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49189" y="1591426"/>
            <a:ext cx="1752600" cy="15779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postimpac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73305" y="3080970"/>
            <a:ext cx="1752600" cy="1624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424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685800" y="622300"/>
            <a:ext cx="8153400" cy="381000"/>
          </a:xfrm>
        </p:spPr>
        <p:txBody>
          <a:bodyPr>
            <a:noAutofit/>
          </a:bodyPr>
          <a:lstStyle/>
          <a:p>
            <a:r>
              <a:rPr lang="en-US" sz="4000" dirty="0" smtClean="0"/>
              <a:t>Diagnostics: streak camera</a:t>
            </a:r>
            <a:endParaRPr lang="en-US" sz="4000" dirty="0"/>
          </a:p>
        </p:txBody>
      </p:sp>
      <p:sp>
        <p:nvSpPr>
          <p:cNvPr id="186374" name="Rectangle 6"/>
          <p:cNvSpPr>
            <a:spLocks noGrp="1" noChangeArrowheads="1"/>
          </p:cNvSpPr>
          <p:nvPr>
            <p:ph sz="quarter" idx="1"/>
          </p:nvPr>
        </p:nvSpPr>
        <p:spPr>
          <a:xfrm>
            <a:off x="304800" y="1447800"/>
            <a:ext cx="8534400" cy="1295400"/>
          </a:xfrm>
          <a:noFill/>
          <a:ln/>
          <a:effectLst/>
        </p:spPr>
        <p:txBody>
          <a:bodyPr/>
          <a:lstStyle/>
          <a:p>
            <a:pPr>
              <a:lnSpc>
                <a:spcPct val="90000"/>
              </a:lnSpc>
            </a:pPr>
            <a:r>
              <a:rPr lang="en-US" sz="2400" dirty="0"/>
              <a:t>Shock velocity from streak camera photography</a:t>
            </a:r>
          </a:p>
          <a:p>
            <a:pPr lvl="1">
              <a:lnSpc>
                <a:spcPct val="90000"/>
              </a:lnSpc>
            </a:pPr>
            <a:r>
              <a:rPr lang="en-US" sz="2000" dirty="0">
                <a:cs typeface="ＭＳ Ｐゴシック" charset="-128"/>
              </a:rPr>
              <a:t>Streak camera set for 1500 ns streaks, resolution &lt;1 ns</a:t>
            </a:r>
          </a:p>
          <a:p>
            <a:pPr lvl="1">
              <a:lnSpc>
                <a:spcPct val="90000"/>
              </a:lnSpc>
            </a:pPr>
            <a:r>
              <a:rPr lang="en-US" sz="2000" dirty="0">
                <a:cs typeface="ＭＳ Ｐゴシック" charset="-128"/>
              </a:rPr>
              <a:t>Typical shock velocity precision ±0.6%</a:t>
            </a:r>
            <a:endParaRPr lang="en-US" sz="2000" dirty="0"/>
          </a:p>
        </p:txBody>
      </p:sp>
      <p:pic>
        <p:nvPicPr>
          <p:cNvPr id="2" name="Picture 1" descr="Treatise on Geophysics Ch 50 FIg 5.pdf"/>
          <p:cNvPicPr>
            <a:picLocks noChangeAspect="1"/>
          </p:cNvPicPr>
          <p:nvPr/>
        </p:nvPicPr>
        <p:blipFill rotWithShape="1">
          <a:blip r:embed="rId3" cstate="print">
            <a:extLst>
              <a:ext uri="{28A0092B-C50C-407E-A947-70E740481C1C}">
                <a14:useLocalDpi xmlns:a14="http://schemas.microsoft.com/office/drawing/2010/main"/>
              </a:ext>
            </a:extLst>
          </a:blip>
          <a:srcRect l="851" r="2258" b="64606"/>
          <a:stretch/>
        </p:blipFill>
        <p:spPr>
          <a:xfrm>
            <a:off x="0" y="2535226"/>
            <a:ext cx="9144000" cy="4322774"/>
          </a:xfrm>
          <a:prstGeom prst="rect">
            <a:avLst/>
          </a:prstGeom>
        </p:spPr>
      </p:pic>
    </p:spTree>
    <p:extLst>
      <p:ext uri="{BB962C8B-B14F-4D97-AF65-F5344CB8AC3E}">
        <p14:creationId xmlns:p14="http://schemas.microsoft.com/office/powerpoint/2010/main" val="283028933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460717" y="431800"/>
            <a:ext cx="8153400" cy="381000"/>
          </a:xfrm>
        </p:spPr>
        <p:txBody>
          <a:bodyPr>
            <a:noAutofit/>
          </a:bodyPr>
          <a:lstStyle/>
          <a:p>
            <a:r>
              <a:rPr lang="en-US" sz="4000" dirty="0" smtClean="0"/>
              <a:t>Diagnostics: velocity gauges, </a:t>
            </a:r>
            <a:r>
              <a:rPr lang="en-US" sz="4000" dirty="0" err="1" smtClean="0"/>
              <a:t>pyrometry</a:t>
            </a:r>
            <a:endParaRPr lang="en-US" sz="4000" dirty="0"/>
          </a:p>
        </p:txBody>
      </p:sp>
      <p:sp>
        <p:nvSpPr>
          <p:cNvPr id="186374" name="Rectangle 6"/>
          <p:cNvSpPr>
            <a:spLocks noGrp="1" noChangeArrowheads="1"/>
          </p:cNvSpPr>
          <p:nvPr>
            <p:ph sz="quarter" idx="1"/>
          </p:nvPr>
        </p:nvSpPr>
        <p:spPr>
          <a:xfrm>
            <a:off x="304800" y="1447800"/>
            <a:ext cx="8534400" cy="1295400"/>
          </a:xfrm>
          <a:noFill/>
          <a:ln/>
          <a:effectLst/>
        </p:spPr>
        <p:txBody>
          <a:bodyPr/>
          <a:lstStyle/>
          <a:p>
            <a:pPr>
              <a:lnSpc>
                <a:spcPct val="90000"/>
              </a:lnSpc>
            </a:pPr>
            <a:r>
              <a:rPr lang="en-US" sz="2400" dirty="0" smtClean="0"/>
              <a:t>Embedded wire loops in magnetic field provide internal velocity profile for multiple-wave structures</a:t>
            </a:r>
            <a:endParaRPr lang="en-US" sz="2000" dirty="0"/>
          </a:p>
          <a:p>
            <a:pPr>
              <a:lnSpc>
                <a:spcPct val="90000"/>
              </a:lnSpc>
            </a:pPr>
            <a:r>
              <a:rPr lang="en-US" sz="2000" dirty="0" smtClean="0"/>
              <a:t>Free-surface or interface temperatures from time-resolved </a:t>
            </a:r>
            <a:r>
              <a:rPr lang="en-US" sz="2000" dirty="0" err="1" smtClean="0"/>
              <a:t>pyrometry</a:t>
            </a:r>
            <a:endParaRPr lang="en-US" sz="2400" dirty="0" smtClean="0"/>
          </a:p>
        </p:txBody>
      </p:sp>
      <p:pic>
        <p:nvPicPr>
          <p:cNvPr id="2" name="Picture 1" descr="Treatise on Geophysics Ch 50 FIg 5.pdf"/>
          <p:cNvPicPr>
            <a:picLocks noChangeAspect="1"/>
          </p:cNvPicPr>
          <p:nvPr/>
        </p:nvPicPr>
        <p:blipFill rotWithShape="1">
          <a:blip r:embed="rId3" cstate="print">
            <a:extLst>
              <a:ext uri="{28A0092B-C50C-407E-A947-70E740481C1C}">
                <a14:useLocalDpi xmlns:a14="http://schemas.microsoft.com/office/drawing/2010/main"/>
              </a:ext>
            </a:extLst>
          </a:blip>
          <a:srcRect t="35537" r="1492" b="27917"/>
          <a:stretch/>
        </p:blipFill>
        <p:spPr>
          <a:xfrm>
            <a:off x="-1" y="2535226"/>
            <a:ext cx="9003328" cy="4322774"/>
          </a:xfrm>
          <a:prstGeom prst="rect">
            <a:avLst/>
          </a:prstGeom>
        </p:spPr>
      </p:pic>
    </p:spTree>
    <p:extLst>
      <p:ext uri="{BB962C8B-B14F-4D97-AF65-F5344CB8AC3E}">
        <p14:creationId xmlns:p14="http://schemas.microsoft.com/office/powerpoint/2010/main" val="2130752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460717" y="431800"/>
            <a:ext cx="8153400" cy="381000"/>
          </a:xfrm>
        </p:spPr>
        <p:txBody>
          <a:bodyPr>
            <a:noAutofit/>
          </a:bodyPr>
          <a:lstStyle/>
          <a:p>
            <a:r>
              <a:rPr lang="en-US" sz="4000" dirty="0" smtClean="0"/>
              <a:t>Diagnostics: VISAR and PDV</a:t>
            </a:r>
            <a:endParaRPr lang="en-US" sz="4000" dirty="0"/>
          </a:p>
        </p:txBody>
      </p:sp>
      <p:sp>
        <p:nvSpPr>
          <p:cNvPr id="186374" name="Rectangle 6"/>
          <p:cNvSpPr>
            <a:spLocks noGrp="1" noChangeArrowheads="1"/>
          </p:cNvSpPr>
          <p:nvPr>
            <p:ph sz="quarter" idx="1"/>
          </p:nvPr>
        </p:nvSpPr>
        <p:spPr>
          <a:xfrm>
            <a:off x="304800" y="1447800"/>
            <a:ext cx="8534400" cy="1295400"/>
          </a:xfrm>
          <a:noFill/>
          <a:ln/>
          <a:effectLst/>
        </p:spPr>
        <p:txBody>
          <a:bodyPr/>
          <a:lstStyle/>
          <a:p>
            <a:pPr>
              <a:lnSpc>
                <a:spcPct val="90000"/>
              </a:lnSpc>
            </a:pPr>
            <a:r>
              <a:rPr lang="en-US" sz="2400" dirty="0" smtClean="0"/>
              <a:t>Two interferometer designs that can measure interface or free surface velocity vs. time</a:t>
            </a:r>
          </a:p>
        </p:txBody>
      </p:sp>
      <p:pic>
        <p:nvPicPr>
          <p:cNvPr id="5" name="Picture 5" descr="visa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187628"/>
            <a:ext cx="4373043" cy="45256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302266" y="2544035"/>
            <a:ext cx="4841734" cy="4024615"/>
          </a:xfrm>
          <a:prstGeom prst="rect">
            <a:avLst/>
          </a:prstGeom>
        </p:spPr>
      </p:pic>
      <p:sp>
        <p:nvSpPr>
          <p:cNvPr id="7" name="TextBox 6"/>
          <p:cNvSpPr txBox="1"/>
          <p:nvPr/>
        </p:nvSpPr>
        <p:spPr>
          <a:xfrm>
            <a:off x="4511073" y="6450096"/>
            <a:ext cx="2980977" cy="369332"/>
          </a:xfrm>
          <a:prstGeom prst="rect">
            <a:avLst/>
          </a:prstGeom>
          <a:noFill/>
        </p:spPr>
        <p:txBody>
          <a:bodyPr wrap="square" rtlCol="0">
            <a:spAutoFit/>
          </a:bodyPr>
          <a:lstStyle/>
          <a:p>
            <a:r>
              <a:rPr lang="en-US" dirty="0" smtClean="0"/>
              <a:t>Spaulding Ph.D. thesis, 2010</a:t>
            </a:r>
            <a:endParaRPr lang="en-US" dirty="0"/>
          </a:p>
        </p:txBody>
      </p:sp>
    </p:spTree>
    <p:extLst>
      <p:ext uri="{BB962C8B-B14F-4D97-AF65-F5344CB8AC3E}">
        <p14:creationId xmlns:p14="http://schemas.microsoft.com/office/powerpoint/2010/main" val="36327865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460717" y="431800"/>
            <a:ext cx="8153400" cy="381000"/>
          </a:xfrm>
        </p:spPr>
        <p:txBody>
          <a:bodyPr>
            <a:noAutofit/>
          </a:bodyPr>
          <a:lstStyle/>
          <a:p>
            <a:r>
              <a:rPr lang="en-US" sz="4000" dirty="0" smtClean="0"/>
              <a:t>Diagnostics: VISAR and PDV</a:t>
            </a:r>
            <a:endParaRPr lang="en-US" sz="4000" dirty="0"/>
          </a:p>
        </p:txBody>
      </p:sp>
      <p:sp>
        <p:nvSpPr>
          <p:cNvPr id="186374" name="Rectangle 6"/>
          <p:cNvSpPr>
            <a:spLocks noGrp="1" noChangeArrowheads="1"/>
          </p:cNvSpPr>
          <p:nvPr>
            <p:ph sz="quarter" idx="1"/>
          </p:nvPr>
        </p:nvSpPr>
        <p:spPr>
          <a:xfrm>
            <a:off x="304800" y="1447800"/>
            <a:ext cx="8534400" cy="1295400"/>
          </a:xfrm>
          <a:noFill/>
          <a:ln/>
          <a:effectLst/>
        </p:spPr>
        <p:txBody>
          <a:bodyPr/>
          <a:lstStyle/>
          <a:p>
            <a:pPr>
              <a:lnSpc>
                <a:spcPct val="90000"/>
              </a:lnSpc>
            </a:pPr>
            <a:r>
              <a:rPr lang="en-US" sz="2400" dirty="0" smtClean="0"/>
              <a:t>Two interferometer designs that can measure interface or free surface velocity vs. time</a:t>
            </a:r>
          </a:p>
        </p:txBody>
      </p:sp>
      <p:sp>
        <p:nvSpPr>
          <p:cNvPr id="7" name="TextBox 6"/>
          <p:cNvSpPr txBox="1"/>
          <p:nvPr/>
        </p:nvSpPr>
        <p:spPr>
          <a:xfrm>
            <a:off x="6163023" y="6488668"/>
            <a:ext cx="2980977" cy="369332"/>
          </a:xfrm>
          <a:prstGeom prst="rect">
            <a:avLst/>
          </a:prstGeom>
          <a:noFill/>
        </p:spPr>
        <p:txBody>
          <a:bodyPr wrap="square" rtlCol="0">
            <a:spAutoFit/>
          </a:bodyPr>
          <a:lstStyle/>
          <a:p>
            <a:r>
              <a:rPr lang="en-US" dirty="0" smtClean="0"/>
              <a:t>Jensen et al. (2007)</a:t>
            </a:r>
            <a:endParaRPr lang="en-US" dirty="0"/>
          </a:p>
        </p:txBody>
      </p:sp>
      <p:pic>
        <p:nvPicPr>
          <p:cNvPr id="2" name="Picture 1"/>
          <p:cNvPicPr>
            <a:picLocks noChangeAspect="1"/>
          </p:cNvPicPr>
          <p:nvPr/>
        </p:nvPicPr>
        <p:blipFill>
          <a:blip r:embed="rId3"/>
          <a:stretch>
            <a:fillRect/>
          </a:stretch>
        </p:blipFill>
        <p:spPr>
          <a:xfrm>
            <a:off x="4919673" y="1854825"/>
            <a:ext cx="4153527" cy="4920845"/>
          </a:xfrm>
          <a:prstGeom prst="rect">
            <a:avLst/>
          </a:prstGeom>
        </p:spPr>
      </p:pic>
      <p:pic>
        <p:nvPicPr>
          <p:cNvPr id="4" name="Picture 3"/>
          <p:cNvPicPr>
            <a:picLocks noChangeAspect="1"/>
          </p:cNvPicPr>
          <p:nvPr/>
        </p:nvPicPr>
        <p:blipFill>
          <a:blip r:embed="rId4"/>
          <a:stretch>
            <a:fillRect/>
          </a:stretch>
        </p:blipFill>
        <p:spPr>
          <a:xfrm>
            <a:off x="-1" y="2209799"/>
            <a:ext cx="5103935" cy="3930853"/>
          </a:xfrm>
          <a:prstGeom prst="rect">
            <a:avLst/>
          </a:prstGeom>
        </p:spPr>
      </p:pic>
    </p:spTree>
    <p:extLst>
      <p:ext uri="{BB962C8B-B14F-4D97-AF65-F5344CB8AC3E}">
        <p14:creationId xmlns:p14="http://schemas.microsoft.com/office/powerpoint/2010/main" val="120557252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Diagnostics: other</a:t>
            </a:r>
            <a:endParaRPr lang="en-US" dirty="0"/>
          </a:p>
        </p:txBody>
      </p:sp>
      <p:sp>
        <p:nvSpPr>
          <p:cNvPr id="3" name="Content Placeholder 2"/>
          <p:cNvSpPr>
            <a:spLocks noGrp="1"/>
          </p:cNvSpPr>
          <p:nvPr>
            <p:ph sz="quarter" idx="1"/>
          </p:nvPr>
        </p:nvSpPr>
        <p:spPr>
          <a:xfrm>
            <a:off x="0" y="1600200"/>
            <a:ext cx="9144000" cy="5257800"/>
          </a:xfrm>
        </p:spPr>
        <p:txBody>
          <a:bodyPr/>
          <a:lstStyle/>
          <a:p>
            <a:r>
              <a:rPr lang="en-US" dirty="0" smtClean="0"/>
              <a:t>VISAR total reflectivity gives information about free electron content and therefore conductivity/metallization</a:t>
            </a:r>
          </a:p>
          <a:p>
            <a:r>
              <a:rPr lang="en-US" dirty="0" smtClean="0"/>
              <a:t>Actual DC electrical conductivity can be measured</a:t>
            </a:r>
          </a:p>
          <a:p>
            <a:r>
              <a:rPr lang="en-US" dirty="0" smtClean="0"/>
              <a:t>Shock recovery can be performed up to 10s of GPa, gives information about shock metamorphism</a:t>
            </a:r>
          </a:p>
          <a:p>
            <a:r>
              <a:rPr lang="en-US" dirty="0" smtClean="0"/>
              <a:t>Real-time flash X-ray diffraction and X-radiography are recent developments, have been implemented with split laser-drives; proposed light gas gun on APS beamline…</a:t>
            </a:r>
          </a:p>
        </p:txBody>
      </p:sp>
    </p:spTree>
    <p:extLst>
      <p:ext uri="{BB962C8B-B14F-4D97-AF65-F5344CB8AC3E}">
        <p14:creationId xmlns:p14="http://schemas.microsoft.com/office/powerpoint/2010/main" val="49818379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Diagnostics: other</a:t>
            </a:r>
            <a:endParaRPr lang="en-US" dirty="0"/>
          </a:p>
        </p:txBody>
      </p:sp>
      <p:pic>
        <p:nvPicPr>
          <p:cNvPr id="5" name="Content Placeholder 4" descr="Screen Shot 2014-07-17 at 8.58.47 AM.png"/>
          <p:cNvPicPr>
            <a:picLocks noGrp="1" noChangeAspect="1"/>
          </p:cNvPicPr>
          <p:nvPr>
            <p:ph sz="quarter" idx="1"/>
          </p:nvPr>
        </p:nvPicPr>
        <p:blipFill rotWithShape="1">
          <a:blip r:embed="rId2" cstate="print">
            <a:extLst>
              <a:ext uri="{28A0092B-C50C-407E-A947-70E740481C1C}">
                <a14:useLocalDpi xmlns:a14="http://schemas.microsoft.com/office/drawing/2010/main"/>
              </a:ext>
            </a:extLst>
          </a:blip>
          <a:srcRect t="915" b="1034"/>
          <a:stretch/>
        </p:blipFill>
        <p:spPr>
          <a:xfrm>
            <a:off x="612648" y="-1"/>
            <a:ext cx="7307418" cy="6889409"/>
          </a:xfrm>
        </p:spPr>
      </p:pic>
      <p:sp>
        <p:nvSpPr>
          <p:cNvPr id="6" name="TextBox 5"/>
          <p:cNvSpPr txBox="1"/>
          <p:nvPr/>
        </p:nvSpPr>
        <p:spPr>
          <a:xfrm rot="16200000">
            <a:off x="6832520" y="4679225"/>
            <a:ext cx="3276152" cy="769441"/>
          </a:xfrm>
          <a:prstGeom prst="rect">
            <a:avLst/>
          </a:prstGeom>
          <a:noFill/>
        </p:spPr>
        <p:txBody>
          <a:bodyPr wrap="square" rtlCol="0">
            <a:spAutoFit/>
          </a:bodyPr>
          <a:lstStyle/>
          <a:p>
            <a:r>
              <a:rPr lang="en-US" sz="4400" dirty="0" smtClean="0"/>
              <a:t>Thanks, June</a:t>
            </a:r>
            <a:endParaRPr lang="en-US" sz="4400" dirty="0"/>
          </a:p>
        </p:txBody>
      </p:sp>
    </p:spTree>
    <p:extLst>
      <p:ext uri="{BB962C8B-B14F-4D97-AF65-F5344CB8AC3E}">
        <p14:creationId xmlns:p14="http://schemas.microsoft.com/office/powerpoint/2010/main" val="121431513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457200"/>
            <a:ext cx="7772400" cy="457200"/>
          </a:xfrm>
        </p:spPr>
        <p:txBody>
          <a:bodyPr>
            <a:normAutofit fontScale="90000"/>
          </a:bodyPr>
          <a:lstStyle/>
          <a:p>
            <a:r>
              <a:rPr lang="en-US" dirty="0" smtClean="0"/>
              <a:t>Phase </a:t>
            </a:r>
            <a:r>
              <a:rPr lang="en-US" dirty="0"/>
              <a:t>Transitions</a:t>
            </a:r>
          </a:p>
        </p:txBody>
      </p:sp>
      <p:sp>
        <p:nvSpPr>
          <p:cNvPr id="50179" name="Rectangle 3"/>
          <p:cNvSpPr>
            <a:spLocks noGrp="1" noChangeArrowheads="1"/>
          </p:cNvSpPr>
          <p:nvPr>
            <p:ph type="body" idx="1"/>
          </p:nvPr>
        </p:nvSpPr>
        <p:spPr>
          <a:xfrm>
            <a:off x="152400" y="1449295"/>
            <a:ext cx="8839200" cy="5181600"/>
          </a:xfrm>
        </p:spPr>
        <p:txBody>
          <a:bodyPr/>
          <a:lstStyle/>
          <a:p>
            <a:pPr>
              <a:lnSpc>
                <a:spcPct val="90000"/>
              </a:lnSpc>
            </a:pPr>
            <a:r>
              <a:rPr lang="en-US" dirty="0"/>
              <a:t>Anomalies in compression detect phase changes</a:t>
            </a:r>
          </a:p>
          <a:p>
            <a:pPr>
              <a:lnSpc>
                <a:spcPct val="90000"/>
              </a:lnSpc>
            </a:pPr>
            <a:r>
              <a:rPr lang="en-US" dirty="0"/>
              <a:t>Anomalies in shock temperature or sound speed behind shock </a:t>
            </a:r>
            <a:r>
              <a:rPr lang="en-US" dirty="0" smtClean="0"/>
              <a:t>can fingerprint melting transition in particular</a:t>
            </a:r>
            <a:endParaRPr lang="en-US" dirty="0"/>
          </a:p>
        </p:txBody>
      </p:sp>
      <p:pic>
        <p:nvPicPr>
          <p:cNvPr id="5018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808288"/>
            <a:ext cx="4191000" cy="404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0182"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67200" y="3246438"/>
            <a:ext cx="4876800" cy="361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0183" name="Text Box 7"/>
          <p:cNvSpPr txBox="1">
            <a:spLocks noChangeArrowheads="1"/>
          </p:cNvSpPr>
          <p:nvPr/>
        </p:nvSpPr>
        <p:spPr bwMode="auto">
          <a:xfrm>
            <a:off x="457200" y="2895600"/>
            <a:ext cx="1800493"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solidFill>
                  <a:srgbClr val="0000FF"/>
                </a:solidFill>
              </a:rPr>
              <a:t>Fayalite Hugoniot</a:t>
            </a:r>
          </a:p>
        </p:txBody>
      </p:sp>
      <p:sp>
        <p:nvSpPr>
          <p:cNvPr id="50184" name="Text Box 8"/>
          <p:cNvSpPr txBox="1">
            <a:spLocks noChangeArrowheads="1"/>
          </p:cNvSpPr>
          <p:nvPr/>
        </p:nvSpPr>
        <p:spPr bwMode="auto">
          <a:xfrm>
            <a:off x="5029200" y="5943600"/>
            <a:ext cx="1822584"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solidFill>
                  <a:srgbClr val="0000FF"/>
                </a:solidFill>
              </a:rPr>
              <a:t>Mo sound velocity</a:t>
            </a:r>
          </a:p>
        </p:txBody>
      </p:sp>
      <p:sp>
        <p:nvSpPr>
          <p:cNvPr id="50185" name="Text Box 9"/>
          <p:cNvSpPr txBox="1">
            <a:spLocks noChangeArrowheads="1"/>
          </p:cNvSpPr>
          <p:nvPr/>
        </p:nvSpPr>
        <p:spPr bwMode="auto">
          <a:xfrm>
            <a:off x="0" y="6521450"/>
            <a:ext cx="157497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dirty="0">
                <a:solidFill>
                  <a:srgbClr val="0000FF"/>
                </a:solidFill>
              </a:rPr>
              <a:t>Chen et al. 2002</a:t>
            </a:r>
          </a:p>
        </p:txBody>
      </p:sp>
      <p:sp>
        <p:nvSpPr>
          <p:cNvPr id="50186" name="Text Box 10"/>
          <p:cNvSpPr txBox="1">
            <a:spLocks noChangeArrowheads="1"/>
          </p:cNvSpPr>
          <p:nvPr/>
        </p:nvSpPr>
        <p:spPr bwMode="auto">
          <a:xfrm>
            <a:off x="4267200" y="6546850"/>
            <a:ext cx="1511464"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dirty="0">
                <a:solidFill>
                  <a:srgbClr val="0000FF"/>
                </a:solidFill>
              </a:rPr>
              <a:t>Hixson et al. 1989</a:t>
            </a:r>
          </a:p>
        </p:txBody>
      </p:sp>
      <p:pic>
        <p:nvPicPr>
          <p:cNvPr id="10"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52514" y="0"/>
            <a:ext cx="2988156" cy="156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0197600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lySSv14.pdf"/>
          <p:cNvPicPr>
            <a:picLocks noChangeAspect="1"/>
          </p:cNvPicPr>
          <p:nvPr/>
        </p:nvPicPr>
        <p:blipFill rotWithShape="1">
          <a:blip r:embed="rId3" cstate="print">
            <a:extLst>
              <a:ext uri="{28A0092B-C50C-407E-A947-70E740481C1C}">
                <a14:useLocalDpi xmlns:a14="http://schemas.microsoft.com/office/drawing/2010/main"/>
              </a:ext>
            </a:extLst>
          </a:blip>
          <a:srcRect l="8359" t="7436" r="10158" b="42266"/>
          <a:stretch/>
        </p:blipFill>
        <p:spPr>
          <a:xfrm>
            <a:off x="918509" y="1240118"/>
            <a:ext cx="7032376" cy="5617883"/>
          </a:xfrm>
          <a:prstGeom prst="rect">
            <a:avLst/>
          </a:prstGeom>
        </p:spPr>
      </p:pic>
      <p:sp>
        <p:nvSpPr>
          <p:cNvPr id="50178" name="Rectangle 2"/>
          <p:cNvSpPr>
            <a:spLocks noGrp="1" noChangeArrowheads="1"/>
          </p:cNvSpPr>
          <p:nvPr>
            <p:ph type="title"/>
          </p:nvPr>
        </p:nvSpPr>
        <p:spPr>
          <a:xfrm>
            <a:off x="685800" y="32871"/>
            <a:ext cx="7772400" cy="457200"/>
          </a:xfrm>
        </p:spPr>
        <p:txBody>
          <a:bodyPr>
            <a:normAutofit fontScale="90000"/>
          </a:bodyPr>
          <a:lstStyle/>
          <a:p>
            <a:r>
              <a:rPr lang="en-US" dirty="0" smtClean="0"/>
              <a:t>Phase </a:t>
            </a:r>
            <a:r>
              <a:rPr lang="en-US" dirty="0"/>
              <a:t>Transitions</a:t>
            </a:r>
          </a:p>
        </p:txBody>
      </p:sp>
      <p:sp>
        <p:nvSpPr>
          <p:cNvPr id="50179" name="Rectangle 3"/>
          <p:cNvSpPr>
            <a:spLocks noGrp="1" noChangeArrowheads="1"/>
          </p:cNvSpPr>
          <p:nvPr>
            <p:ph type="body" idx="1"/>
          </p:nvPr>
        </p:nvSpPr>
        <p:spPr>
          <a:xfrm>
            <a:off x="152400" y="762001"/>
            <a:ext cx="8839200" cy="5181600"/>
          </a:xfrm>
        </p:spPr>
        <p:txBody>
          <a:bodyPr/>
          <a:lstStyle/>
          <a:p>
            <a:pPr>
              <a:lnSpc>
                <a:spcPct val="90000"/>
              </a:lnSpc>
            </a:pPr>
            <a:r>
              <a:rPr lang="en-US" dirty="0" smtClean="0"/>
              <a:t>Better show your error bars (here, as everywhere else)</a:t>
            </a:r>
            <a:endParaRPr lang="en-US" dirty="0"/>
          </a:p>
        </p:txBody>
      </p:sp>
      <p:sp>
        <p:nvSpPr>
          <p:cNvPr id="50184" name="Text Box 8"/>
          <p:cNvSpPr txBox="1">
            <a:spLocks noChangeArrowheads="1"/>
          </p:cNvSpPr>
          <p:nvPr/>
        </p:nvSpPr>
        <p:spPr bwMode="auto">
          <a:xfrm>
            <a:off x="1592729" y="1789953"/>
            <a:ext cx="1822584"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solidFill>
                  <a:srgbClr val="0000FF"/>
                </a:solidFill>
              </a:rPr>
              <a:t>Mo sound velocity</a:t>
            </a:r>
          </a:p>
        </p:txBody>
      </p:sp>
      <p:sp>
        <p:nvSpPr>
          <p:cNvPr id="50186" name="Text Box 10"/>
          <p:cNvSpPr txBox="1">
            <a:spLocks noChangeArrowheads="1"/>
          </p:cNvSpPr>
          <p:nvPr/>
        </p:nvSpPr>
        <p:spPr bwMode="auto">
          <a:xfrm>
            <a:off x="0" y="6546850"/>
            <a:ext cx="3255036"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sz="1400" dirty="0">
                <a:solidFill>
                  <a:srgbClr val="0000FF"/>
                </a:solidFill>
              </a:rPr>
              <a:t>N</a:t>
            </a:r>
            <a:r>
              <a:rPr lang="en-US" sz="1400" dirty="0" smtClean="0">
                <a:solidFill>
                  <a:srgbClr val="0000FF"/>
                </a:solidFill>
              </a:rPr>
              <a:t>guyen et </a:t>
            </a:r>
            <a:r>
              <a:rPr lang="en-US" sz="1400" dirty="0">
                <a:solidFill>
                  <a:srgbClr val="0000FF"/>
                </a:solidFill>
              </a:rPr>
              <a:t>al</a:t>
            </a:r>
            <a:r>
              <a:rPr lang="en-US" sz="1400" dirty="0" smtClean="0">
                <a:solidFill>
                  <a:srgbClr val="0000FF"/>
                </a:solidFill>
              </a:rPr>
              <a:t>., PRB </a:t>
            </a:r>
            <a:r>
              <a:rPr lang="en-US" sz="1400" b="1" dirty="0" smtClean="0">
                <a:solidFill>
                  <a:srgbClr val="0000FF"/>
                </a:solidFill>
              </a:rPr>
              <a:t>89 </a:t>
            </a:r>
            <a:r>
              <a:rPr lang="en-US" sz="1400" dirty="0" smtClean="0">
                <a:solidFill>
                  <a:srgbClr val="0000FF"/>
                </a:solidFill>
              </a:rPr>
              <a:t>174109 (2014) </a:t>
            </a:r>
            <a:endParaRPr lang="en-US" sz="1400" dirty="0">
              <a:solidFill>
                <a:srgbClr val="0000FF"/>
              </a:solidFill>
            </a:endParaRPr>
          </a:p>
        </p:txBody>
      </p:sp>
      <p:pic>
        <p:nvPicPr>
          <p:cNvPr id="3" name="Picture 2"/>
          <p:cNvPicPr>
            <a:picLocks noChangeAspect="1"/>
          </p:cNvPicPr>
          <p:nvPr/>
        </p:nvPicPr>
        <p:blipFill>
          <a:blip r:embed="rId4"/>
          <a:stretch>
            <a:fillRect/>
          </a:stretch>
        </p:blipFill>
        <p:spPr>
          <a:xfrm>
            <a:off x="1592729" y="2159285"/>
            <a:ext cx="1822584" cy="925605"/>
          </a:xfrm>
          <a:prstGeom prst="rect">
            <a:avLst/>
          </a:prstGeom>
        </p:spPr>
      </p:pic>
    </p:spTree>
    <p:extLst>
      <p:ext uri="{BB962C8B-B14F-4D97-AF65-F5344CB8AC3E}">
        <p14:creationId xmlns:p14="http://schemas.microsoft.com/office/powerpoint/2010/main" val="30619874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81425"/>
            <a:ext cx="8153400" cy="990600"/>
          </a:xfrm>
        </p:spPr>
        <p:txBody>
          <a:bodyPr>
            <a:noAutofit/>
          </a:bodyPr>
          <a:lstStyle/>
          <a:p>
            <a:r>
              <a:rPr lang="en-US" sz="3200" dirty="0" smtClean="0"/>
              <a:t>Experimental geoscience classified by strain rate</a:t>
            </a:r>
            <a:endParaRPr lang="en-US" sz="3200" dirty="0"/>
          </a:p>
        </p:txBody>
      </p:sp>
      <p:sp>
        <p:nvSpPr>
          <p:cNvPr id="3" name="Content Placeholder 2"/>
          <p:cNvSpPr>
            <a:spLocks noGrp="1"/>
          </p:cNvSpPr>
          <p:nvPr>
            <p:ph sz="quarter" idx="1"/>
          </p:nvPr>
        </p:nvSpPr>
        <p:spPr/>
        <p:txBody>
          <a:bodyPr/>
          <a:lstStyle/>
          <a:p>
            <a:r>
              <a:rPr lang="en-US" dirty="0" smtClean="0"/>
              <a:t>Static high pressure (cold-seal, piston cylinder, multi-anvil, diamond anvil…)</a:t>
            </a:r>
          </a:p>
          <a:p>
            <a:r>
              <a:rPr lang="en-US" dirty="0" err="1" smtClean="0"/>
              <a:t>Quasistatic</a:t>
            </a:r>
            <a:r>
              <a:rPr lang="en-US" dirty="0" smtClean="0"/>
              <a:t> (Paterson, Griggs, rotating </a:t>
            </a:r>
            <a:r>
              <a:rPr lang="en-US" dirty="0" err="1" smtClean="0"/>
              <a:t>Drickamer</a:t>
            </a:r>
            <a:r>
              <a:rPr lang="en-US" dirty="0" smtClean="0"/>
              <a:t>, D-DIA…)</a:t>
            </a:r>
          </a:p>
          <a:p>
            <a:r>
              <a:rPr lang="en-US" dirty="0" smtClean="0"/>
              <a:t>Quasi-isentropic dynamic compression (magnetic acceleration, lasers, soft bullets)</a:t>
            </a:r>
          </a:p>
          <a:p>
            <a:r>
              <a:rPr lang="en-US" dirty="0" smtClean="0"/>
              <a:t>Shock waves (guns</a:t>
            </a:r>
            <a:r>
              <a:rPr lang="en-US" dirty="0"/>
              <a:t> </a:t>
            </a:r>
            <a:r>
              <a:rPr lang="en-US" dirty="0" smtClean="0"/>
              <a:t>and lasers)</a:t>
            </a:r>
            <a:endParaRPr lang="en-US" dirty="0"/>
          </a:p>
        </p:txBody>
      </p:sp>
    </p:spTree>
    <p:extLst>
      <p:ext uri="{BB962C8B-B14F-4D97-AF65-F5344CB8AC3E}">
        <p14:creationId xmlns:p14="http://schemas.microsoft.com/office/powerpoint/2010/main" val="226998879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32871"/>
            <a:ext cx="7772400" cy="457200"/>
          </a:xfrm>
        </p:spPr>
        <p:txBody>
          <a:bodyPr>
            <a:normAutofit fontScale="90000"/>
          </a:bodyPr>
          <a:lstStyle/>
          <a:p>
            <a:r>
              <a:rPr lang="en-US" dirty="0" smtClean="0"/>
              <a:t>Phase </a:t>
            </a:r>
            <a:r>
              <a:rPr lang="en-US" dirty="0"/>
              <a:t>Transitions</a:t>
            </a:r>
          </a:p>
        </p:txBody>
      </p:sp>
      <p:sp>
        <p:nvSpPr>
          <p:cNvPr id="50179" name="Rectangle 3"/>
          <p:cNvSpPr>
            <a:spLocks noGrp="1" noChangeArrowheads="1"/>
          </p:cNvSpPr>
          <p:nvPr>
            <p:ph type="body" idx="1"/>
          </p:nvPr>
        </p:nvSpPr>
        <p:spPr>
          <a:xfrm>
            <a:off x="152400" y="762001"/>
            <a:ext cx="8839200" cy="5181600"/>
          </a:xfrm>
        </p:spPr>
        <p:txBody>
          <a:bodyPr/>
          <a:lstStyle/>
          <a:p>
            <a:pPr>
              <a:lnSpc>
                <a:spcPct val="90000"/>
              </a:lnSpc>
            </a:pPr>
            <a:r>
              <a:rPr lang="en-US" dirty="0" smtClean="0"/>
              <a:t>Better show your error bars (here, as everywhere else)</a:t>
            </a:r>
            <a:endParaRPr lang="en-US" dirty="0"/>
          </a:p>
        </p:txBody>
      </p:sp>
      <p:sp>
        <p:nvSpPr>
          <p:cNvPr id="50186" name="Text Box 10"/>
          <p:cNvSpPr txBox="1">
            <a:spLocks noChangeArrowheads="1"/>
          </p:cNvSpPr>
          <p:nvPr/>
        </p:nvSpPr>
        <p:spPr bwMode="auto">
          <a:xfrm>
            <a:off x="0" y="6546850"/>
            <a:ext cx="3255036"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sz="1400" dirty="0" smtClean="0">
                <a:solidFill>
                  <a:srgbClr val="0000FF"/>
                </a:solidFill>
              </a:rPr>
              <a:t>Jackson et </a:t>
            </a:r>
            <a:r>
              <a:rPr lang="en-US" sz="1400" dirty="0">
                <a:solidFill>
                  <a:srgbClr val="0000FF"/>
                </a:solidFill>
              </a:rPr>
              <a:t>al</a:t>
            </a:r>
            <a:r>
              <a:rPr lang="en-US" sz="1400" dirty="0" smtClean="0">
                <a:solidFill>
                  <a:srgbClr val="0000FF"/>
                </a:solidFill>
              </a:rPr>
              <a:t>., EPSL </a:t>
            </a:r>
            <a:r>
              <a:rPr lang="en-US" sz="1400" b="1" dirty="0" smtClean="0">
                <a:solidFill>
                  <a:srgbClr val="0000FF"/>
                </a:solidFill>
              </a:rPr>
              <a:t>362</a:t>
            </a:r>
            <a:r>
              <a:rPr lang="en-US" sz="1400" dirty="0" smtClean="0">
                <a:solidFill>
                  <a:srgbClr val="0000FF"/>
                </a:solidFill>
              </a:rPr>
              <a:t>:143-150 (2013) </a:t>
            </a:r>
            <a:endParaRPr lang="en-US" sz="1400" dirty="0">
              <a:solidFill>
                <a:srgbClr val="0000FF"/>
              </a:solidFill>
            </a:endParaRPr>
          </a:p>
        </p:txBody>
      </p:sp>
      <p:pic>
        <p:nvPicPr>
          <p:cNvPr id="4" name="Picture 3"/>
          <p:cNvPicPr>
            <a:picLocks noChangeAspect="1"/>
          </p:cNvPicPr>
          <p:nvPr/>
        </p:nvPicPr>
        <p:blipFill>
          <a:blip r:embed="rId3"/>
          <a:stretch>
            <a:fillRect/>
          </a:stretch>
        </p:blipFill>
        <p:spPr>
          <a:xfrm>
            <a:off x="1998126" y="1576535"/>
            <a:ext cx="6671294" cy="5278092"/>
          </a:xfrm>
          <a:prstGeom prst="rect">
            <a:avLst/>
          </a:prstGeom>
        </p:spPr>
      </p:pic>
    </p:spTree>
    <p:extLst>
      <p:ext uri="{BB962C8B-B14F-4D97-AF65-F5344CB8AC3E}">
        <p14:creationId xmlns:p14="http://schemas.microsoft.com/office/powerpoint/2010/main" val="236151802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52400"/>
            <a:ext cx="8153400" cy="990600"/>
          </a:xfrm>
        </p:spPr>
        <p:txBody>
          <a:bodyPr>
            <a:normAutofit fontScale="90000"/>
          </a:bodyPr>
          <a:lstStyle/>
          <a:p>
            <a:r>
              <a:rPr lang="en-US" dirty="0" smtClean="0"/>
              <a:t>Experiments: Shock wave liquid Equation of State measurement</a:t>
            </a:r>
            <a:endParaRPr lang="en-US" dirty="0"/>
          </a:p>
        </p:txBody>
      </p:sp>
      <p:pic>
        <p:nvPicPr>
          <p:cNvPr id="10" name="Content Placeholder 9" descr="Figure 1 Schematic and Photo.pdf"/>
          <p:cNvPicPr>
            <a:picLocks noGrp="1" noChangeAspect="1"/>
          </p:cNvPicPr>
          <p:nvPr>
            <p:ph sz="quarter" idx="1"/>
          </p:nvPr>
        </p:nvPicPr>
        <p:blipFill>
          <a:blip r:embed="rId2" cstate="print">
            <a:extLst>
              <a:ext uri="{28A0092B-C50C-407E-A947-70E740481C1C}">
                <a14:useLocalDpi xmlns:a14="http://schemas.microsoft.com/office/drawing/2010/main"/>
              </a:ext>
            </a:extLst>
          </a:blip>
          <a:srcRect l="4981" r="3340" b="24294"/>
          <a:stretch>
            <a:fillRect/>
          </a:stretch>
        </p:blipFill>
        <p:spPr>
          <a:xfrm>
            <a:off x="384048" y="1414185"/>
            <a:ext cx="8531352" cy="5443815"/>
          </a:xfrm>
        </p:spPr>
      </p:pic>
    </p:spTree>
    <p:extLst>
      <p:ext uri="{BB962C8B-B14F-4D97-AF65-F5344CB8AC3E}">
        <p14:creationId xmlns:p14="http://schemas.microsoft.com/office/powerpoint/2010/main" val="183492418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Experiments: Preheated, encapsulated liquid Equation of State</a:t>
            </a:r>
            <a:endParaRPr lang="en-US" dirty="0"/>
          </a:p>
        </p:txBody>
      </p:sp>
      <p:sp>
        <p:nvSpPr>
          <p:cNvPr id="5" name="TextBox 4"/>
          <p:cNvSpPr txBox="1"/>
          <p:nvPr/>
        </p:nvSpPr>
        <p:spPr>
          <a:xfrm>
            <a:off x="1460500" y="6271280"/>
            <a:ext cx="6438899" cy="523220"/>
          </a:xfrm>
          <a:prstGeom prst="rect">
            <a:avLst/>
          </a:prstGeom>
          <a:noFill/>
        </p:spPr>
        <p:txBody>
          <a:bodyPr wrap="square" rtlCol="0">
            <a:spAutoFit/>
          </a:bodyPr>
          <a:lstStyle/>
          <a:p>
            <a:r>
              <a:rPr lang="en-US" sz="2800" dirty="0" smtClean="0"/>
              <a:t>Real time (1 s = 1 s)</a:t>
            </a:r>
            <a:endParaRPr lang="en-US" sz="2800" dirty="0"/>
          </a:p>
        </p:txBody>
      </p:sp>
      <p:cxnSp>
        <p:nvCxnSpPr>
          <p:cNvPr id="7" name="Straight Connector 6"/>
          <p:cNvCxnSpPr/>
          <p:nvPr/>
        </p:nvCxnSpPr>
        <p:spPr>
          <a:xfrm rot="5400000">
            <a:off x="7054056" y="4133850"/>
            <a:ext cx="2324100" cy="1588"/>
          </a:xfrm>
          <a:prstGeom prst="line">
            <a:avLst/>
          </a:prstGeom>
          <a:ln w="66675" cap="flat">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294624" y="3810000"/>
            <a:ext cx="892048" cy="523220"/>
          </a:xfrm>
          <a:prstGeom prst="rect">
            <a:avLst/>
          </a:prstGeom>
          <a:noFill/>
        </p:spPr>
        <p:txBody>
          <a:bodyPr wrap="square" rtlCol="0">
            <a:spAutoFit/>
          </a:bodyPr>
          <a:lstStyle/>
          <a:p>
            <a:r>
              <a:rPr lang="en-US" sz="2800" dirty="0" smtClean="0"/>
              <a:t>1 cm</a:t>
            </a:r>
            <a:endParaRPr lang="en-US" sz="2800" dirty="0"/>
          </a:p>
        </p:txBody>
      </p:sp>
      <p:pic>
        <p:nvPicPr>
          <p:cNvPr id="3" name="Shock Sim 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37354" y="1509209"/>
            <a:ext cx="5960470" cy="4470352"/>
          </a:xfrm>
          <a:prstGeom prst="rect">
            <a:avLst/>
          </a:prstGeom>
        </p:spPr>
      </p:pic>
    </p:spTree>
    <p:extLst>
      <p:ext uri="{BB962C8B-B14F-4D97-AF65-F5344CB8AC3E}">
        <p14:creationId xmlns:p14="http://schemas.microsoft.com/office/powerpoint/2010/main" val="95185120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Experiments: Preheated, encapsulated liquid Equation of State</a:t>
            </a:r>
            <a:endParaRPr lang="en-US" dirty="0"/>
          </a:p>
        </p:txBody>
      </p:sp>
      <p:sp>
        <p:nvSpPr>
          <p:cNvPr id="5" name="TextBox 4"/>
          <p:cNvSpPr txBox="1"/>
          <p:nvPr/>
        </p:nvSpPr>
        <p:spPr>
          <a:xfrm>
            <a:off x="1460500" y="6271280"/>
            <a:ext cx="6438899" cy="523220"/>
          </a:xfrm>
          <a:prstGeom prst="rect">
            <a:avLst/>
          </a:prstGeom>
          <a:noFill/>
        </p:spPr>
        <p:txBody>
          <a:bodyPr wrap="square" rtlCol="0">
            <a:spAutoFit/>
          </a:bodyPr>
          <a:lstStyle/>
          <a:p>
            <a:r>
              <a:rPr lang="en-US" sz="2800" dirty="0" smtClean="0"/>
              <a:t>Slowed down 10 million times (1 </a:t>
            </a:r>
            <a:r>
              <a:rPr lang="en-US" sz="2800" dirty="0" err="1" smtClean="0"/>
              <a:t>s</a:t>
            </a:r>
            <a:r>
              <a:rPr lang="en-US" sz="2800" dirty="0" smtClean="0"/>
              <a:t> = 100 ns)</a:t>
            </a:r>
            <a:endParaRPr lang="en-US" sz="2800" dirty="0"/>
          </a:p>
        </p:txBody>
      </p:sp>
      <p:cxnSp>
        <p:nvCxnSpPr>
          <p:cNvPr id="7" name="Straight Connector 6"/>
          <p:cNvCxnSpPr/>
          <p:nvPr/>
        </p:nvCxnSpPr>
        <p:spPr>
          <a:xfrm rot="5400000">
            <a:off x="7054056" y="4133850"/>
            <a:ext cx="2324100" cy="1588"/>
          </a:xfrm>
          <a:prstGeom prst="line">
            <a:avLst/>
          </a:prstGeom>
          <a:ln w="66675" cap="flat">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294624" y="3810000"/>
            <a:ext cx="892048" cy="523220"/>
          </a:xfrm>
          <a:prstGeom prst="rect">
            <a:avLst/>
          </a:prstGeom>
          <a:noFill/>
        </p:spPr>
        <p:txBody>
          <a:bodyPr wrap="square" rtlCol="0">
            <a:spAutoFit/>
          </a:bodyPr>
          <a:lstStyle/>
          <a:p>
            <a:r>
              <a:rPr lang="en-US" sz="2800" dirty="0" smtClean="0"/>
              <a:t>1 cm</a:t>
            </a:r>
            <a:endParaRPr lang="en-US" sz="2800" dirty="0"/>
          </a:p>
        </p:txBody>
      </p:sp>
      <p:pic>
        <p:nvPicPr>
          <p:cNvPr id="11" name="Shock Sim 3.mov">
            <a:hlinkClick r:id="" action="ppaction://media"/>
          </p:cNvPr>
          <p:cNvPicPr>
            <a:picLocks noGrp="1"/>
          </p:cNvPicPr>
          <p:nvPr>
            <p:ph sz="quarter" idx="1"/>
            <a:videoFile r:link="rId2"/>
            <p:extLst>
              <p:ext uri="{DAA4B4D4-6D71-4841-9C94-3DE7FCFB9230}">
                <p14:media xmlns:p14="http://schemas.microsoft.com/office/powerpoint/2010/main" r:link="rId1"/>
              </p:ext>
            </p:extLst>
          </p:nvPr>
        </p:nvPicPr>
        <p:blipFill>
          <a:blip r:embed="rId4"/>
          <a:stretch>
            <a:fillRect/>
          </a:stretch>
        </p:blipFill>
        <p:spPr>
          <a:xfrm>
            <a:off x="1692275" y="1511300"/>
            <a:ext cx="5994400" cy="4495800"/>
          </a:xfrm>
        </p:spPr>
      </p:pic>
    </p:spTree>
    <p:extLst>
      <p:ext uri="{BB962C8B-B14F-4D97-AF65-F5344CB8AC3E}">
        <p14:creationId xmlns:p14="http://schemas.microsoft.com/office/powerpoint/2010/main" val="122039040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09600" y="0"/>
            <a:ext cx="7772400" cy="609600"/>
          </a:xfrm>
        </p:spPr>
        <p:txBody>
          <a:bodyPr>
            <a:normAutofit fontScale="90000"/>
          </a:bodyPr>
          <a:lstStyle/>
          <a:p>
            <a:r>
              <a:rPr lang="en-US" dirty="0" smtClean="0"/>
              <a:t>History: Rigden et al. (1988)</a:t>
            </a:r>
            <a:endParaRPr lang="en-US" dirty="0"/>
          </a:p>
        </p:txBody>
      </p:sp>
      <p:sp>
        <p:nvSpPr>
          <p:cNvPr id="16387" name="Rectangle 3"/>
          <p:cNvSpPr>
            <a:spLocks noGrp="1" noChangeArrowheads="1"/>
          </p:cNvSpPr>
          <p:nvPr>
            <p:ph type="body" idx="1"/>
          </p:nvPr>
        </p:nvSpPr>
        <p:spPr>
          <a:xfrm>
            <a:off x="685800" y="865820"/>
            <a:ext cx="8077200" cy="1752600"/>
          </a:xfrm>
        </p:spPr>
        <p:txBody>
          <a:bodyPr>
            <a:normAutofit fontScale="92500" lnSpcReduction="20000"/>
          </a:bodyPr>
          <a:lstStyle/>
          <a:p>
            <a:pPr>
              <a:lnSpc>
                <a:spcPct val="90000"/>
              </a:lnSpc>
            </a:pPr>
            <a:r>
              <a:rPr lang="en-US" sz="2400" dirty="0" smtClean="0"/>
              <a:t>Studied Fe-free basalt analogue An</a:t>
            </a:r>
            <a:r>
              <a:rPr lang="en-US" sz="2400" baseline="-25000" dirty="0" smtClean="0"/>
              <a:t>0.36</a:t>
            </a:r>
            <a:r>
              <a:rPr lang="en-US" sz="2400" dirty="0" smtClean="0"/>
              <a:t>Di</a:t>
            </a:r>
            <a:r>
              <a:rPr lang="en-US" sz="2400" baseline="-25000" dirty="0" smtClean="0"/>
              <a:t>0.64</a:t>
            </a:r>
          </a:p>
          <a:p>
            <a:pPr>
              <a:lnSpc>
                <a:spcPct val="90000"/>
              </a:lnSpc>
            </a:pPr>
            <a:endParaRPr lang="en-US" sz="2400" dirty="0" smtClean="0"/>
          </a:p>
          <a:p>
            <a:pPr lvl="1">
              <a:lnSpc>
                <a:spcPct val="90000"/>
              </a:lnSpc>
            </a:pPr>
            <a:r>
              <a:rPr lang="en-US" sz="2000" dirty="0" smtClean="0"/>
              <a:t>Found anomalous </a:t>
            </a:r>
            <a:r>
              <a:rPr lang="en-US" sz="2000" dirty="0"/>
              <a:t>stiffening of</a:t>
            </a:r>
            <a:r>
              <a:rPr lang="en-US" sz="2000" dirty="0" smtClean="0"/>
              <a:t> this </a:t>
            </a:r>
            <a:r>
              <a:rPr lang="en-US" sz="2000" dirty="0"/>
              <a:t>composition above 24 </a:t>
            </a:r>
            <a:r>
              <a:rPr lang="en-US" sz="2000" dirty="0" smtClean="0"/>
              <a:t>GPa</a:t>
            </a:r>
          </a:p>
          <a:p>
            <a:pPr lvl="1">
              <a:lnSpc>
                <a:spcPct val="90000"/>
              </a:lnSpc>
            </a:pPr>
            <a:r>
              <a:rPr lang="en-US" sz="2000" dirty="0" smtClean="0"/>
              <a:t>Extrapolated Hugoniot nearly incompressible, implies very low density liquids in lower mantle</a:t>
            </a:r>
          </a:p>
          <a:p>
            <a:pPr lvl="1">
              <a:lnSpc>
                <a:spcPct val="90000"/>
              </a:lnSpc>
            </a:pPr>
            <a:r>
              <a:rPr lang="en-US" sz="2000" dirty="0"/>
              <a:t>Exhaustion of bond-bending compression?</a:t>
            </a:r>
          </a:p>
        </p:txBody>
      </p:sp>
      <p:pic>
        <p:nvPicPr>
          <p:cNvPr id="16389" name="Picture 5" descr="Rigden 1988 Fig 8"/>
          <p:cNvPicPr>
            <a:picLocks noChangeAspect="1" noChangeArrowheads="1"/>
          </p:cNvPicPr>
          <p:nvPr/>
        </p:nvPicPr>
        <p:blipFill>
          <a:blip r:embed="rId3"/>
          <a:srcRect/>
          <a:stretch>
            <a:fillRect/>
          </a:stretch>
        </p:blipFill>
        <p:spPr bwMode="auto">
          <a:xfrm>
            <a:off x="0" y="2738630"/>
            <a:ext cx="4800600" cy="4044950"/>
          </a:xfrm>
          <a:prstGeom prst="rect">
            <a:avLst/>
          </a:prstGeom>
          <a:noFill/>
        </p:spPr>
      </p:pic>
      <p:pic>
        <p:nvPicPr>
          <p:cNvPr id="16390" name="Picture 6" descr="Rigden 1988 Fig 9"/>
          <p:cNvPicPr>
            <a:picLocks noChangeAspect="1" noChangeArrowheads="1"/>
          </p:cNvPicPr>
          <p:nvPr/>
        </p:nvPicPr>
        <p:blipFill>
          <a:blip r:embed="rId4"/>
          <a:srcRect/>
          <a:stretch>
            <a:fillRect/>
          </a:stretch>
        </p:blipFill>
        <p:spPr bwMode="auto">
          <a:xfrm>
            <a:off x="4876800" y="2549800"/>
            <a:ext cx="4267200" cy="4216400"/>
          </a:xfrm>
          <a:prstGeom prst="rect">
            <a:avLst/>
          </a:prstGeom>
          <a:noFill/>
        </p:spPr>
      </p:pic>
    </p:spTree>
    <p:extLst>
      <p:ext uri="{BB962C8B-B14F-4D97-AF65-F5344CB8AC3E}">
        <p14:creationId xmlns:p14="http://schemas.microsoft.com/office/powerpoint/2010/main" val="315047099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09600" y="0"/>
            <a:ext cx="7772400" cy="609600"/>
          </a:xfrm>
        </p:spPr>
        <p:txBody>
          <a:bodyPr>
            <a:normAutofit fontScale="90000"/>
          </a:bodyPr>
          <a:lstStyle/>
          <a:p>
            <a:r>
              <a:rPr lang="en-US" dirty="0" smtClean="0"/>
              <a:t>Some Ideas about Liquids</a:t>
            </a:r>
            <a:endParaRPr lang="en-US" dirty="0"/>
          </a:p>
        </p:txBody>
      </p:sp>
      <p:sp>
        <p:nvSpPr>
          <p:cNvPr id="16387" name="Rectangle 3"/>
          <p:cNvSpPr>
            <a:spLocks noGrp="1" noChangeArrowheads="1"/>
          </p:cNvSpPr>
          <p:nvPr>
            <p:ph type="body" idx="1"/>
          </p:nvPr>
        </p:nvSpPr>
        <p:spPr>
          <a:xfrm>
            <a:off x="685800" y="887718"/>
            <a:ext cx="8077200" cy="1752600"/>
          </a:xfrm>
        </p:spPr>
        <p:txBody>
          <a:bodyPr>
            <a:normAutofit fontScale="92500" lnSpcReduction="20000"/>
          </a:bodyPr>
          <a:lstStyle/>
          <a:p>
            <a:pPr>
              <a:lnSpc>
                <a:spcPct val="90000"/>
              </a:lnSpc>
            </a:pPr>
            <a:r>
              <a:rPr lang="en-US" sz="2400" dirty="0" smtClean="0"/>
              <a:t>Stolper </a:t>
            </a:r>
            <a:r>
              <a:rPr lang="en-US" sz="2400" dirty="0"/>
              <a:t>and Ahrens (1987</a:t>
            </a:r>
            <a:r>
              <a:rPr lang="en-US" sz="2400" dirty="0" smtClean="0"/>
              <a:t>) model for silicate network compression</a:t>
            </a:r>
            <a:endParaRPr lang="en-US" sz="2400" baseline="-25000" dirty="0" smtClean="0"/>
          </a:p>
          <a:p>
            <a:pPr>
              <a:lnSpc>
                <a:spcPct val="90000"/>
              </a:lnSpc>
            </a:pPr>
            <a:endParaRPr lang="en-US" sz="2400" dirty="0" smtClean="0"/>
          </a:p>
          <a:p>
            <a:pPr lvl="1">
              <a:lnSpc>
                <a:spcPct val="90000"/>
              </a:lnSpc>
            </a:pPr>
            <a:r>
              <a:rPr lang="en-US" sz="2000" dirty="0" smtClean="0"/>
              <a:t>Continuous but </a:t>
            </a:r>
            <a:r>
              <a:rPr lang="en-US" sz="2000" i="1" dirty="0" smtClean="0"/>
              <a:t>non-statistical </a:t>
            </a:r>
            <a:r>
              <a:rPr lang="en-US" sz="2000" dirty="0" smtClean="0"/>
              <a:t>conversion from tetrahedral chains into face-sharing </a:t>
            </a:r>
            <a:r>
              <a:rPr lang="en-US" sz="2000" dirty="0" err="1" smtClean="0"/>
              <a:t>octahedra</a:t>
            </a:r>
            <a:endParaRPr lang="en-US" sz="2000" dirty="0" smtClean="0"/>
          </a:p>
          <a:p>
            <a:pPr lvl="1">
              <a:lnSpc>
                <a:spcPct val="90000"/>
              </a:lnSpc>
            </a:pPr>
            <a:r>
              <a:rPr lang="en-US" sz="2000" dirty="0" smtClean="0"/>
              <a:t>Constructed to explain sudden compression anomaly in shock compression data of Rigden et al. (1984, 1988)</a:t>
            </a:r>
            <a:endParaRPr lang="en-US" sz="2000" dirty="0"/>
          </a:p>
        </p:txBody>
      </p:sp>
      <p:pic>
        <p:nvPicPr>
          <p:cNvPr id="6" name="Picture 9" descr="Rigden Fig"/>
          <p:cNvPicPr>
            <a:picLocks noChangeAspect="1" noChangeArrowheads="1"/>
          </p:cNvPicPr>
          <p:nvPr/>
        </p:nvPicPr>
        <p:blipFill>
          <a:blip r:embed="rId3"/>
          <a:srcRect/>
          <a:stretch>
            <a:fillRect/>
          </a:stretch>
        </p:blipFill>
        <p:spPr bwMode="auto">
          <a:xfrm rot="16200000">
            <a:off x="2855583" y="-159946"/>
            <a:ext cx="3426911" cy="9071235"/>
          </a:xfrm>
          <a:prstGeom prst="rect">
            <a:avLst/>
          </a:prstGeom>
          <a:noFill/>
        </p:spPr>
      </p:pic>
    </p:spTree>
    <p:extLst>
      <p:ext uri="{BB962C8B-B14F-4D97-AF65-F5344CB8AC3E}">
        <p14:creationId xmlns:p14="http://schemas.microsoft.com/office/powerpoint/2010/main" val="351168755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09600" y="0"/>
            <a:ext cx="7772400" cy="609600"/>
          </a:xfrm>
        </p:spPr>
        <p:txBody>
          <a:bodyPr>
            <a:normAutofit fontScale="90000"/>
          </a:bodyPr>
          <a:lstStyle/>
          <a:p>
            <a:r>
              <a:rPr lang="en-US" dirty="0" smtClean="0"/>
              <a:t>New data on An</a:t>
            </a:r>
            <a:r>
              <a:rPr lang="en-US" baseline="-25000" dirty="0" smtClean="0"/>
              <a:t>0.36</a:t>
            </a:r>
            <a:r>
              <a:rPr lang="en-US" dirty="0" smtClean="0"/>
              <a:t>Di</a:t>
            </a:r>
            <a:r>
              <a:rPr lang="en-US" baseline="-25000" dirty="0" smtClean="0"/>
              <a:t>0.64</a:t>
            </a:r>
            <a:endParaRPr lang="en-US" dirty="0"/>
          </a:p>
        </p:txBody>
      </p:sp>
      <p:sp>
        <p:nvSpPr>
          <p:cNvPr id="16387" name="Rectangle 3"/>
          <p:cNvSpPr>
            <a:spLocks noGrp="1" noChangeArrowheads="1"/>
          </p:cNvSpPr>
          <p:nvPr>
            <p:ph type="body" idx="1"/>
          </p:nvPr>
        </p:nvSpPr>
        <p:spPr>
          <a:xfrm>
            <a:off x="245103" y="743280"/>
            <a:ext cx="8898897" cy="757031"/>
          </a:xfrm>
        </p:spPr>
        <p:txBody>
          <a:bodyPr/>
          <a:lstStyle/>
          <a:p>
            <a:pPr>
              <a:lnSpc>
                <a:spcPct val="90000"/>
              </a:lnSpc>
            </a:pPr>
            <a:r>
              <a:rPr lang="en-US" sz="2300" dirty="0" smtClean="0"/>
              <a:t>Anomalous </a:t>
            </a:r>
            <a:r>
              <a:rPr lang="en-US" sz="2300" dirty="0"/>
              <a:t>stiffening of intermediate composition above 24 </a:t>
            </a:r>
            <a:r>
              <a:rPr lang="en-US" sz="2300" dirty="0" smtClean="0"/>
              <a:t>GPa? </a:t>
            </a:r>
            <a:r>
              <a:rPr lang="en-US" sz="2300" dirty="0" smtClean="0">
                <a:solidFill>
                  <a:srgbClr val="FF0000"/>
                </a:solidFill>
              </a:rPr>
              <a:t>NO</a:t>
            </a:r>
          </a:p>
        </p:txBody>
      </p:sp>
      <p:pic>
        <p:nvPicPr>
          <p:cNvPr id="6" name="Picture 5"/>
          <p:cNvPicPr>
            <a:picLocks noChangeAspect="1"/>
          </p:cNvPicPr>
          <p:nvPr/>
        </p:nvPicPr>
        <p:blipFill>
          <a:blip r:embed="rId3"/>
          <a:stretch>
            <a:fillRect/>
          </a:stretch>
        </p:blipFill>
        <p:spPr>
          <a:xfrm>
            <a:off x="1363499" y="1132694"/>
            <a:ext cx="6477000" cy="5491369"/>
          </a:xfrm>
          <a:prstGeom prst="rect">
            <a:avLst/>
          </a:prstGeom>
        </p:spPr>
      </p:pic>
      <p:sp>
        <p:nvSpPr>
          <p:cNvPr id="7" name="TextBox 6"/>
          <p:cNvSpPr txBox="1"/>
          <p:nvPr/>
        </p:nvSpPr>
        <p:spPr>
          <a:xfrm>
            <a:off x="4690373" y="6506237"/>
            <a:ext cx="4453627" cy="369332"/>
          </a:xfrm>
          <a:prstGeom prst="rect">
            <a:avLst/>
          </a:prstGeom>
          <a:noFill/>
        </p:spPr>
        <p:txBody>
          <a:bodyPr wrap="square" rtlCol="0">
            <a:spAutoFit/>
          </a:bodyPr>
          <a:lstStyle/>
          <a:p>
            <a:r>
              <a:rPr lang="en-US" dirty="0" smtClean="0"/>
              <a:t>We’ll talk about the “Solid </a:t>
            </a:r>
            <a:r>
              <a:rPr lang="en-US" dirty="0" err="1" smtClean="0"/>
              <a:t>Di+An</a:t>
            </a:r>
            <a:r>
              <a:rPr lang="en-US" dirty="0" smtClean="0"/>
              <a:t> datum” later</a:t>
            </a:r>
            <a:endParaRPr lang="en-US" dirty="0"/>
          </a:p>
        </p:txBody>
      </p:sp>
    </p:spTree>
    <p:extLst>
      <p:ext uri="{BB962C8B-B14F-4D97-AF65-F5344CB8AC3E}">
        <p14:creationId xmlns:p14="http://schemas.microsoft.com/office/powerpoint/2010/main" val="122951842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152400" y="53919"/>
            <a:ext cx="4424277" cy="1171469"/>
          </a:xfrm>
        </p:spPr>
        <p:txBody>
          <a:bodyPr>
            <a:normAutofit fontScale="90000"/>
          </a:bodyPr>
          <a:lstStyle/>
          <a:p>
            <a:r>
              <a:rPr lang="en-US" sz="4000" dirty="0" smtClean="0"/>
              <a:t>Some ideas about silicate liquids</a:t>
            </a:r>
            <a:endParaRPr lang="en-US" sz="4000" dirty="0"/>
          </a:p>
        </p:txBody>
      </p:sp>
      <p:sp>
        <p:nvSpPr>
          <p:cNvPr id="192515" name="Rectangle 3"/>
          <p:cNvSpPr>
            <a:spLocks noGrp="1" noChangeArrowheads="1"/>
          </p:cNvSpPr>
          <p:nvPr>
            <p:ph type="body" idx="1"/>
          </p:nvPr>
        </p:nvSpPr>
        <p:spPr>
          <a:xfrm>
            <a:off x="152400" y="1626424"/>
            <a:ext cx="4343400" cy="5079175"/>
          </a:xfrm>
        </p:spPr>
        <p:txBody>
          <a:bodyPr>
            <a:normAutofit/>
          </a:bodyPr>
          <a:lstStyle/>
          <a:p>
            <a:pPr>
              <a:lnSpc>
                <a:spcPct val="90000"/>
              </a:lnSpc>
            </a:pPr>
            <a:r>
              <a:rPr lang="en-US" sz="2400" dirty="0" smtClean="0"/>
              <a:t>Newer simulations and NMR data on </a:t>
            </a:r>
            <a:r>
              <a:rPr lang="en-US" sz="2400" dirty="0"/>
              <a:t>silicate liquid structure imply</a:t>
            </a:r>
            <a:r>
              <a:rPr lang="en-US" sz="2400" dirty="0" smtClean="0"/>
              <a:t> </a:t>
            </a:r>
            <a:r>
              <a:rPr lang="en-US" sz="2400" i="1" dirty="0" smtClean="0"/>
              <a:t>statistical</a:t>
            </a:r>
            <a:r>
              <a:rPr lang="en-US" sz="2400" dirty="0" smtClean="0"/>
              <a:t> distribution of coexisting coordination states at any given pressure and </a:t>
            </a:r>
            <a:r>
              <a:rPr lang="en-US" sz="2400" i="1" dirty="0" smtClean="0"/>
              <a:t>continuous</a:t>
            </a:r>
            <a:r>
              <a:rPr lang="en-US" sz="2400" dirty="0" smtClean="0"/>
              <a:t> shift of </a:t>
            </a:r>
            <a:r>
              <a:rPr lang="en-US" sz="2400" i="1" dirty="0" smtClean="0"/>
              <a:t>average </a:t>
            </a:r>
            <a:r>
              <a:rPr lang="en-US" sz="2400" dirty="0" smtClean="0"/>
              <a:t>cation </a:t>
            </a:r>
            <a:r>
              <a:rPr lang="en-US" sz="2400" dirty="0"/>
              <a:t>coordination over wide pressure range</a:t>
            </a:r>
          </a:p>
          <a:p>
            <a:pPr>
              <a:lnSpc>
                <a:spcPct val="90000"/>
              </a:lnSpc>
            </a:pPr>
            <a:r>
              <a:rPr lang="en-US" sz="2400" dirty="0" smtClean="0"/>
              <a:t>So, should an EOS formalism for liquids </a:t>
            </a:r>
            <a:r>
              <a:rPr lang="en-US" sz="2400" i="1" dirty="0" smtClean="0"/>
              <a:t>explicitly</a:t>
            </a:r>
            <a:r>
              <a:rPr lang="en-US" sz="2400" dirty="0" smtClean="0"/>
              <a:t> include coordination change, or find parameters that </a:t>
            </a:r>
            <a:r>
              <a:rPr lang="en-US" sz="2400" i="1" dirty="0" smtClean="0"/>
              <a:t>implicitly</a:t>
            </a:r>
            <a:r>
              <a:rPr lang="en-US" sz="2400" dirty="0" smtClean="0"/>
              <a:t> account for it?</a:t>
            </a:r>
            <a:endParaRPr lang="en-US" sz="2400" dirty="0"/>
          </a:p>
        </p:txBody>
      </p:sp>
      <p:pic>
        <p:nvPicPr>
          <p:cNvPr id="192520" name="Picture 8"/>
          <p:cNvPicPr>
            <a:picLocks noChangeAspect="1" noChangeArrowheads="1"/>
          </p:cNvPicPr>
          <p:nvPr/>
        </p:nvPicPr>
        <p:blipFill>
          <a:blip r:embed="rId3"/>
          <a:srcRect/>
          <a:stretch>
            <a:fillRect/>
          </a:stretch>
        </p:blipFill>
        <p:spPr bwMode="auto">
          <a:xfrm>
            <a:off x="4675188" y="9359"/>
            <a:ext cx="4468813" cy="6858000"/>
          </a:xfrm>
          <a:prstGeom prst="rect">
            <a:avLst/>
          </a:prstGeom>
          <a:noFill/>
          <a:ln w="9525">
            <a:noFill/>
            <a:miter lim="800000"/>
            <a:headEnd/>
            <a:tailEnd/>
          </a:ln>
          <a:effectLst/>
        </p:spPr>
      </p:pic>
      <p:sp>
        <p:nvSpPr>
          <p:cNvPr id="192521" name="Text Box 9"/>
          <p:cNvSpPr txBox="1">
            <a:spLocks noChangeArrowheads="1"/>
          </p:cNvSpPr>
          <p:nvPr/>
        </p:nvSpPr>
        <p:spPr bwMode="auto">
          <a:xfrm>
            <a:off x="4610100" y="6530919"/>
            <a:ext cx="2133600" cy="304800"/>
          </a:xfrm>
          <a:prstGeom prst="rect">
            <a:avLst/>
          </a:prstGeom>
          <a:noFill/>
          <a:ln w="9525">
            <a:noFill/>
            <a:miter lim="800000"/>
            <a:headEnd/>
            <a:tailEnd/>
          </a:ln>
        </p:spPr>
        <p:txBody>
          <a:bodyPr>
            <a:prstTxWarp prst="textNoShape">
              <a:avLst/>
            </a:prstTxWarp>
            <a:spAutoFit/>
          </a:bodyPr>
          <a:lstStyle/>
          <a:p>
            <a:pPr>
              <a:spcBef>
                <a:spcPct val="50000"/>
              </a:spcBef>
            </a:pPr>
            <a:r>
              <a:rPr lang="en-US" sz="1400" dirty="0">
                <a:solidFill>
                  <a:srgbClr val="0000FF"/>
                </a:solidFill>
              </a:rPr>
              <a:t>Stixrude and Karki, 2005</a:t>
            </a:r>
          </a:p>
        </p:txBody>
      </p:sp>
    </p:spTree>
    <p:extLst>
      <p:ext uri="{BB962C8B-B14F-4D97-AF65-F5344CB8AC3E}">
        <p14:creationId xmlns:p14="http://schemas.microsoft.com/office/powerpoint/2010/main" val="320053610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2962" y="-47634"/>
            <a:ext cx="8325506" cy="609600"/>
          </a:xfrm>
        </p:spPr>
        <p:txBody>
          <a:bodyPr>
            <a:normAutofit fontScale="90000"/>
          </a:bodyPr>
          <a:lstStyle/>
          <a:p>
            <a:r>
              <a:rPr lang="en-US" dirty="0" smtClean="0"/>
              <a:t>Agreement with static compression data</a:t>
            </a:r>
            <a:endParaRPr lang="en-US" dirty="0"/>
          </a:p>
        </p:txBody>
      </p:sp>
      <p:sp>
        <p:nvSpPr>
          <p:cNvPr id="28675" name="Rectangle 3"/>
          <p:cNvSpPr>
            <a:spLocks noGrp="1" noChangeArrowheads="1"/>
          </p:cNvSpPr>
          <p:nvPr>
            <p:ph sz="quarter" idx="1"/>
          </p:nvPr>
        </p:nvSpPr>
        <p:spPr>
          <a:xfrm>
            <a:off x="4205714" y="609600"/>
            <a:ext cx="4928424" cy="2339622"/>
          </a:xfrm>
          <a:solidFill>
            <a:srgbClr val="FFFFFF"/>
          </a:solidFill>
        </p:spPr>
        <p:txBody>
          <a:bodyPr>
            <a:normAutofit/>
          </a:bodyPr>
          <a:lstStyle/>
          <a:p>
            <a:pPr>
              <a:lnSpc>
                <a:spcPct val="90000"/>
              </a:lnSpc>
            </a:pPr>
            <a:r>
              <a:rPr lang="en-US" sz="2400" dirty="0" smtClean="0"/>
              <a:t>Fayalite (Chen et al., 2002)</a:t>
            </a:r>
          </a:p>
          <a:p>
            <a:pPr lvl="1">
              <a:lnSpc>
                <a:spcPct val="90000"/>
              </a:lnSpc>
            </a:pPr>
            <a:r>
              <a:rPr lang="en-US" sz="2000" dirty="0"/>
              <a:t>3</a:t>
            </a:r>
            <a:r>
              <a:rPr lang="en-US" sz="2000" baseline="30000" dirty="0"/>
              <a:t>rd</a:t>
            </a:r>
            <a:r>
              <a:rPr lang="en-US" sz="2000" dirty="0"/>
              <a:t>-order </a:t>
            </a:r>
            <a:r>
              <a:rPr lang="en-US" sz="2000" dirty="0" smtClean="0"/>
              <a:t>fit to Hugoniot </a:t>
            </a:r>
            <a:r>
              <a:rPr lang="en-US" sz="2000" dirty="0"/>
              <a:t>is </a:t>
            </a:r>
            <a:r>
              <a:rPr lang="en-US" sz="2000" dirty="0" smtClean="0"/>
              <a:t>good to 47 GPa</a:t>
            </a:r>
          </a:p>
          <a:p>
            <a:pPr lvl="1">
              <a:lnSpc>
                <a:spcPct val="90000"/>
              </a:lnSpc>
            </a:pPr>
            <a:r>
              <a:rPr lang="en-US" sz="2000" dirty="0" smtClean="0"/>
              <a:t>Same </a:t>
            </a:r>
            <a:r>
              <a:rPr lang="en-US" sz="2000" i="1" dirty="0" err="1"/>
              <a:t>K</a:t>
            </a:r>
            <a:r>
              <a:rPr lang="en-US" sz="2000" baseline="-25000" dirty="0" err="1"/>
              <a:t>o</a:t>
            </a:r>
            <a:r>
              <a:rPr lang="en-US" sz="2000" dirty="0"/>
              <a:t> but</a:t>
            </a:r>
            <a:r>
              <a:rPr lang="en-US" sz="2000" dirty="0" smtClean="0"/>
              <a:t> </a:t>
            </a:r>
            <a:r>
              <a:rPr lang="en-US" sz="2000" b="1" dirty="0" smtClean="0"/>
              <a:t>MUCH</a:t>
            </a:r>
            <a:r>
              <a:rPr lang="en-US" sz="2000" dirty="0" smtClean="0"/>
              <a:t> lower </a:t>
            </a:r>
            <a:r>
              <a:rPr lang="en-US" sz="2000" dirty="0"/>
              <a:t>K’ (5.4 vs. 10) than inferred by Agee (1992) from sink-float data to 6 </a:t>
            </a:r>
            <a:r>
              <a:rPr lang="en-US" sz="2000" dirty="0" smtClean="0"/>
              <a:t>GPa: </a:t>
            </a:r>
            <a:r>
              <a:rPr lang="en-US" sz="2000" i="1" dirty="0" smtClean="0"/>
              <a:t>a serious discrepancy!</a:t>
            </a:r>
            <a:endParaRPr lang="en-US" sz="2000" i="1" dirty="0"/>
          </a:p>
        </p:txBody>
      </p:sp>
      <p:pic>
        <p:nvPicPr>
          <p:cNvPr id="28677" name="Picture 5"/>
          <p:cNvPicPr>
            <a:picLocks noChangeAspect="1" noChangeArrowheads="1"/>
          </p:cNvPicPr>
          <p:nvPr/>
        </p:nvPicPr>
        <p:blipFill>
          <a:blip r:embed="rId3"/>
          <a:srcRect/>
          <a:stretch>
            <a:fillRect/>
          </a:stretch>
        </p:blipFill>
        <p:spPr bwMode="auto">
          <a:xfrm>
            <a:off x="14715" y="564954"/>
            <a:ext cx="4191000" cy="4049713"/>
          </a:xfrm>
          <a:prstGeom prst="rect">
            <a:avLst/>
          </a:prstGeom>
          <a:noFill/>
          <a:ln w="9525">
            <a:noFill/>
            <a:miter lim="800000"/>
            <a:headEnd/>
            <a:tailEnd/>
          </a:ln>
          <a:effectLst/>
        </p:spPr>
      </p:pic>
      <p:pic>
        <p:nvPicPr>
          <p:cNvPr id="7" name="Picture 6"/>
          <p:cNvPicPr/>
          <p:nvPr/>
        </p:nvPicPr>
        <p:blipFill>
          <a:blip r:embed="rId4" cstate="print">
            <a:extLst>
              <a:ext uri="{28A0092B-C50C-407E-A947-70E740481C1C}">
                <a14:useLocalDpi xmlns:a14="http://schemas.microsoft.com/office/drawing/2010/main"/>
              </a:ext>
            </a:extLst>
          </a:blip>
          <a:stretch>
            <a:fillRect/>
          </a:stretch>
        </p:blipFill>
        <p:spPr>
          <a:xfrm>
            <a:off x="3359872" y="2779888"/>
            <a:ext cx="5774266" cy="4078111"/>
          </a:xfrm>
          <a:prstGeom prst="rect">
            <a:avLst/>
          </a:prstGeom>
        </p:spPr>
      </p:pic>
      <p:sp>
        <p:nvSpPr>
          <p:cNvPr id="3" name="Explosion 2 2"/>
          <p:cNvSpPr/>
          <p:nvPr/>
        </p:nvSpPr>
        <p:spPr>
          <a:xfrm>
            <a:off x="4499429" y="4378476"/>
            <a:ext cx="1644952" cy="943428"/>
          </a:xfrm>
          <a:prstGeom prst="irregularSeal2">
            <a:avLst/>
          </a:prstGeom>
          <a:solidFill>
            <a:srgbClr val="F31C8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Oops</a:t>
            </a:r>
            <a:endParaRPr lang="en-US" dirty="0"/>
          </a:p>
        </p:txBody>
      </p:sp>
      <p:sp>
        <p:nvSpPr>
          <p:cNvPr id="8" name="Smiley Face 7"/>
          <p:cNvSpPr/>
          <p:nvPr/>
        </p:nvSpPr>
        <p:spPr>
          <a:xfrm>
            <a:off x="8456705" y="81579"/>
            <a:ext cx="531009" cy="539161"/>
          </a:xfrm>
          <a:prstGeom prst="smileyFace">
            <a:avLst>
              <a:gd name="adj" fmla="val -4653"/>
            </a:avLst>
          </a:prstGeom>
          <a:solidFill>
            <a:srgbClr val="FFFF00"/>
          </a:solidFill>
          <a:ln>
            <a:solidFill>
              <a:schemeClr val="tx1"/>
            </a:solidFill>
          </a:ln>
        </p:spPr>
        <p:style>
          <a:lnRef idx="1">
            <a:schemeClr val="accent4"/>
          </a:lnRef>
          <a:fillRef idx="3">
            <a:schemeClr val="accent4"/>
          </a:fillRef>
          <a:effectRef idx="2">
            <a:schemeClr val="accent4"/>
          </a:effectRef>
          <a:fontRef idx="minor">
            <a:schemeClr val="lt1"/>
          </a:fontRef>
        </p:style>
        <p:txBody>
          <a:bodyPr/>
          <a:lstStyle/>
          <a:p>
            <a:endParaRPr lang="en-US"/>
          </a:p>
        </p:txBody>
      </p:sp>
    </p:spTree>
    <p:extLst>
      <p:ext uri="{BB962C8B-B14F-4D97-AF65-F5344CB8AC3E}">
        <p14:creationId xmlns:p14="http://schemas.microsoft.com/office/powerpoint/2010/main" val="91513795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00539" y="0"/>
            <a:ext cx="8562461" cy="609600"/>
          </a:xfrm>
        </p:spPr>
        <p:txBody>
          <a:bodyPr>
            <a:normAutofit fontScale="90000"/>
          </a:bodyPr>
          <a:lstStyle/>
          <a:p>
            <a:r>
              <a:rPr lang="en-US" dirty="0" smtClean="0"/>
              <a:t>Agreement with static compression data</a:t>
            </a:r>
            <a:endParaRPr lang="en-US" dirty="0"/>
          </a:p>
        </p:txBody>
      </p:sp>
      <p:sp>
        <p:nvSpPr>
          <p:cNvPr id="28675" name="Rectangle 3"/>
          <p:cNvSpPr>
            <a:spLocks noGrp="1" noChangeArrowheads="1"/>
          </p:cNvSpPr>
          <p:nvPr>
            <p:ph sz="quarter" idx="1"/>
          </p:nvPr>
        </p:nvSpPr>
        <p:spPr>
          <a:xfrm>
            <a:off x="0" y="609600"/>
            <a:ext cx="8077200" cy="1161644"/>
          </a:xfrm>
          <a:solidFill>
            <a:srgbClr val="FFFFFF"/>
          </a:solidFill>
        </p:spPr>
        <p:txBody>
          <a:bodyPr/>
          <a:lstStyle/>
          <a:p>
            <a:pPr>
              <a:lnSpc>
                <a:spcPct val="90000"/>
              </a:lnSpc>
            </a:pPr>
            <a:r>
              <a:rPr lang="en-US" sz="2400" dirty="0" smtClean="0"/>
              <a:t>Fayalite: </a:t>
            </a:r>
            <a:r>
              <a:rPr lang="en-US" sz="2000" dirty="0" smtClean="0">
                <a:solidFill>
                  <a:srgbClr val="FF0000"/>
                </a:solidFill>
              </a:rPr>
              <a:t>Collaboration with Becky Lange and Carl Agee to redo this composition using common starting material</a:t>
            </a:r>
          </a:p>
          <a:p>
            <a:pPr lvl="1">
              <a:lnSpc>
                <a:spcPct val="90000"/>
              </a:lnSpc>
            </a:pPr>
            <a:r>
              <a:rPr lang="en-US" sz="2000" dirty="0" smtClean="0">
                <a:solidFill>
                  <a:srgbClr val="FF0000"/>
                </a:solidFill>
              </a:rPr>
              <a:t>NEW Hugoniot points to 161 GPa precisely confirm Chen result!</a:t>
            </a:r>
          </a:p>
        </p:txBody>
      </p:sp>
      <p:pic>
        <p:nvPicPr>
          <p:cNvPr id="7" name="Picture 6"/>
          <p:cNvPicPr/>
          <p:nvPr/>
        </p:nvPicPr>
        <p:blipFill>
          <a:blip r:embed="rId3">
            <a:extLst>
              <a:ext uri="{28A0092B-C50C-407E-A947-70E740481C1C}">
                <a14:useLocalDpi xmlns:a14="http://schemas.microsoft.com/office/drawing/2010/main"/>
              </a:ext>
            </a:extLst>
          </a:blip>
          <a:stretch>
            <a:fillRect/>
          </a:stretch>
        </p:blipFill>
        <p:spPr bwMode="auto">
          <a:xfrm>
            <a:off x="2798838" y="1676742"/>
            <a:ext cx="6345162" cy="5181258"/>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298825" y="6439648"/>
            <a:ext cx="2018138" cy="369332"/>
          </a:xfrm>
          <a:prstGeom prst="rect">
            <a:avLst/>
          </a:prstGeom>
          <a:noFill/>
        </p:spPr>
        <p:txBody>
          <a:bodyPr wrap="none" rtlCol="0">
            <a:spAutoFit/>
          </a:bodyPr>
          <a:lstStyle/>
          <a:p>
            <a:r>
              <a:rPr lang="en-US" dirty="0" smtClean="0"/>
              <a:t>Thomas et al., 2012</a:t>
            </a:r>
            <a:endParaRPr lang="en-US" dirty="0"/>
          </a:p>
        </p:txBody>
      </p:sp>
      <p:sp>
        <p:nvSpPr>
          <p:cNvPr id="3" name="Rectangle 2"/>
          <p:cNvSpPr/>
          <p:nvPr/>
        </p:nvSpPr>
        <p:spPr>
          <a:xfrm>
            <a:off x="8504812" y="58289"/>
            <a:ext cx="516375" cy="923330"/>
          </a:xfrm>
          <a:prstGeom prst="rect">
            <a:avLst/>
          </a:prstGeom>
          <a:solidFill>
            <a:srgbClr val="FFFF00"/>
          </a:solid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TextBox 3"/>
          <p:cNvSpPr txBox="1"/>
          <p:nvPr/>
        </p:nvSpPr>
        <p:spPr>
          <a:xfrm>
            <a:off x="200539" y="2071270"/>
            <a:ext cx="2598299" cy="2585323"/>
          </a:xfrm>
          <a:prstGeom prst="rect">
            <a:avLst/>
          </a:prstGeom>
          <a:noFill/>
        </p:spPr>
        <p:txBody>
          <a:bodyPr wrap="square" rtlCol="0">
            <a:spAutoFit/>
          </a:bodyPr>
          <a:lstStyle/>
          <a:p>
            <a:r>
              <a:rPr lang="en-US" dirty="0" smtClean="0"/>
              <a:t>Note we may need later:</a:t>
            </a:r>
          </a:p>
          <a:p>
            <a:r>
              <a:rPr lang="en-US" dirty="0" smtClean="0"/>
              <a:t>The shots from hot liquid into liquid state and from cold solid into liquid state provide sets of points at known (P, V, E) that can be used to estimate the Grüneisen parameter by finite difference</a:t>
            </a:r>
            <a:endParaRPr lang="en-US" dirty="0"/>
          </a:p>
        </p:txBody>
      </p:sp>
    </p:spTree>
    <p:extLst>
      <p:ext uri="{BB962C8B-B14F-4D97-AF65-F5344CB8AC3E}">
        <p14:creationId xmlns:p14="http://schemas.microsoft.com/office/powerpoint/2010/main" val="9786133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dynamic compression?</a:t>
            </a:r>
            <a:endParaRPr lang="en-US" dirty="0"/>
          </a:p>
        </p:txBody>
      </p:sp>
      <p:sp>
        <p:nvSpPr>
          <p:cNvPr id="3" name="Content Placeholder 2"/>
          <p:cNvSpPr>
            <a:spLocks noGrp="1"/>
          </p:cNvSpPr>
          <p:nvPr>
            <p:ph sz="quarter" idx="1"/>
          </p:nvPr>
        </p:nvSpPr>
        <p:spPr>
          <a:xfrm>
            <a:off x="0" y="1600200"/>
            <a:ext cx="9144000" cy="5257800"/>
          </a:xfrm>
        </p:spPr>
        <p:txBody>
          <a:bodyPr>
            <a:normAutofit fontScale="92500" lnSpcReduction="10000"/>
          </a:bodyPr>
          <a:lstStyle/>
          <a:p>
            <a:r>
              <a:rPr lang="en-US" dirty="0" smtClean="0"/>
              <a:t>Shock wave experiments:</a:t>
            </a:r>
          </a:p>
          <a:p>
            <a:pPr lvl="1"/>
            <a:r>
              <a:rPr lang="en-US" dirty="0" smtClean="0"/>
              <a:t>Are slow and expensive compared to static high-pressure experiments</a:t>
            </a:r>
          </a:p>
          <a:p>
            <a:pPr lvl="1"/>
            <a:r>
              <a:rPr lang="en-US" dirty="0" smtClean="0"/>
              <a:t>Don’t observe equilibrium phase transitions or multiphase/multicomponent equilibrium reactions</a:t>
            </a:r>
          </a:p>
          <a:p>
            <a:pPr lvl="1"/>
            <a:r>
              <a:rPr lang="en-US" dirty="0" smtClean="0"/>
              <a:t>Don’t have time to make very many observations</a:t>
            </a:r>
          </a:p>
          <a:p>
            <a:r>
              <a:rPr lang="en-US" dirty="0" smtClean="0"/>
              <a:t>So what is the point?</a:t>
            </a:r>
          </a:p>
          <a:p>
            <a:r>
              <a:rPr lang="en-US" dirty="0" smtClean="0"/>
              <a:t>Shock wave experiments have several critical advantages:</a:t>
            </a:r>
          </a:p>
          <a:p>
            <a:pPr lvl="1"/>
            <a:r>
              <a:rPr lang="en-US" dirty="0" smtClean="0"/>
              <a:t>Can achieve highest pressure and </a:t>
            </a:r>
            <a:r>
              <a:rPr lang="en-US" b="1" dirty="0" smtClean="0"/>
              <a:t>know the pressure absolutely</a:t>
            </a:r>
            <a:endParaRPr lang="en-US" dirty="0" smtClean="0"/>
          </a:p>
          <a:p>
            <a:pPr lvl="1"/>
            <a:r>
              <a:rPr lang="en-US" dirty="0" smtClean="0"/>
              <a:t>Naturally </a:t>
            </a:r>
            <a:r>
              <a:rPr lang="en-US" dirty="0"/>
              <a:t>o</a:t>
            </a:r>
            <a:r>
              <a:rPr lang="en-US" dirty="0" smtClean="0"/>
              <a:t>btain high temperature, no extra gear required</a:t>
            </a:r>
          </a:p>
          <a:p>
            <a:pPr lvl="1"/>
            <a:r>
              <a:rPr lang="en-US" dirty="0" smtClean="0"/>
              <a:t>Can measure density absolutely, even for amorphous materials</a:t>
            </a:r>
          </a:p>
          <a:p>
            <a:pPr lvl="1"/>
            <a:r>
              <a:rPr lang="en-US" dirty="0" smtClean="0"/>
              <a:t>Achieve a known internal energy state</a:t>
            </a:r>
          </a:p>
          <a:p>
            <a:pPr lvl="1"/>
            <a:r>
              <a:rPr lang="en-US" dirty="0" smtClean="0"/>
              <a:t>They’re just cool</a:t>
            </a:r>
            <a:endParaRPr lang="en-US" dirty="0"/>
          </a:p>
        </p:txBody>
      </p:sp>
    </p:spTree>
    <p:extLst>
      <p:ext uri="{BB962C8B-B14F-4D97-AF65-F5344CB8AC3E}">
        <p14:creationId xmlns:p14="http://schemas.microsoft.com/office/powerpoint/2010/main" val="150160349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00539" y="0"/>
            <a:ext cx="8562461" cy="609600"/>
          </a:xfrm>
        </p:spPr>
        <p:txBody>
          <a:bodyPr>
            <a:normAutofit fontScale="90000"/>
          </a:bodyPr>
          <a:lstStyle/>
          <a:p>
            <a:r>
              <a:rPr lang="en-US" dirty="0" smtClean="0"/>
              <a:t>Agreement with static compression data</a:t>
            </a:r>
            <a:endParaRPr lang="en-US" dirty="0"/>
          </a:p>
        </p:txBody>
      </p:sp>
      <p:sp>
        <p:nvSpPr>
          <p:cNvPr id="28675" name="Rectangle 3"/>
          <p:cNvSpPr>
            <a:spLocks noGrp="1" noChangeArrowheads="1"/>
          </p:cNvSpPr>
          <p:nvPr>
            <p:ph sz="quarter" idx="1"/>
          </p:nvPr>
        </p:nvSpPr>
        <p:spPr>
          <a:xfrm>
            <a:off x="0" y="609600"/>
            <a:ext cx="8077200" cy="1573820"/>
          </a:xfrm>
          <a:solidFill>
            <a:srgbClr val="FFFFFF"/>
          </a:solidFill>
        </p:spPr>
        <p:txBody>
          <a:bodyPr>
            <a:normAutofit/>
          </a:bodyPr>
          <a:lstStyle/>
          <a:p>
            <a:pPr>
              <a:lnSpc>
                <a:spcPct val="90000"/>
              </a:lnSpc>
            </a:pPr>
            <a:r>
              <a:rPr lang="en-US" sz="2400" dirty="0" smtClean="0"/>
              <a:t>Fayalite: </a:t>
            </a:r>
            <a:r>
              <a:rPr lang="en-US" sz="2000" dirty="0" smtClean="0">
                <a:solidFill>
                  <a:srgbClr val="FF0000"/>
                </a:solidFill>
              </a:rPr>
              <a:t>Collaboration with Becky Lange and Carl Agee to redo this composition using common starting material</a:t>
            </a:r>
          </a:p>
          <a:p>
            <a:pPr lvl="1">
              <a:lnSpc>
                <a:spcPct val="90000"/>
              </a:lnSpc>
            </a:pPr>
            <a:r>
              <a:rPr lang="en-US" sz="2000" dirty="0" smtClean="0">
                <a:solidFill>
                  <a:srgbClr val="FF0000"/>
                </a:solidFill>
              </a:rPr>
              <a:t>AND Agee’s new multi-anvil data demonstrate bad pressure calibration above 4 GPa in his Bayreuth piston-cylinder data from 1992!</a:t>
            </a:r>
          </a:p>
        </p:txBody>
      </p:sp>
      <p:pic>
        <p:nvPicPr>
          <p:cNvPr id="7" name="Picture 6" descr="Fayalite Revisite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1871502"/>
            <a:ext cx="6789997" cy="4986497"/>
          </a:xfrm>
          <a:prstGeom prst="rect">
            <a:avLst/>
          </a:prstGeom>
        </p:spPr>
      </p:pic>
      <p:pic>
        <p:nvPicPr>
          <p:cNvPr id="8" name="Picture 7" descr="Fayalite Revisited.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052642" y="4618933"/>
            <a:ext cx="5955341" cy="1500293"/>
          </a:xfrm>
          <a:prstGeom prst="rect">
            <a:avLst/>
          </a:prstGeom>
        </p:spPr>
      </p:pic>
      <p:sp>
        <p:nvSpPr>
          <p:cNvPr id="9" name="Explosion 1 8"/>
          <p:cNvSpPr/>
          <p:nvPr/>
        </p:nvSpPr>
        <p:spPr>
          <a:xfrm>
            <a:off x="6584348" y="2183420"/>
            <a:ext cx="2559652" cy="2435513"/>
          </a:xfrm>
          <a:prstGeom prst="irregularSeal1">
            <a:avLst/>
          </a:prstGeom>
          <a:solidFill>
            <a:srgbClr val="6D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Conclusion: all is well</a:t>
            </a:r>
            <a:endParaRPr lang="en-US" dirty="0">
              <a:solidFill>
                <a:srgbClr val="000000"/>
              </a:solidFill>
            </a:endParaRPr>
          </a:p>
        </p:txBody>
      </p:sp>
      <p:sp>
        <p:nvSpPr>
          <p:cNvPr id="11" name="TextBox 10"/>
          <p:cNvSpPr txBox="1"/>
          <p:nvPr/>
        </p:nvSpPr>
        <p:spPr>
          <a:xfrm>
            <a:off x="298825" y="6439648"/>
            <a:ext cx="2018138" cy="369332"/>
          </a:xfrm>
          <a:prstGeom prst="rect">
            <a:avLst/>
          </a:prstGeom>
          <a:noFill/>
        </p:spPr>
        <p:txBody>
          <a:bodyPr wrap="none" rtlCol="0">
            <a:spAutoFit/>
          </a:bodyPr>
          <a:lstStyle/>
          <a:p>
            <a:r>
              <a:rPr lang="en-US" dirty="0" smtClean="0"/>
              <a:t>Thomas et al., 2012</a:t>
            </a:r>
            <a:endParaRPr lang="en-US" dirty="0"/>
          </a:p>
        </p:txBody>
      </p:sp>
      <p:sp>
        <p:nvSpPr>
          <p:cNvPr id="12" name="Smiley Face 11"/>
          <p:cNvSpPr/>
          <p:nvPr/>
        </p:nvSpPr>
        <p:spPr>
          <a:xfrm>
            <a:off x="8456705" y="81579"/>
            <a:ext cx="531009" cy="539161"/>
          </a:xfrm>
          <a:prstGeom prst="smileyFace">
            <a:avLst>
              <a:gd name="adj" fmla="val 4653"/>
            </a:avLst>
          </a:prstGeom>
          <a:solidFill>
            <a:srgbClr val="FFFF00"/>
          </a:solidFill>
          <a:ln>
            <a:solidFill>
              <a:schemeClr val="tx1"/>
            </a:solidFill>
          </a:ln>
        </p:spPr>
        <p:style>
          <a:lnRef idx="1">
            <a:schemeClr val="accent4"/>
          </a:lnRef>
          <a:fillRef idx="3">
            <a:schemeClr val="accent4"/>
          </a:fillRef>
          <a:effectRef idx="2">
            <a:schemeClr val="accent4"/>
          </a:effectRef>
          <a:fontRef idx="minor">
            <a:schemeClr val="lt1"/>
          </a:fontRef>
        </p:style>
        <p:txBody>
          <a:bodyPr/>
          <a:lstStyle/>
          <a:p>
            <a:endParaRPr lang="en-US"/>
          </a:p>
        </p:txBody>
      </p:sp>
    </p:spTree>
    <p:extLst>
      <p:ext uri="{BB962C8B-B14F-4D97-AF65-F5344CB8AC3E}">
        <p14:creationId xmlns:p14="http://schemas.microsoft.com/office/powerpoint/2010/main" val="17133124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52400" y="96762"/>
            <a:ext cx="8686800" cy="589038"/>
          </a:xfrm>
        </p:spPr>
        <p:txBody>
          <a:bodyPr>
            <a:normAutofit/>
          </a:bodyPr>
          <a:lstStyle/>
          <a:p>
            <a:r>
              <a:rPr lang="en-US" sz="2800" dirty="0" smtClean="0"/>
              <a:t>Agreement with simulation</a:t>
            </a:r>
            <a:endParaRPr lang="en-US" sz="2800" dirty="0"/>
          </a:p>
        </p:txBody>
      </p:sp>
      <p:sp>
        <p:nvSpPr>
          <p:cNvPr id="38915" name="Rectangle 3"/>
          <p:cNvSpPr>
            <a:spLocks noGrp="1" noChangeArrowheads="1"/>
          </p:cNvSpPr>
          <p:nvPr>
            <p:ph sz="quarter" idx="1"/>
          </p:nvPr>
        </p:nvSpPr>
        <p:spPr>
          <a:xfrm>
            <a:off x="76200" y="685800"/>
            <a:ext cx="8153400" cy="502920"/>
          </a:xfrm>
        </p:spPr>
        <p:txBody>
          <a:bodyPr>
            <a:normAutofit fontScale="77500" lnSpcReduction="20000"/>
          </a:bodyPr>
          <a:lstStyle/>
          <a:p>
            <a:r>
              <a:rPr lang="en-US" sz="2400" dirty="0" smtClean="0"/>
              <a:t>NEW: Just published fayalite simulations (PBE+U), by Muñoz </a:t>
            </a:r>
            <a:r>
              <a:rPr lang="en-US" sz="2400" dirty="0" err="1" smtClean="0"/>
              <a:t>Ramo</a:t>
            </a:r>
            <a:r>
              <a:rPr lang="en-US" sz="2400" dirty="0" smtClean="0"/>
              <a:t> &amp; Stixrude</a:t>
            </a:r>
            <a:endParaRPr lang="en-US" sz="2400" dirty="0"/>
          </a:p>
        </p:txBody>
      </p:sp>
      <p:pic>
        <p:nvPicPr>
          <p:cNvPr id="5" name="Picture 4" descr="grl51845 muñoz ramo.pdf"/>
          <p:cNvPicPr>
            <a:picLocks noChangeAspect="1"/>
          </p:cNvPicPr>
          <p:nvPr/>
        </p:nvPicPr>
        <p:blipFill rotWithShape="1">
          <a:blip r:embed="rId3" cstate="print">
            <a:extLst>
              <a:ext uri="{28A0092B-C50C-407E-A947-70E740481C1C}">
                <a14:useLocalDpi xmlns:a14="http://schemas.microsoft.com/office/drawing/2010/main"/>
              </a:ext>
            </a:extLst>
          </a:blip>
          <a:srcRect l="29769" t="24691" r="36411" b="58560"/>
          <a:stretch/>
        </p:blipFill>
        <p:spPr>
          <a:xfrm>
            <a:off x="465044" y="1553454"/>
            <a:ext cx="8276700" cy="5304546"/>
          </a:xfrm>
          <a:prstGeom prst="rect">
            <a:avLst/>
          </a:prstGeom>
        </p:spPr>
      </p:pic>
    </p:spTree>
    <p:extLst>
      <p:ext uri="{BB962C8B-B14F-4D97-AF65-F5344CB8AC3E}">
        <p14:creationId xmlns:p14="http://schemas.microsoft.com/office/powerpoint/2010/main" val="78726768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1226133" y="249238"/>
            <a:ext cx="7700380" cy="622300"/>
          </a:xfrm>
          <a:ln/>
        </p:spPr>
        <p:txBody>
          <a:bodyPr tIns="28734"/>
          <a:lstStyle/>
          <a:p>
            <a:pPr defTabSz="376238">
              <a:tabLst>
                <a:tab pos="0" algn="l"/>
                <a:tab pos="376238" algn="l"/>
                <a:tab pos="752475" algn="l"/>
                <a:tab pos="1128713" algn="l"/>
                <a:tab pos="1504950" algn="l"/>
                <a:tab pos="1881188" algn="l"/>
                <a:tab pos="2255838" algn="l"/>
                <a:tab pos="2633663" algn="l"/>
                <a:tab pos="3009900" algn="l"/>
                <a:tab pos="3386138" algn="l"/>
                <a:tab pos="3759200" algn="l"/>
                <a:tab pos="4138613" algn="l"/>
                <a:tab pos="4514850" algn="l"/>
                <a:tab pos="4889500" algn="l"/>
                <a:tab pos="5264150" algn="l"/>
                <a:tab pos="5643563" algn="l"/>
                <a:tab pos="6019800" algn="l"/>
                <a:tab pos="6392863" algn="l"/>
                <a:tab pos="6769100" algn="l"/>
                <a:tab pos="7148513" algn="l"/>
                <a:tab pos="7524750" algn="l"/>
              </a:tabLst>
            </a:pPr>
            <a:r>
              <a:rPr lang="en-US" sz="3000" b="1" dirty="0" smtClean="0"/>
              <a:t>Appendix: Melting of MgO</a:t>
            </a:r>
            <a:endParaRPr lang="en-US" sz="3000" b="1"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0813" y="69850"/>
            <a:ext cx="863600" cy="86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86725" y="69850"/>
            <a:ext cx="868363" cy="873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36638" y="830263"/>
            <a:ext cx="7050087" cy="46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2" name="Text Box 6"/>
          <p:cNvSpPr txBox="1">
            <a:spLocks noChangeArrowheads="1"/>
          </p:cNvSpPr>
          <p:nvPr/>
        </p:nvSpPr>
        <p:spPr bwMode="auto">
          <a:xfrm>
            <a:off x="7529513" y="1333500"/>
            <a:ext cx="166687"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04" name="Line 8"/>
          <p:cNvSpPr>
            <a:spLocks noChangeShapeType="1"/>
          </p:cNvSpPr>
          <p:nvPr/>
        </p:nvSpPr>
        <p:spPr bwMode="auto">
          <a:xfrm>
            <a:off x="1668463" y="1493838"/>
            <a:ext cx="6359525" cy="15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pic>
        <p:nvPicPr>
          <p:cNvPr id="4106" name="Picture 10" descr="sum40"/>
          <p:cNvPicPr>
            <a:picLocks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00200" y="1524000"/>
            <a:ext cx="6234113" cy="4953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419600" y="3124200"/>
            <a:ext cx="304800" cy="152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2743200" y="2543074"/>
            <a:ext cx="4800600" cy="1893199"/>
            <a:chOff x="2743200" y="2543074"/>
            <a:chExt cx="4800600" cy="1893199"/>
          </a:xfrm>
        </p:grpSpPr>
        <p:sp>
          <p:nvSpPr>
            <p:cNvPr id="3" name="Freeform 2"/>
            <p:cNvSpPr/>
            <p:nvPr/>
          </p:nvSpPr>
          <p:spPr>
            <a:xfrm>
              <a:off x="3092373" y="2659486"/>
              <a:ext cx="4442084" cy="1776787"/>
            </a:xfrm>
            <a:custGeom>
              <a:avLst/>
              <a:gdLst>
                <a:gd name="connsiteX0" fmla="*/ 0 w 4442084"/>
                <a:gd name="connsiteY0" fmla="*/ 1776787 h 1776787"/>
                <a:gd name="connsiteX1" fmla="*/ 597973 w 4442084"/>
                <a:gd name="connsiteY1" fmla="*/ 1230083 h 1776787"/>
                <a:gd name="connsiteX2" fmla="*/ 1440830 w 4442084"/>
                <a:gd name="connsiteY2" fmla="*/ 797276 h 1776787"/>
                <a:gd name="connsiteX3" fmla="*/ 2813320 w 4442084"/>
                <a:gd name="connsiteY3" fmla="*/ 335995 h 1776787"/>
                <a:gd name="connsiteX4" fmla="*/ 4442084 w 4442084"/>
                <a:gd name="connsiteY4" fmla="*/ 0 h 1776787"/>
                <a:gd name="connsiteX0" fmla="*/ 0 w 4442084"/>
                <a:gd name="connsiteY0" fmla="*/ 1776787 h 1776787"/>
                <a:gd name="connsiteX1" fmla="*/ 643533 w 4442084"/>
                <a:gd name="connsiteY1" fmla="*/ 1252863 h 1776787"/>
                <a:gd name="connsiteX2" fmla="*/ 1440830 w 4442084"/>
                <a:gd name="connsiteY2" fmla="*/ 797276 h 1776787"/>
                <a:gd name="connsiteX3" fmla="*/ 2813320 w 4442084"/>
                <a:gd name="connsiteY3" fmla="*/ 335995 h 1776787"/>
                <a:gd name="connsiteX4" fmla="*/ 4442084 w 4442084"/>
                <a:gd name="connsiteY4" fmla="*/ 0 h 17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084" h="1776787">
                  <a:moveTo>
                    <a:pt x="0" y="1776787"/>
                  </a:moveTo>
                  <a:cubicBezTo>
                    <a:pt x="178917" y="1585061"/>
                    <a:pt x="403395" y="1416115"/>
                    <a:pt x="643533" y="1252863"/>
                  </a:cubicBezTo>
                  <a:cubicBezTo>
                    <a:pt x="883671" y="1089611"/>
                    <a:pt x="1079199" y="950087"/>
                    <a:pt x="1440830" y="797276"/>
                  </a:cubicBezTo>
                  <a:cubicBezTo>
                    <a:pt x="1802461" y="644465"/>
                    <a:pt x="2313111" y="468874"/>
                    <a:pt x="2813320" y="335995"/>
                  </a:cubicBezTo>
                  <a:cubicBezTo>
                    <a:pt x="3313529" y="203116"/>
                    <a:pt x="4442084" y="0"/>
                    <a:pt x="4442084" y="0"/>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3101716" y="2543074"/>
              <a:ext cx="4442084" cy="1876526"/>
            </a:xfrm>
            <a:custGeom>
              <a:avLst/>
              <a:gdLst>
                <a:gd name="connsiteX0" fmla="*/ 0 w 4442084"/>
                <a:gd name="connsiteY0" fmla="*/ 1776787 h 1776787"/>
                <a:gd name="connsiteX1" fmla="*/ 597973 w 4442084"/>
                <a:gd name="connsiteY1" fmla="*/ 1230083 h 1776787"/>
                <a:gd name="connsiteX2" fmla="*/ 1440830 w 4442084"/>
                <a:gd name="connsiteY2" fmla="*/ 797276 h 1776787"/>
                <a:gd name="connsiteX3" fmla="*/ 2813320 w 4442084"/>
                <a:gd name="connsiteY3" fmla="*/ 335995 h 1776787"/>
                <a:gd name="connsiteX4" fmla="*/ 4442084 w 4442084"/>
                <a:gd name="connsiteY4" fmla="*/ 0 h 1776787"/>
                <a:gd name="connsiteX0" fmla="*/ 0 w 4442084"/>
                <a:gd name="connsiteY0" fmla="*/ 1776787 h 1776787"/>
                <a:gd name="connsiteX1" fmla="*/ 643533 w 4442084"/>
                <a:gd name="connsiteY1" fmla="*/ 1252863 h 1776787"/>
                <a:gd name="connsiteX2" fmla="*/ 1440830 w 4442084"/>
                <a:gd name="connsiteY2" fmla="*/ 797276 h 1776787"/>
                <a:gd name="connsiteX3" fmla="*/ 2813320 w 4442084"/>
                <a:gd name="connsiteY3" fmla="*/ 335995 h 1776787"/>
                <a:gd name="connsiteX4" fmla="*/ 4442084 w 4442084"/>
                <a:gd name="connsiteY4" fmla="*/ 0 h 1776787"/>
                <a:gd name="connsiteX0" fmla="*/ 0 w 4442084"/>
                <a:gd name="connsiteY0" fmla="*/ 1750229 h 1750229"/>
                <a:gd name="connsiteX1" fmla="*/ 643533 w 4442084"/>
                <a:gd name="connsiteY1" fmla="*/ 1226305 h 1750229"/>
                <a:gd name="connsiteX2" fmla="*/ 1440830 w 4442084"/>
                <a:gd name="connsiteY2" fmla="*/ 770718 h 1750229"/>
                <a:gd name="connsiteX3" fmla="*/ 2813320 w 4442084"/>
                <a:gd name="connsiteY3" fmla="*/ 309437 h 1750229"/>
                <a:gd name="connsiteX4" fmla="*/ 4442084 w 4442084"/>
                <a:gd name="connsiteY4" fmla="*/ 0 h 1750229"/>
                <a:gd name="connsiteX0" fmla="*/ 0 w 4442084"/>
                <a:gd name="connsiteY0" fmla="*/ 1750229 h 1750229"/>
                <a:gd name="connsiteX1" fmla="*/ 643533 w 4442084"/>
                <a:gd name="connsiteY1" fmla="*/ 1226305 h 1750229"/>
                <a:gd name="connsiteX2" fmla="*/ 1440830 w 4442084"/>
                <a:gd name="connsiteY2" fmla="*/ 770718 h 1750229"/>
                <a:gd name="connsiteX3" fmla="*/ 2813320 w 4442084"/>
                <a:gd name="connsiteY3" fmla="*/ 341306 h 1750229"/>
                <a:gd name="connsiteX4" fmla="*/ 4442084 w 4442084"/>
                <a:gd name="connsiteY4" fmla="*/ 0 h 1750229"/>
                <a:gd name="connsiteX0" fmla="*/ 0 w 4442084"/>
                <a:gd name="connsiteY0" fmla="*/ 1750229 h 1750229"/>
                <a:gd name="connsiteX1" fmla="*/ 643533 w 4442084"/>
                <a:gd name="connsiteY1" fmla="*/ 1226305 h 1750229"/>
                <a:gd name="connsiteX2" fmla="*/ 1440830 w 4442084"/>
                <a:gd name="connsiteY2" fmla="*/ 791964 h 1750229"/>
                <a:gd name="connsiteX3" fmla="*/ 2813320 w 4442084"/>
                <a:gd name="connsiteY3" fmla="*/ 341306 h 1750229"/>
                <a:gd name="connsiteX4" fmla="*/ 4442084 w 4442084"/>
                <a:gd name="connsiteY4" fmla="*/ 0 h 175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084" h="1750229">
                  <a:moveTo>
                    <a:pt x="0" y="1750229"/>
                  </a:moveTo>
                  <a:cubicBezTo>
                    <a:pt x="178917" y="1558503"/>
                    <a:pt x="403395" y="1386016"/>
                    <a:pt x="643533" y="1226305"/>
                  </a:cubicBezTo>
                  <a:cubicBezTo>
                    <a:pt x="883671" y="1066594"/>
                    <a:pt x="1079199" y="939464"/>
                    <a:pt x="1440830" y="791964"/>
                  </a:cubicBezTo>
                  <a:cubicBezTo>
                    <a:pt x="1802461" y="644464"/>
                    <a:pt x="2313111" y="473300"/>
                    <a:pt x="2813320" y="341306"/>
                  </a:cubicBezTo>
                  <a:cubicBezTo>
                    <a:pt x="3313529" y="209312"/>
                    <a:pt x="4442084" y="0"/>
                    <a:pt x="4442084" y="0"/>
                  </a:cubicBezTo>
                </a:path>
              </a:pathLst>
            </a:custGeom>
            <a:ln w="19050">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3101715" y="2777369"/>
              <a:ext cx="4436389" cy="1642231"/>
            </a:xfrm>
            <a:custGeom>
              <a:avLst/>
              <a:gdLst>
                <a:gd name="connsiteX0" fmla="*/ 0 w 4442084"/>
                <a:gd name="connsiteY0" fmla="*/ 1776787 h 1776787"/>
                <a:gd name="connsiteX1" fmla="*/ 597973 w 4442084"/>
                <a:gd name="connsiteY1" fmla="*/ 1230083 h 1776787"/>
                <a:gd name="connsiteX2" fmla="*/ 1440830 w 4442084"/>
                <a:gd name="connsiteY2" fmla="*/ 797276 h 1776787"/>
                <a:gd name="connsiteX3" fmla="*/ 2813320 w 4442084"/>
                <a:gd name="connsiteY3" fmla="*/ 335995 h 1776787"/>
                <a:gd name="connsiteX4" fmla="*/ 4442084 w 4442084"/>
                <a:gd name="connsiteY4" fmla="*/ 0 h 1776787"/>
                <a:gd name="connsiteX0" fmla="*/ 0 w 4442084"/>
                <a:gd name="connsiteY0" fmla="*/ 1776787 h 1776787"/>
                <a:gd name="connsiteX1" fmla="*/ 643533 w 4442084"/>
                <a:gd name="connsiteY1" fmla="*/ 1252863 h 1776787"/>
                <a:gd name="connsiteX2" fmla="*/ 1440830 w 4442084"/>
                <a:gd name="connsiteY2" fmla="*/ 797276 h 1776787"/>
                <a:gd name="connsiteX3" fmla="*/ 2813320 w 4442084"/>
                <a:gd name="connsiteY3" fmla="*/ 335995 h 1776787"/>
                <a:gd name="connsiteX4" fmla="*/ 4442084 w 4442084"/>
                <a:gd name="connsiteY4" fmla="*/ 0 h 1776787"/>
                <a:gd name="connsiteX0" fmla="*/ 0 w 4436389"/>
                <a:gd name="connsiteY0" fmla="*/ 1740572 h 1740572"/>
                <a:gd name="connsiteX1" fmla="*/ 643533 w 4436389"/>
                <a:gd name="connsiteY1" fmla="*/ 1216648 h 1740572"/>
                <a:gd name="connsiteX2" fmla="*/ 1440830 w 4436389"/>
                <a:gd name="connsiteY2" fmla="*/ 761061 h 1740572"/>
                <a:gd name="connsiteX3" fmla="*/ 2813320 w 4436389"/>
                <a:gd name="connsiteY3" fmla="*/ 299780 h 1740572"/>
                <a:gd name="connsiteX4" fmla="*/ 4436389 w 4436389"/>
                <a:gd name="connsiteY4" fmla="*/ 0 h 1740572"/>
                <a:gd name="connsiteX0" fmla="*/ 0 w 4436389"/>
                <a:gd name="connsiteY0" fmla="*/ 1740572 h 1740572"/>
                <a:gd name="connsiteX1" fmla="*/ 643533 w 4436389"/>
                <a:gd name="connsiteY1" fmla="*/ 1216648 h 1740572"/>
                <a:gd name="connsiteX2" fmla="*/ 1440830 w 4436389"/>
                <a:gd name="connsiteY2" fmla="*/ 761061 h 1740572"/>
                <a:gd name="connsiteX3" fmla="*/ 2813320 w 4436389"/>
                <a:gd name="connsiteY3" fmla="*/ 323924 h 1740572"/>
                <a:gd name="connsiteX4" fmla="*/ 4436389 w 4436389"/>
                <a:gd name="connsiteY4" fmla="*/ 0 h 1740572"/>
                <a:gd name="connsiteX0" fmla="*/ 0 w 4436389"/>
                <a:gd name="connsiteY0" fmla="*/ 1740572 h 1740572"/>
                <a:gd name="connsiteX1" fmla="*/ 643533 w 4436389"/>
                <a:gd name="connsiteY1" fmla="*/ 1216648 h 1740572"/>
                <a:gd name="connsiteX2" fmla="*/ 1440830 w 4436389"/>
                <a:gd name="connsiteY2" fmla="*/ 779168 h 1740572"/>
                <a:gd name="connsiteX3" fmla="*/ 2813320 w 4436389"/>
                <a:gd name="connsiteY3" fmla="*/ 323924 h 1740572"/>
                <a:gd name="connsiteX4" fmla="*/ 4436389 w 4436389"/>
                <a:gd name="connsiteY4" fmla="*/ 0 h 174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6389" h="1740572">
                  <a:moveTo>
                    <a:pt x="0" y="1740572"/>
                  </a:moveTo>
                  <a:cubicBezTo>
                    <a:pt x="178917" y="1548846"/>
                    <a:pt x="403395" y="1376882"/>
                    <a:pt x="643533" y="1216648"/>
                  </a:cubicBezTo>
                  <a:cubicBezTo>
                    <a:pt x="883671" y="1056414"/>
                    <a:pt x="1079199" y="927955"/>
                    <a:pt x="1440830" y="779168"/>
                  </a:cubicBezTo>
                  <a:cubicBezTo>
                    <a:pt x="1802461" y="630381"/>
                    <a:pt x="2314060" y="453785"/>
                    <a:pt x="2813320" y="323924"/>
                  </a:cubicBezTo>
                  <a:cubicBezTo>
                    <a:pt x="3312580" y="194063"/>
                    <a:pt x="4436389" y="0"/>
                    <a:pt x="4436389" y="0"/>
                  </a:cubicBezTo>
                </a:path>
              </a:pathLst>
            </a:custGeom>
            <a:ln w="19050">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 name="Straight Connector 4"/>
            <p:cNvCxnSpPr/>
            <p:nvPr/>
          </p:nvCxnSpPr>
          <p:spPr>
            <a:xfrm>
              <a:off x="2743200" y="3200400"/>
              <a:ext cx="2286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743200" y="3124200"/>
              <a:ext cx="228600" cy="0"/>
            </a:xfrm>
            <a:prstGeom prst="line">
              <a:avLst/>
            </a:prstGeom>
            <a:ln w="1905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743200" y="3276600"/>
              <a:ext cx="228600" cy="0"/>
            </a:xfrm>
            <a:prstGeom prst="line">
              <a:avLst/>
            </a:prstGeom>
            <a:ln w="19050">
              <a:solidFill>
                <a:srgbClr val="008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971800" y="3048000"/>
              <a:ext cx="1995634" cy="251736"/>
            </a:xfrm>
            <a:prstGeom prst="rect">
              <a:avLst/>
            </a:prstGeom>
            <a:noFill/>
            <a:ln>
              <a:solidFill>
                <a:srgbClr val="008000"/>
              </a:solidFill>
            </a:ln>
          </p:spPr>
          <p:txBody>
            <a:bodyPr wrap="none" rtlCol="0">
              <a:spAutoFit/>
            </a:bodyPr>
            <a:lstStyle/>
            <a:p>
              <a:r>
                <a:rPr lang="en-US" sz="1100" b="1" dirty="0" smtClean="0">
                  <a:solidFill>
                    <a:schemeClr val="tx1"/>
                  </a:solidFill>
                  <a:latin typeface="Helvetica"/>
                  <a:cs typeface="Helvetica"/>
                </a:rPr>
                <a:t>De </a:t>
              </a:r>
              <a:r>
                <a:rPr lang="en-US" sz="1100" b="1" dirty="0" err="1" smtClean="0">
                  <a:solidFill>
                    <a:schemeClr val="tx1"/>
                  </a:solidFill>
                  <a:latin typeface="Helvetica"/>
                  <a:cs typeface="Helvetica"/>
                </a:rPr>
                <a:t>Koker</a:t>
              </a:r>
              <a:r>
                <a:rPr lang="en-US" sz="1100" b="1" dirty="0" smtClean="0">
                  <a:solidFill>
                    <a:schemeClr val="tx1"/>
                  </a:solidFill>
                  <a:latin typeface="Helvetica"/>
                  <a:cs typeface="Helvetica"/>
                </a:rPr>
                <a:t> &amp; Stixrude (2009)</a:t>
              </a:r>
              <a:endParaRPr lang="en-US" sz="1100" b="1" dirty="0">
                <a:solidFill>
                  <a:schemeClr val="tx1"/>
                </a:solidFill>
                <a:latin typeface="Helvetica"/>
                <a:cs typeface="Helvetica"/>
              </a:endParaRPr>
            </a:p>
          </p:txBody>
        </p:sp>
      </p:grpSp>
    </p:spTree>
    <p:extLst>
      <p:ext uri="{BB962C8B-B14F-4D97-AF65-F5344CB8AC3E}">
        <p14:creationId xmlns:p14="http://schemas.microsoft.com/office/powerpoint/2010/main" val="296764009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1182343" y="249238"/>
            <a:ext cx="7744170" cy="622300"/>
          </a:xfrm>
          <a:ln/>
        </p:spPr>
        <p:txBody>
          <a:bodyPr tIns="28734"/>
          <a:lstStyle/>
          <a:p>
            <a:pPr defTabSz="376238">
              <a:tabLst>
                <a:tab pos="0" algn="l"/>
                <a:tab pos="376238" algn="l"/>
                <a:tab pos="752475" algn="l"/>
                <a:tab pos="1128713" algn="l"/>
                <a:tab pos="1504950" algn="l"/>
                <a:tab pos="1881188" algn="l"/>
                <a:tab pos="2255838" algn="l"/>
                <a:tab pos="2633663" algn="l"/>
                <a:tab pos="3009900" algn="l"/>
                <a:tab pos="3386138" algn="l"/>
                <a:tab pos="3759200" algn="l"/>
                <a:tab pos="4138613" algn="l"/>
                <a:tab pos="4514850" algn="l"/>
                <a:tab pos="4889500" algn="l"/>
                <a:tab pos="5264150" algn="l"/>
                <a:tab pos="5643563" algn="l"/>
                <a:tab pos="6019800" algn="l"/>
                <a:tab pos="6392863" algn="l"/>
                <a:tab pos="6769100" algn="l"/>
                <a:tab pos="7148513" algn="l"/>
                <a:tab pos="7524750" algn="l"/>
              </a:tabLst>
            </a:pPr>
            <a:r>
              <a:rPr lang="en-US" sz="3000" b="1" dirty="0"/>
              <a:t>Motivation</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0813" y="69850"/>
            <a:ext cx="863600" cy="86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86725" y="69850"/>
            <a:ext cx="868363" cy="873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36638" y="830263"/>
            <a:ext cx="7050087" cy="46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2" name="Text Box 6"/>
          <p:cNvSpPr txBox="1">
            <a:spLocks noChangeArrowheads="1"/>
          </p:cNvSpPr>
          <p:nvPr/>
        </p:nvSpPr>
        <p:spPr bwMode="auto">
          <a:xfrm>
            <a:off x="7529513" y="1333500"/>
            <a:ext cx="166687"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04" name="Line 8"/>
          <p:cNvSpPr>
            <a:spLocks noChangeShapeType="1"/>
          </p:cNvSpPr>
          <p:nvPr/>
        </p:nvSpPr>
        <p:spPr bwMode="auto">
          <a:xfrm>
            <a:off x="1668463" y="1493838"/>
            <a:ext cx="6359525" cy="15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pic>
        <p:nvPicPr>
          <p:cNvPr id="18" name="Picture 17" descr="ExcelScreenSnapz016.jpg"/>
          <p:cNvPicPr>
            <a:picLocks noChangeAspect="1"/>
          </p:cNvPicPr>
          <p:nvPr/>
        </p:nvPicPr>
        <p:blipFill>
          <a:blip r:embed="rId6"/>
          <a:stretch>
            <a:fillRect/>
          </a:stretch>
        </p:blipFill>
        <p:spPr>
          <a:xfrm>
            <a:off x="0" y="3210655"/>
            <a:ext cx="3017520" cy="3647345"/>
          </a:xfrm>
          <a:prstGeom prst="rect">
            <a:avLst/>
          </a:prstGeom>
        </p:spPr>
      </p:pic>
      <p:pic>
        <p:nvPicPr>
          <p:cNvPr id="19" name="Picture 18" descr="ExcelScreenSnapz015.jpg"/>
          <p:cNvPicPr>
            <a:picLocks noChangeAspect="1"/>
          </p:cNvPicPr>
          <p:nvPr/>
        </p:nvPicPr>
        <p:blipFill>
          <a:blip r:embed="rId7"/>
          <a:stretch>
            <a:fillRect/>
          </a:stretch>
        </p:blipFill>
        <p:spPr>
          <a:xfrm>
            <a:off x="3078480" y="3210655"/>
            <a:ext cx="3017520" cy="3647345"/>
          </a:xfrm>
          <a:prstGeom prst="rect">
            <a:avLst/>
          </a:prstGeom>
        </p:spPr>
      </p:pic>
      <p:pic>
        <p:nvPicPr>
          <p:cNvPr id="22" name="Picture 21" descr="ExcelScreenSnapz017.jpg"/>
          <p:cNvPicPr>
            <a:picLocks noChangeAspect="1"/>
          </p:cNvPicPr>
          <p:nvPr/>
        </p:nvPicPr>
        <p:blipFill>
          <a:blip r:embed="rId8"/>
          <a:stretch>
            <a:fillRect/>
          </a:stretch>
        </p:blipFill>
        <p:spPr>
          <a:xfrm>
            <a:off x="6126480" y="3210655"/>
            <a:ext cx="3017520" cy="3647345"/>
          </a:xfrm>
          <a:prstGeom prst="rect">
            <a:avLst/>
          </a:prstGeom>
        </p:spPr>
      </p:pic>
      <p:sp>
        <p:nvSpPr>
          <p:cNvPr id="26" name="Rectangle 3"/>
          <p:cNvSpPr txBox="1">
            <a:spLocks noChangeArrowheads="1"/>
          </p:cNvSpPr>
          <p:nvPr/>
        </p:nvSpPr>
        <p:spPr>
          <a:xfrm>
            <a:off x="609600" y="1522538"/>
            <a:ext cx="7924800" cy="1688117"/>
          </a:xfrm>
          <a:prstGeom prst="rect">
            <a:avLst/>
          </a:prstGeom>
        </p:spPr>
        <p:txBody>
          <a:bodyPr>
            <a:normAutofit fontScale="92500"/>
          </a:bodyPr>
          <a:lst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a:lstStyle>
          <a:p>
            <a:pPr lvl="1">
              <a:lnSpc>
                <a:spcPct val="90000"/>
              </a:lnSpc>
            </a:pPr>
            <a:r>
              <a:rPr lang="en-US" sz="2100" dirty="0" smtClean="0"/>
              <a:t>Periclase and Perovskite melting curves anchor the phase diagram and mostly determine the melting and crystallization behavior</a:t>
            </a:r>
          </a:p>
          <a:p>
            <a:pPr lvl="1">
              <a:lnSpc>
                <a:spcPct val="90000"/>
              </a:lnSpc>
            </a:pPr>
            <a:r>
              <a:rPr lang="en-US" sz="2100" dirty="0" smtClean="0"/>
              <a:t>First melt could be almost pure MgO, almost pure MgSiO</a:t>
            </a:r>
            <a:r>
              <a:rPr lang="en-US" sz="2100" baseline="-25000" dirty="0" smtClean="0"/>
              <a:t>3</a:t>
            </a:r>
            <a:r>
              <a:rPr lang="en-US" sz="2100" dirty="0" smtClean="0"/>
              <a:t>, even </a:t>
            </a:r>
            <a:r>
              <a:rPr lang="en-US" sz="2100" dirty="0" err="1" smtClean="0"/>
              <a:t>peritectic</a:t>
            </a:r>
            <a:r>
              <a:rPr lang="en-US" sz="2100" dirty="0" smtClean="0"/>
              <a:t>! Periclase might be liquidus mineral in parts of lower mantle, or it might not.</a:t>
            </a:r>
          </a:p>
        </p:txBody>
      </p:sp>
    </p:spTree>
    <p:extLst>
      <p:ext uri="{BB962C8B-B14F-4D97-AF65-F5344CB8AC3E}">
        <p14:creationId xmlns:p14="http://schemas.microsoft.com/office/powerpoint/2010/main" val="393813685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0813" y="69850"/>
            <a:ext cx="873125" cy="86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86725" y="69850"/>
            <a:ext cx="877888" cy="873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36638" y="830263"/>
            <a:ext cx="7123112" cy="46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4" name="Text Box 4"/>
          <p:cNvSpPr txBox="1">
            <a:spLocks noChangeArrowheads="1"/>
          </p:cNvSpPr>
          <p:nvPr/>
        </p:nvSpPr>
        <p:spPr bwMode="auto">
          <a:xfrm>
            <a:off x="-2281238" y="285750"/>
            <a:ext cx="4818063" cy="544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25" name="Text Box 5"/>
          <p:cNvSpPr txBox="1">
            <a:spLocks noChangeArrowheads="1"/>
          </p:cNvSpPr>
          <p:nvPr/>
        </p:nvSpPr>
        <p:spPr bwMode="auto">
          <a:xfrm>
            <a:off x="0" y="0"/>
            <a:ext cx="923766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8734" rIns="0" bIns="0" anchor="ct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1pPr>
            <a:lvl2pPr marL="674688" indent="-2603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2pPr>
            <a:lvl3pPr marL="1036638" indent="-2079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3pPr>
            <a:lvl4pPr marL="1450975" indent="-206375"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4pPr>
            <a:lvl5pPr marL="1866900" indent="-2079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5pPr>
            <a:lvl6pPr marL="23241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6pPr>
            <a:lvl7pPr marL="27813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7pPr>
            <a:lvl8pPr marL="32385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8pPr>
            <a:lvl9pPr marL="36957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9pPr>
          </a:lstStyle>
          <a:p>
            <a:pPr algn="ctr"/>
            <a:r>
              <a:rPr lang="en-US" sz="3000" b="1" dirty="0" smtClean="0"/>
              <a:t>Shock temperatures and Melting</a:t>
            </a:r>
            <a:endParaRPr lang="en-US" sz="3000" b="1" dirty="0"/>
          </a:p>
        </p:txBody>
      </p:sp>
      <p:sp>
        <p:nvSpPr>
          <p:cNvPr id="5126" name="Text Box 6"/>
          <p:cNvSpPr txBox="1">
            <a:spLocks noChangeArrowheads="1"/>
          </p:cNvSpPr>
          <p:nvPr/>
        </p:nvSpPr>
        <p:spPr bwMode="auto">
          <a:xfrm>
            <a:off x="117968" y="1824025"/>
            <a:ext cx="3067790"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1" tIns="0" rIns="81631" bIns="40816"/>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1pPr>
            <a:lvl2pPr marL="674688" indent="-2603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2pPr>
            <a:lvl3pPr marL="1036638" indent="-2079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3pPr>
            <a:lvl4pPr marL="1450975" indent="-206375"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4pPr>
            <a:lvl5pPr marL="1866900" indent="-2079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5pPr>
            <a:lvl6pPr marL="23241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6pPr>
            <a:lvl7pPr marL="27813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7pPr>
            <a:lvl8pPr marL="32385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8pPr>
            <a:lvl9pPr marL="36957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9pPr>
          </a:lstStyle>
          <a:p>
            <a:pPr>
              <a:lnSpc>
                <a:spcPct val="100000"/>
              </a:lnSpc>
              <a:spcAft>
                <a:spcPct val="70000"/>
              </a:spcAft>
            </a:pPr>
            <a:endParaRPr lang="en-US" sz="2200" b="1" dirty="0" smtClean="0"/>
          </a:p>
          <a:p>
            <a:pPr>
              <a:lnSpc>
                <a:spcPct val="100000"/>
              </a:lnSpc>
              <a:spcAft>
                <a:spcPct val="20000"/>
              </a:spcAft>
              <a:buClr>
                <a:srgbClr val="DC2300"/>
              </a:buClr>
              <a:buSzPct val="80000"/>
              <a:buFont typeface="Wingdings" charset="0"/>
              <a:buChar char="l"/>
            </a:pPr>
            <a:r>
              <a:rPr lang="en-US" sz="2000" b="1" dirty="0" smtClean="0"/>
              <a:t> Temperatures of shocked transparent materials indicate melting due to latent heat effect</a:t>
            </a:r>
          </a:p>
          <a:p>
            <a:pPr>
              <a:lnSpc>
                <a:spcPct val="100000"/>
              </a:lnSpc>
              <a:spcAft>
                <a:spcPct val="20000"/>
              </a:spcAft>
              <a:buClr>
                <a:srgbClr val="DC2300"/>
              </a:buClr>
              <a:buSzPct val="80000"/>
              <a:buFont typeface="Wingdings" charset="0"/>
              <a:buChar char="l"/>
            </a:pPr>
            <a:r>
              <a:rPr lang="en-US" sz="2000" b="1" dirty="0"/>
              <a:t> </a:t>
            </a:r>
            <a:r>
              <a:rPr lang="en-US" sz="2000" b="1" dirty="0" smtClean="0"/>
              <a:t>Ionic materials commonly display superheating followed by clear drop in T upon melting</a:t>
            </a:r>
          </a:p>
          <a:p>
            <a:pPr>
              <a:lnSpc>
                <a:spcPct val="100000"/>
              </a:lnSpc>
              <a:spcAft>
                <a:spcPct val="20000"/>
              </a:spcAft>
              <a:buClr>
                <a:srgbClr val="DC2300"/>
              </a:buClr>
              <a:buSzPct val="80000"/>
              <a:buFont typeface="Wingdings" charset="0"/>
              <a:buChar char="l"/>
            </a:pPr>
            <a:r>
              <a:rPr lang="en-US" sz="2000" b="1" dirty="0" smtClean="0"/>
              <a:t> Example: </a:t>
            </a:r>
            <a:r>
              <a:rPr lang="en-US" sz="2000" b="1" dirty="0" err="1" smtClean="0"/>
              <a:t>NaCl</a:t>
            </a:r>
            <a:endParaRPr lang="en-US" sz="2000" b="1" dirty="0"/>
          </a:p>
        </p:txBody>
      </p:sp>
      <p:pic>
        <p:nvPicPr>
          <p:cNvPr id="12" name="Picture 11"/>
          <p:cNvPicPr>
            <a:picLocks noChangeAspect="1" noChangeArrowheads="1"/>
          </p:cNvPicPr>
          <p:nvPr/>
        </p:nvPicPr>
        <p:blipFill>
          <a:blip r:embed="rId6"/>
          <a:srcRect/>
          <a:stretch>
            <a:fillRect/>
          </a:stretch>
        </p:blipFill>
        <p:spPr bwMode="auto">
          <a:xfrm>
            <a:off x="2979508" y="1595425"/>
            <a:ext cx="6088292" cy="4648200"/>
          </a:xfrm>
          <a:prstGeom prst="rect">
            <a:avLst/>
          </a:prstGeom>
          <a:noFill/>
          <a:ln w="9525">
            <a:noFill/>
            <a:miter lim="800000"/>
            <a:headEnd/>
            <a:tailEnd/>
          </a:ln>
          <a:effectLst/>
        </p:spPr>
      </p:pic>
    </p:spTree>
    <p:extLst>
      <p:ext uri="{BB962C8B-B14F-4D97-AF65-F5344CB8AC3E}">
        <p14:creationId xmlns:p14="http://schemas.microsoft.com/office/powerpoint/2010/main" val="81826279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1036638" y="152400"/>
            <a:ext cx="8107362" cy="838200"/>
          </a:xfrm>
          <a:ln/>
        </p:spPr>
        <p:txBody>
          <a:bodyPr tIns="28734"/>
          <a:lstStyle/>
          <a:p>
            <a:pPr defTabSz="376238">
              <a:tabLst>
                <a:tab pos="0" algn="l"/>
                <a:tab pos="376238" algn="l"/>
                <a:tab pos="752475" algn="l"/>
                <a:tab pos="1128713" algn="l"/>
                <a:tab pos="1504950" algn="l"/>
                <a:tab pos="1881188" algn="l"/>
                <a:tab pos="2255838" algn="l"/>
                <a:tab pos="2633663" algn="l"/>
                <a:tab pos="3009900" algn="l"/>
                <a:tab pos="3386138" algn="l"/>
                <a:tab pos="3759200" algn="l"/>
                <a:tab pos="4138613" algn="l"/>
                <a:tab pos="4514850" algn="l"/>
                <a:tab pos="4889500" algn="l"/>
                <a:tab pos="5264150" algn="l"/>
                <a:tab pos="5643563" algn="l"/>
                <a:tab pos="6019800" algn="l"/>
                <a:tab pos="6392863" algn="l"/>
                <a:tab pos="6769100" algn="l"/>
                <a:tab pos="7148513" algn="l"/>
                <a:tab pos="7524750" algn="l"/>
              </a:tabLst>
            </a:pPr>
            <a:r>
              <a:rPr lang="en-US" sz="3000" b="1" dirty="0"/>
              <a:t>Experimental schematic, heating</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0813" y="69850"/>
            <a:ext cx="863600" cy="86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86725" y="69850"/>
            <a:ext cx="868363" cy="873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36638" y="830263"/>
            <a:ext cx="7050087" cy="46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84775" y="1658938"/>
            <a:ext cx="3524250" cy="3057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198" name="Picture 6"/>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39788" y="1077913"/>
            <a:ext cx="3949700" cy="5157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9" name="Text Box 7"/>
          <p:cNvSpPr txBox="1">
            <a:spLocks noChangeArrowheads="1"/>
          </p:cNvSpPr>
          <p:nvPr/>
        </p:nvSpPr>
        <p:spPr bwMode="auto">
          <a:xfrm>
            <a:off x="5194300" y="4949825"/>
            <a:ext cx="3524250"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1" tIns="40816" rIns="81631" bIns="40816"/>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1pPr>
            <a:lvl2pPr marL="674688" indent="-2603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2pPr>
            <a:lvl3pPr marL="1036638" indent="-2079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3pPr>
            <a:lvl4pPr marL="1450975" indent="-206375"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4pPr>
            <a:lvl5pPr marL="1866900" indent="-2079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5pPr>
            <a:lvl6pPr marL="23241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6pPr>
            <a:lvl7pPr marL="27813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7pPr>
            <a:lvl8pPr marL="32385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8pPr>
            <a:lvl9pPr marL="36957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9pPr>
          </a:lstStyle>
          <a:p>
            <a:pPr algn="ctr"/>
            <a:r>
              <a:rPr lang="en-US" sz="2500" b="1"/>
              <a:t>Hot target photo</a:t>
            </a:r>
          </a:p>
        </p:txBody>
      </p:sp>
    </p:spTree>
    <p:extLst>
      <p:ext uri="{BB962C8B-B14F-4D97-AF65-F5344CB8AC3E}">
        <p14:creationId xmlns:p14="http://schemas.microsoft.com/office/powerpoint/2010/main" val="70512919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226133" y="152400"/>
            <a:ext cx="7917867" cy="838200"/>
          </a:xfrm>
          <a:ln/>
        </p:spPr>
        <p:txBody>
          <a:bodyPr tIns="28734"/>
          <a:lstStyle/>
          <a:p>
            <a:pPr defTabSz="376238">
              <a:tabLst>
                <a:tab pos="0" algn="l"/>
                <a:tab pos="376238" algn="l"/>
                <a:tab pos="752475" algn="l"/>
                <a:tab pos="1128713" algn="l"/>
                <a:tab pos="1504950" algn="l"/>
                <a:tab pos="1881188" algn="l"/>
                <a:tab pos="2255838" algn="l"/>
                <a:tab pos="2633663" algn="l"/>
                <a:tab pos="3009900" algn="l"/>
                <a:tab pos="3386138" algn="l"/>
                <a:tab pos="3759200" algn="l"/>
                <a:tab pos="4138613" algn="l"/>
                <a:tab pos="4514850" algn="l"/>
                <a:tab pos="4889500" algn="l"/>
                <a:tab pos="5264150" algn="l"/>
                <a:tab pos="5643563" algn="l"/>
                <a:tab pos="6019800" algn="l"/>
                <a:tab pos="6392863" algn="l"/>
                <a:tab pos="6769100" algn="l"/>
                <a:tab pos="7148513" algn="l"/>
                <a:tab pos="7524750" algn="l"/>
              </a:tabLst>
            </a:pPr>
            <a:r>
              <a:rPr lang="en-US" sz="3000" b="1" dirty="0"/>
              <a:t>Experimental schematic, shot</a:t>
            </a:r>
          </a:p>
        </p:txBody>
      </p:sp>
      <p:pic>
        <p:nvPicPr>
          <p:cNvPr id="57348"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60425" y="1025525"/>
            <a:ext cx="3940175" cy="5222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7349" name="Text Box 5"/>
          <p:cNvSpPr txBox="1">
            <a:spLocks noChangeArrowheads="1"/>
          </p:cNvSpPr>
          <p:nvPr/>
        </p:nvSpPr>
        <p:spPr bwMode="auto">
          <a:xfrm>
            <a:off x="4953000" y="990600"/>
            <a:ext cx="32004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1" tIns="40816" rIns="81631" bIns="40816"/>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1pPr>
            <a:lvl2pPr marL="674688" indent="-2603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2pPr>
            <a:lvl3pPr marL="1036638" indent="-2079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3pPr>
            <a:lvl4pPr marL="1450975" indent="-206375"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4pPr>
            <a:lvl5pPr marL="1866900" indent="-2079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5pPr>
            <a:lvl6pPr marL="23241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6pPr>
            <a:lvl7pPr marL="27813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7pPr>
            <a:lvl8pPr marL="32385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8pPr>
            <a:lvl9pPr marL="36957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9pPr>
          </a:lstStyle>
          <a:p>
            <a:pPr algn="ctr"/>
            <a:r>
              <a:rPr lang="en-US" sz="2200" b="1" dirty="0" smtClean="0"/>
              <a:t>X-rays of </a:t>
            </a:r>
            <a:r>
              <a:rPr lang="en-US" sz="2200" b="1" dirty="0"/>
              <a:t>projectile in flight at 7507</a:t>
            </a:r>
            <a:r>
              <a:rPr lang="en-US" sz="2200" b="1" dirty="0">
                <a:cs typeface="Arial" charset="0"/>
              </a:rPr>
              <a:t>±15</a:t>
            </a:r>
            <a:r>
              <a:rPr lang="en-US" sz="2200" b="1" dirty="0"/>
              <a:t> m/s</a:t>
            </a:r>
          </a:p>
        </p:txBody>
      </p:sp>
      <p:pic>
        <p:nvPicPr>
          <p:cNvPr id="57351" name="Picture 7" descr="411LGGflashxray1at600dpi-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37175" y="1827213"/>
            <a:ext cx="2578100" cy="2162175"/>
          </a:xfrm>
          <a:prstGeom prst="rect">
            <a:avLst/>
          </a:prstGeom>
          <a:noFill/>
          <a:extLst>
            <a:ext uri="{909E8E84-426E-40dd-AFC4-6F175D3DCCD1}">
              <a14:hiddenFill xmlns:a14="http://schemas.microsoft.com/office/drawing/2010/main">
                <a:solidFill>
                  <a:srgbClr val="FFFFFF"/>
                </a:solidFill>
              </a14:hiddenFill>
            </a:ext>
          </a:extLst>
        </p:spPr>
      </p:pic>
      <p:pic>
        <p:nvPicPr>
          <p:cNvPr id="57352" name="Picture 8" descr="411LGGflashxray2at600dpi-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37175" y="4113213"/>
            <a:ext cx="2624138" cy="2201862"/>
          </a:xfrm>
          <a:prstGeom prst="rect">
            <a:avLst/>
          </a:prstGeom>
          <a:noFill/>
          <a:extLst>
            <a:ext uri="{909E8E84-426E-40dd-AFC4-6F175D3DCCD1}">
              <a14:hiddenFill xmlns:a14="http://schemas.microsoft.com/office/drawing/2010/main">
                <a:solidFill>
                  <a:srgbClr val="FFFFFF"/>
                </a:solidFill>
              </a14:hiddenFill>
            </a:ext>
          </a:extLst>
        </p:spPr>
      </p:pic>
      <p:pic>
        <p:nvPicPr>
          <p:cNvPr id="57354" name="Picture 10"/>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0813" y="69850"/>
            <a:ext cx="863600" cy="86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7355"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36638" y="830263"/>
            <a:ext cx="7050087" cy="46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7356" name="Picture 1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86725" y="69850"/>
            <a:ext cx="868363" cy="873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3851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eatise on Geophysics Ch 50 Fig 7r.pdf"/>
          <p:cNvPicPr>
            <a:picLocks noChangeAspect="1"/>
          </p:cNvPicPr>
          <p:nvPr/>
        </p:nvPicPr>
        <p:blipFill rotWithShape="1">
          <a:blip r:embed="rId3" cstate="print">
            <a:extLst>
              <a:ext uri="{28A0092B-C50C-407E-A947-70E740481C1C}">
                <a14:useLocalDpi xmlns:a14="http://schemas.microsoft.com/office/drawing/2010/main"/>
              </a:ext>
            </a:extLst>
          </a:blip>
          <a:srcRect l="8351" t="12778" r="8681" b="14445"/>
          <a:stretch/>
        </p:blipFill>
        <p:spPr>
          <a:xfrm>
            <a:off x="350352" y="942974"/>
            <a:ext cx="8488848" cy="5753907"/>
          </a:xfrm>
          <a:prstGeom prst="rect">
            <a:avLst/>
          </a:prstGeom>
        </p:spPr>
      </p:pic>
      <p:sp>
        <p:nvSpPr>
          <p:cNvPr id="172034" name="Rectangle 2"/>
          <p:cNvSpPr>
            <a:spLocks noGrp="1" noChangeArrowheads="1"/>
          </p:cNvSpPr>
          <p:nvPr>
            <p:ph type="title"/>
          </p:nvPr>
        </p:nvSpPr>
        <p:spPr>
          <a:xfrm>
            <a:off x="1280872" y="152400"/>
            <a:ext cx="6634258" cy="855663"/>
          </a:xfrm>
          <a:ln/>
        </p:spPr>
        <p:txBody>
          <a:bodyPr tIns="28734"/>
          <a:lstStyle/>
          <a:p>
            <a:pPr defTabSz="376238">
              <a:tabLst>
                <a:tab pos="0" algn="l"/>
                <a:tab pos="376238" algn="l"/>
                <a:tab pos="752475" algn="l"/>
                <a:tab pos="1128713" algn="l"/>
                <a:tab pos="1504950" algn="l"/>
                <a:tab pos="1881188" algn="l"/>
                <a:tab pos="2255838" algn="l"/>
                <a:tab pos="2633663" algn="l"/>
                <a:tab pos="3009900" algn="l"/>
                <a:tab pos="3386138" algn="l"/>
                <a:tab pos="3759200" algn="l"/>
                <a:tab pos="4138613" algn="l"/>
                <a:tab pos="4514850" algn="l"/>
                <a:tab pos="4889500" algn="l"/>
                <a:tab pos="5264150" algn="l"/>
                <a:tab pos="5643563" algn="l"/>
                <a:tab pos="6019800" algn="l"/>
                <a:tab pos="6392863" algn="l"/>
                <a:tab pos="6769100" algn="l"/>
                <a:tab pos="7148513" algn="l"/>
                <a:tab pos="7524750" algn="l"/>
              </a:tabLst>
            </a:pPr>
            <a:r>
              <a:rPr lang="en-US" sz="3000" b="1" dirty="0"/>
              <a:t> </a:t>
            </a:r>
            <a:r>
              <a:rPr lang="en-US" sz="3000" b="1" dirty="0" smtClean="0"/>
              <a:t>1850 K results</a:t>
            </a:r>
            <a:r>
              <a:rPr lang="en-US" sz="3000" b="1" dirty="0"/>
              <a:t>, Temperature</a:t>
            </a:r>
          </a:p>
        </p:txBody>
      </p:sp>
      <p:pic>
        <p:nvPicPr>
          <p:cNvPr id="172039" name="Picture 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813" y="69850"/>
            <a:ext cx="863600" cy="86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2041"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86725" y="69850"/>
            <a:ext cx="868363" cy="873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2042"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36638" y="830263"/>
            <a:ext cx="7050087" cy="46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28600" y="6539095"/>
            <a:ext cx="8610600" cy="324191"/>
          </a:xfrm>
          <a:prstGeom prst="rect">
            <a:avLst/>
          </a:prstGeom>
          <a:noFill/>
        </p:spPr>
        <p:txBody>
          <a:bodyPr wrap="square" rtlCol="0">
            <a:spAutoFit/>
          </a:bodyPr>
          <a:lstStyle/>
          <a:p>
            <a:r>
              <a:rPr lang="en-US" dirty="0" smtClean="0">
                <a:solidFill>
                  <a:srgbClr val="000000"/>
                </a:solidFill>
              </a:rPr>
              <a:t>All data consistent (within error) with solid shock state … lower bound on melting curve</a:t>
            </a:r>
            <a:endParaRPr lang="en-US" dirty="0">
              <a:solidFill>
                <a:srgbClr val="000000"/>
              </a:solidFill>
            </a:endParaRPr>
          </a:p>
        </p:txBody>
      </p:sp>
    </p:spTree>
    <p:extLst>
      <p:ext uri="{BB962C8B-B14F-4D97-AF65-F5344CB8AC3E}">
        <p14:creationId xmlns:p14="http://schemas.microsoft.com/office/powerpoint/2010/main" val="147605129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1280872" y="152400"/>
            <a:ext cx="6634258" cy="855663"/>
          </a:xfrm>
          <a:ln/>
        </p:spPr>
        <p:txBody>
          <a:bodyPr tIns="28734"/>
          <a:lstStyle/>
          <a:p>
            <a:pPr defTabSz="376238">
              <a:tabLst>
                <a:tab pos="0" algn="l"/>
                <a:tab pos="376238" algn="l"/>
                <a:tab pos="752475" algn="l"/>
                <a:tab pos="1128713" algn="l"/>
                <a:tab pos="1504950" algn="l"/>
                <a:tab pos="1881188" algn="l"/>
                <a:tab pos="2255838" algn="l"/>
                <a:tab pos="2633663" algn="l"/>
                <a:tab pos="3009900" algn="l"/>
                <a:tab pos="3386138" algn="l"/>
                <a:tab pos="3759200" algn="l"/>
                <a:tab pos="4138613" algn="l"/>
                <a:tab pos="4514850" algn="l"/>
                <a:tab pos="4889500" algn="l"/>
                <a:tab pos="5264150" algn="l"/>
                <a:tab pos="5643563" algn="l"/>
                <a:tab pos="6019800" algn="l"/>
                <a:tab pos="6392863" algn="l"/>
                <a:tab pos="6769100" algn="l"/>
                <a:tab pos="7148513" algn="l"/>
                <a:tab pos="7524750" algn="l"/>
              </a:tabLst>
            </a:pPr>
            <a:r>
              <a:rPr lang="en-US" sz="3000" b="1" dirty="0"/>
              <a:t> </a:t>
            </a:r>
            <a:r>
              <a:rPr lang="en-US" sz="3000" b="1" dirty="0" smtClean="0"/>
              <a:t>1850 K results</a:t>
            </a:r>
            <a:r>
              <a:rPr lang="en-US" sz="3000" b="1" dirty="0"/>
              <a:t>, Temperature</a:t>
            </a:r>
          </a:p>
        </p:txBody>
      </p:sp>
      <p:pic>
        <p:nvPicPr>
          <p:cNvPr id="172039" name="Picture 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0813" y="69850"/>
            <a:ext cx="863600" cy="86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2041"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86725" y="69850"/>
            <a:ext cx="868363" cy="873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2042"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36638" y="830263"/>
            <a:ext cx="7050087" cy="46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28600" y="6248400"/>
            <a:ext cx="8726488" cy="369332"/>
          </a:xfrm>
          <a:prstGeom prst="rect">
            <a:avLst/>
          </a:prstGeom>
          <a:noFill/>
        </p:spPr>
        <p:txBody>
          <a:bodyPr wrap="square" rtlCol="0">
            <a:spAutoFit/>
          </a:bodyPr>
          <a:lstStyle/>
          <a:p>
            <a:r>
              <a:rPr lang="en-US" dirty="0" smtClean="0">
                <a:solidFill>
                  <a:srgbClr val="000000"/>
                </a:solidFill>
              </a:rPr>
              <a:t>That’s as hard as we can shoot … but we’re so close! So tantalizingly close! How to go hotter?</a:t>
            </a:r>
            <a:endParaRPr lang="en-US" dirty="0">
              <a:solidFill>
                <a:srgbClr val="000000"/>
              </a:solidFill>
            </a:endParaRPr>
          </a:p>
        </p:txBody>
      </p:sp>
      <p:pic>
        <p:nvPicPr>
          <p:cNvPr id="4" name="Picture 3" descr="figure_T_P_298K_1850K copy.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43665" y="1008063"/>
            <a:ext cx="7621916" cy="5287275"/>
          </a:xfrm>
          <a:prstGeom prst="rect">
            <a:avLst/>
          </a:prstGeom>
        </p:spPr>
      </p:pic>
      <p:sp>
        <p:nvSpPr>
          <p:cNvPr id="2" name="TextBox 1"/>
          <p:cNvSpPr txBox="1"/>
          <p:nvPr/>
        </p:nvSpPr>
        <p:spPr>
          <a:xfrm>
            <a:off x="6116102" y="4925216"/>
            <a:ext cx="1799028" cy="369332"/>
          </a:xfrm>
          <a:prstGeom prst="rect">
            <a:avLst/>
          </a:prstGeom>
          <a:noFill/>
        </p:spPr>
        <p:txBody>
          <a:bodyPr wrap="none" rtlCol="0">
            <a:spAutoFit/>
          </a:bodyPr>
          <a:lstStyle/>
          <a:p>
            <a:r>
              <a:rPr lang="en-US" dirty="0" smtClean="0"/>
              <a:t>Kraus et al. 2013</a:t>
            </a:r>
            <a:endParaRPr lang="en-US" dirty="0"/>
          </a:p>
        </p:txBody>
      </p:sp>
    </p:spTree>
    <p:extLst>
      <p:ext uri="{BB962C8B-B14F-4D97-AF65-F5344CB8AC3E}">
        <p14:creationId xmlns:p14="http://schemas.microsoft.com/office/powerpoint/2010/main" val="34332411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226133" y="152400"/>
            <a:ext cx="7917867" cy="838200"/>
          </a:xfrm>
          <a:ln/>
        </p:spPr>
        <p:txBody>
          <a:bodyPr tIns="28734"/>
          <a:lstStyle/>
          <a:p>
            <a:pPr defTabSz="376238">
              <a:tabLst>
                <a:tab pos="0" algn="l"/>
                <a:tab pos="376238" algn="l"/>
                <a:tab pos="752475" algn="l"/>
                <a:tab pos="1128713" algn="l"/>
                <a:tab pos="1504950" algn="l"/>
                <a:tab pos="1881188" algn="l"/>
                <a:tab pos="2255838" algn="l"/>
                <a:tab pos="2633663" algn="l"/>
                <a:tab pos="3009900" algn="l"/>
                <a:tab pos="3386138" algn="l"/>
                <a:tab pos="3759200" algn="l"/>
                <a:tab pos="4138613" algn="l"/>
                <a:tab pos="4514850" algn="l"/>
                <a:tab pos="4889500" algn="l"/>
                <a:tab pos="5264150" algn="l"/>
                <a:tab pos="5643563" algn="l"/>
                <a:tab pos="6019800" algn="l"/>
                <a:tab pos="6392863" algn="l"/>
                <a:tab pos="6769100" algn="l"/>
                <a:tab pos="7148513" algn="l"/>
                <a:tab pos="7524750" algn="l"/>
              </a:tabLst>
            </a:pPr>
            <a:r>
              <a:rPr lang="en-US" sz="3000" b="1" dirty="0" smtClean="0"/>
              <a:t>Experiment </a:t>
            </a:r>
            <a:r>
              <a:rPr lang="en-US" sz="3000" b="1" dirty="0"/>
              <a:t>schematic, </a:t>
            </a:r>
            <a:r>
              <a:rPr lang="en-US" sz="3000" b="1" dirty="0" smtClean="0"/>
              <a:t>fiber configuration</a:t>
            </a:r>
            <a:endParaRPr lang="en-US" sz="3000" b="1" dirty="0"/>
          </a:p>
        </p:txBody>
      </p:sp>
      <p:pic>
        <p:nvPicPr>
          <p:cNvPr id="57354" name="Picture 1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0813" y="69850"/>
            <a:ext cx="863600" cy="86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7355"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36638" y="830263"/>
            <a:ext cx="7050087" cy="46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7356"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86725" y="69850"/>
            <a:ext cx="868363" cy="873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Picture 1" descr="aps13-11.pdf"/>
          <p:cNvPicPr>
            <a:picLocks noChangeAspect="1"/>
          </p:cNvPicPr>
          <p:nvPr/>
        </p:nvPicPr>
        <p:blipFill rotWithShape="1">
          <a:blip r:embed="rId6" cstate="print">
            <a:extLst>
              <a:ext uri="{28A0092B-C50C-407E-A947-70E740481C1C}">
                <a14:useLocalDpi xmlns:a14="http://schemas.microsoft.com/office/drawing/2010/main"/>
              </a:ext>
            </a:extLst>
          </a:blip>
          <a:srcRect l="9788" t="12778" r="49739" b="55230"/>
          <a:stretch/>
        </p:blipFill>
        <p:spPr>
          <a:xfrm>
            <a:off x="150812" y="1503225"/>
            <a:ext cx="4640241" cy="5190482"/>
          </a:xfrm>
          <a:prstGeom prst="rect">
            <a:avLst/>
          </a:prstGeom>
        </p:spPr>
      </p:pic>
      <p:sp>
        <p:nvSpPr>
          <p:cNvPr id="3" name="TextBox 2"/>
          <p:cNvSpPr txBox="1"/>
          <p:nvPr/>
        </p:nvSpPr>
        <p:spPr>
          <a:xfrm>
            <a:off x="4791054" y="1880776"/>
            <a:ext cx="4352946" cy="2862323"/>
          </a:xfrm>
          <a:prstGeom prst="rect">
            <a:avLst/>
          </a:prstGeom>
          <a:noFill/>
        </p:spPr>
        <p:txBody>
          <a:bodyPr wrap="square" rtlCol="0">
            <a:spAutoFit/>
          </a:bodyPr>
          <a:lstStyle/>
          <a:p>
            <a:r>
              <a:rPr lang="en-US" dirty="0" smtClean="0"/>
              <a:t>Heating to 2300 K not a problem </a:t>
            </a:r>
            <a:r>
              <a:rPr lang="en-US" i="1" dirty="0" smtClean="0"/>
              <a:t>per se</a:t>
            </a:r>
            <a:r>
              <a:rPr lang="en-US" dirty="0" smtClean="0"/>
              <a:t>, but:</a:t>
            </a:r>
          </a:p>
          <a:p>
            <a:r>
              <a:rPr lang="en-US" dirty="0" smtClean="0"/>
              <a:t>• Surface of MgO degrades above 2000 K, so we use long crystal and axial T gradient</a:t>
            </a:r>
          </a:p>
          <a:p>
            <a:r>
              <a:rPr lang="en-US" dirty="0" smtClean="0"/>
              <a:t>• Mirror surface degrades from heat exposure or vapor deposition, so we use fiber probe, as far from sample as possible</a:t>
            </a:r>
          </a:p>
          <a:p>
            <a:r>
              <a:rPr lang="en-US" dirty="0" smtClean="0"/>
              <a:t>• Particles scatter light along path so we blow them out with He spray</a:t>
            </a:r>
          </a:p>
          <a:p>
            <a:r>
              <a:rPr lang="en-US" dirty="0" smtClean="0"/>
              <a:t>• Shortest wavelength channel always anomalous so we got rid of it</a:t>
            </a:r>
          </a:p>
        </p:txBody>
      </p:sp>
    </p:spTree>
    <p:extLst>
      <p:ext uri="{BB962C8B-B14F-4D97-AF65-F5344CB8AC3E}">
        <p14:creationId xmlns:p14="http://schemas.microsoft.com/office/powerpoint/2010/main" val="40963511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421640"/>
            <a:ext cx="7772400" cy="457200"/>
          </a:xfrm>
        </p:spPr>
        <p:txBody>
          <a:bodyPr>
            <a:normAutofit fontScale="90000"/>
          </a:bodyPr>
          <a:lstStyle/>
          <a:p>
            <a:r>
              <a:rPr lang="en-US" dirty="0" smtClean="0"/>
              <a:t>Shock wave experiments: </a:t>
            </a:r>
            <a:br>
              <a:rPr lang="en-US" dirty="0" smtClean="0"/>
            </a:br>
            <a:r>
              <a:rPr lang="en-US" dirty="0" smtClean="0"/>
              <a:t>			What </a:t>
            </a:r>
            <a:r>
              <a:rPr lang="en-US" dirty="0"/>
              <a:t>is a shock wave?</a:t>
            </a:r>
          </a:p>
        </p:txBody>
      </p:sp>
      <p:sp>
        <p:nvSpPr>
          <p:cNvPr id="22534" name="Rectangle 6"/>
          <p:cNvSpPr>
            <a:spLocks noChangeArrowheads="1"/>
          </p:cNvSpPr>
          <p:nvPr/>
        </p:nvSpPr>
        <p:spPr bwMode="auto">
          <a:xfrm>
            <a:off x="1981200" y="1600200"/>
            <a:ext cx="5410200" cy="31242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22535" name="Freeform 7"/>
          <p:cNvSpPr>
            <a:spLocks/>
          </p:cNvSpPr>
          <p:nvPr/>
        </p:nvSpPr>
        <p:spPr bwMode="auto">
          <a:xfrm>
            <a:off x="2133600" y="1828800"/>
            <a:ext cx="5029200" cy="2667000"/>
          </a:xfrm>
          <a:custGeom>
            <a:avLst/>
            <a:gdLst/>
            <a:ahLst/>
            <a:cxnLst>
              <a:cxn ang="0">
                <a:pos x="0" y="0"/>
              </a:cxn>
              <a:cxn ang="0">
                <a:pos x="1632" y="0"/>
              </a:cxn>
              <a:cxn ang="0">
                <a:pos x="1632" y="1680"/>
              </a:cxn>
              <a:cxn ang="0">
                <a:pos x="3168" y="1680"/>
              </a:cxn>
            </a:cxnLst>
            <a:rect l="0" t="0" r="r" b="b"/>
            <a:pathLst>
              <a:path w="3168" h="1680">
                <a:moveTo>
                  <a:pt x="0" y="0"/>
                </a:moveTo>
                <a:lnTo>
                  <a:pt x="1632" y="0"/>
                </a:lnTo>
                <a:lnTo>
                  <a:pt x="1632" y="1680"/>
                </a:lnTo>
                <a:lnTo>
                  <a:pt x="3168" y="1680"/>
                </a:lnTo>
              </a:path>
            </a:pathLst>
          </a:custGeom>
          <a:noFill/>
          <a:ln w="38100" cmpd="sng">
            <a:solidFill>
              <a:schemeClr val="tx1"/>
            </a:solidFill>
            <a:round/>
            <a:headEnd/>
            <a:tailEnd/>
          </a:ln>
        </p:spPr>
        <p:txBody>
          <a:bodyPr wrap="none" anchor="ctr">
            <a:prstTxWarp prst="textNoShape">
              <a:avLst/>
            </a:prstTxWarp>
          </a:bodyPr>
          <a:lstStyle/>
          <a:p>
            <a:endParaRPr lang="en-US"/>
          </a:p>
        </p:txBody>
      </p:sp>
      <p:sp>
        <p:nvSpPr>
          <p:cNvPr id="22536" name="Line 8"/>
          <p:cNvSpPr>
            <a:spLocks noChangeShapeType="1"/>
          </p:cNvSpPr>
          <p:nvPr/>
        </p:nvSpPr>
        <p:spPr bwMode="auto">
          <a:xfrm>
            <a:off x="4724400" y="3124200"/>
            <a:ext cx="838200" cy="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22537" name="Line 9"/>
          <p:cNvSpPr>
            <a:spLocks noChangeShapeType="1"/>
          </p:cNvSpPr>
          <p:nvPr/>
        </p:nvSpPr>
        <p:spPr bwMode="auto">
          <a:xfrm>
            <a:off x="4038600" y="21336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38" name="Line 10"/>
          <p:cNvSpPr>
            <a:spLocks noChangeShapeType="1"/>
          </p:cNvSpPr>
          <p:nvPr/>
        </p:nvSpPr>
        <p:spPr bwMode="auto">
          <a:xfrm>
            <a:off x="4038600" y="22860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39" name="Line 11"/>
          <p:cNvSpPr>
            <a:spLocks noChangeShapeType="1"/>
          </p:cNvSpPr>
          <p:nvPr/>
        </p:nvSpPr>
        <p:spPr bwMode="auto">
          <a:xfrm>
            <a:off x="4038600" y="24384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0" name="Line 12"/>
          <p:cNvSpPr>
            <a:spLocks noChangeShapeType="1"/>
          </p:cNvSpPr>
          <p:nvPr/>
        </p:nvSpPr>
        <p:spPr bwMode="auto">
          <a:xfrm>
            <a:off x="4038600" y="25908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1" name="Line 13"/>
          <p:cNvSpPr>
            <a:spLocks noChangeShapeType="1"/>
          </p:cNvSpPr>
          <p:nvPr/>
        </p:nvSpPr>
        <p:spPr bwMode="auto">
          <a:xfrm>
            <a:off x="4038600" y="27432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2" name="Line 14"/>
          <p:cNvSpPr>
            <a:spLocks noChangeShapeType="1"/>
          </p:cNvSpPr>
          <p:nvPr/>
        </p:nvSpPr>
        <p:spPr bwMode="auto">
          <a:xfrm>
            <a:off x="4038600" y="28956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3" name="Line 15"/>
          <p:cNvSpPr>
            <a:spLocks noChangeShapeType="1"/>
          </p:cNvSpPr>
          <p:nvPr/>
        </p:nvSpPr>
        <p:spPr bwMode="auto">
          <a:xfrm>
            <a:off x="4038600" y="28956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4" name="Line 16"/>
          <p:cNvSpPr>
            <a:spLocks noChangeShapeType="1"/>
          </p:cNvSpPr>
          <p:nvPr/>
        </p:nvSpPr>
        <p:spPr bwMode="auto">
          <a:xfrm>
            <a:off x="4038600" y="30480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5" name="Line 17"/>
          <p:cNvSpPr>
            <a:spLocks noChangeShapeType="1"/>
          </p:cNvSpPr>
          <p:nvPr/>
        </p:nvSpPr>
        <p:spPr bwMode="auto">
          <a:xfrm>
            <a:off x="4038600" y="32004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6" name="Line 18"/>
          <p:cNvSpPr>
            <a:spLocks noChangeShapeType="1"/>
          </p:cNvSpPr>
          <p:nvPr/>
        </p:nvSpPr>
        <p:spPr bwMode="auto">
          <a:xfrm>
            <a:off x="4038600" y="33528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7" name="Line 19"/>
          <p:cNvSpPr>
            <a:spLocks noChangeShapeType="1"/>
          </p:cNvSpPr>
          <p:nvPr/>
        </p:nvSpPr>
        <p:spPr bwMode="auto">
          <a:xfrm>
            <a:off x="4038600" y="35052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8" name="Line 20"/>
          <p:cNvSpPr>
            <a:spLocks noChangeShapeType="1"/>
          </p:cNvSpPr>
          <p:nvPr/>
        </p:nvSpPr>
        <p:spPr bwMode="auto">
          <a:xfrm>
            <a:off x="4038600" y="36576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9" name="Line 21"/>
          <p:cNvSpPr>
            <a:spLocks noChangeShapeType="1"/>
          </p:cNvSpPr>
          <p:nvPr/>
        </p:nvSpPr>
        <p:spPr bwMode="auto">
          <a:xfrm>
            <a:off x="4038600" y="38100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50" name="Line 22"/>
          <p:cNvSpPr>
            <a:spLocks noChangeShapeType="1"/>
          </p:cNvSpPr>
          <p:nvPr/>
        </p:nvSpPr>
        <p:spPr bwMode="auto">
          <a:xfrm>
            <a:off x="4038600" y="39624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51" name="Line 23"/>
          <p:cNvSpPr>
            <a:spLocks noChangeShapeType="1"/>
          </p:cNvSpPr>
          <p:nvPr/>
        </p:nvSpPr>
        <p:spPr bwMode="auto">
          <a:xfrm>
            <a:off x="4038600" y="41148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52" name="Line 24"/>
          <p:cNvSpPr>
            <a:spLocks noChangeShapeType="1"/>
          </p:cNvSpPr>
          <p:nvPr/>
        </p:nvSpPr>
        <p:spPr bwMode="auto">
          <a:xfrm>
            <a:off x="4038600" y="42672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53" name="Line 25"/>
          <p:cNvSpPr>
            <a:spLocks noChangeShapeType="1"/>
          </p:cNvSpPr>
          <p:nvPr/>
        </p:nvSpPr>
        <p:spPr bwMode="auto">
          <a:xfrm>
            <a:off x="4038600" y="44196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54" name="Line 26"/>
          <p:cNvSpPr>
            <a:spLocks noChangeShapeType="1"/>
          </p:cNvSpPr>
          <p:nvPr/>
        </p:nvSpPr>
        <p:spPr bwMode="auto">
          <a:xfrm>
            <a:off x="4038600" y="19812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56" name="Text Box 28"/>
          <p:cNvSpPr txBox="1">
            <a:spLocks noChangeArrowheads="1"/>
          </p:cNvSpPr>
          <p:nvPr/>
        </p:nvSpPr>
        <p:spPr bwMode="auto">
          <a:xfrm>
            <a:off x="4800600" y="2590800"/>
            <a:ext cx="685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i="1"/>
              <a:t>U</a:t>
            </a:r>
            <a:r>
              <a:rPr lang="en-US" i="1" baseline="-25000"/>
              <a:t>s</a:t>
            </a:r>
            <a:endParaRPr lang="en-US"/>
          </a:p>
        </p:txBody>
      </p:sp>
      <p:sp>
        <p:nvSpPr>
          <p:cNvPr id="22557" name="Text Box 29"/>
          <p:cNvSpPr txBox="1">
            <a:spLocks noChangeArrowheads="1"/>
          </p:cNvSpPr>
          <p:nvPr/>
        </p:nvSpPr>
        <p:spPr bwMode="auto">
          <a:xfrm>
            <a:off x="3581400" y="2819400"/>
            <a:ext cx="685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i="1"/>
              <a:t>U</a:t>
            </a:r>
            <a:r>
              <a:rPr lang="en-US" i="1" baseline="-25000"/>
              <a:t>p</a:t>
            </a:r>
            <a:endParaRPr lang="en-US"/>
          </a:p>
        </p:txBody>
      </p:sp>
      <p:sp>
        <p:nvSpPr>
          <p:cNvPr id="22558" name="Text Box 30"/>
          <p:cNvSpPr txBox="1">
            <a:spLocks noChangeArrowheads="1"/>
          </p:cNvSpPr>
          <p:nvPr/>
        </p:nvSpPr>
        <p:spPr bwMode="auto">
          <a:xfrm>
            <a:off x="6096000" y="2362200"/>
            <a:ext cx="609600" cy="1552575"/>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Symbol" charset="2"/>
                <a:sym typeface="Symbol" charset="2"/>
              </a:rPr>
              <a:t></a:t>
            </a:r>
            <a:r>
              <a:rPr lang="en-US" i="1" baseline="-25000"/>
              <a:t>o</a:t>
            </a:r>
            <a:endParaRPr lang="en-US"/>
          </a:p>
          <a:p>
            <a:pPr>
              <a:spcBef>
                <a:spcPct val="50000"/>
              </a:spcBef>
            </a:pPr>
            <a:r>
              <a:rPr lang="en-US" i="1"/>
              <a:t>P</a:t>
            </a:r>
            <a:r>
              <a:rPr lang="en-US" i="1" baseline="-25000"/>
              <a:t>o</a:t>
            </a:r>
            <a:endParaRPr lang="en-US"/>
          </a:p>
          <a:p>
            <a:pPr>
              <a:spcBef>
                <a:spcPct val="50000"/>
              </a:spcBef>
            </a:pPr>
            <a:r>
              <a:rPr lang="en-US" i="1"/>
              <a:t>E</a:t>
            </a:r>
            <a:r>
              <a:rPr lang="en-US" i="1" baseline="-25000"/>
              <a:t>o</a:t>
            </a:r>
            <a:endParaRPr lang="en-US"/>
          </a:p>
        </p:txBody>
      </p:sp>
      <p:sp>
        <p:nvSpPr>
          <p:cNvPr id="22559" name="Text Box 31"/>
          <p:cNvSpPr txBox="1">
            <a:spLocks noChangeArrowheads="1"/>
          </p:cNvSpPr>
          <p:nvPr/>
        </p:nvSpPr>
        <p:spPr bwMode="auto">
          <a:xfrm>
            <a:off x="2667000" y="2362200"/>
            <a:ext cx="609600" cy="1552575"/>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Symbol" charset="2"/>
                <a:sym typeface="Symbol" charset="2"/>
              </a:rPr>
              <a:t></a:t>
            </a:r>
            <a:endParaRPr lang="en-US"/>
          </a:p>
          <a:p>
            <a:pPr>
              <a:spcBef>
                <a:spcPct val="50000"/>
              </a:spcBef>
            </a:pPr>
            <a:r>
              <a:rPr lang="en-US" i="1"/>
              <a:t>P</a:t>
            </a:r>
            <a:endParaRPr lang="en-US"/>
          </a:p>
          <a:p>
            <a:pPr>
              <a:spcBef>
                <a:spcPct val="50000"/>
              </a:spcBef>
            </a:pPr>
            <a:r>
              <a:rPr lang="en-US" i="1"/>
              <a:t>E</a:t>
            </a:r>
            <a:endParaRPr lang="en-US"/>
          </a:p>
        </p:txBody>
      </p:sp>
      <p:sp>
        <p:nvSpPr>
          <p:cNvPr id="22560" name="Text Box 32"/>
          <p:cNvSpPr txBox="1">
            <a:spLocks noChangeArrowheads="1"/>
          </p:cNvSpPr>
          <p:nvPr/>
        </p:nvSpPr>
        <p:spPr bwMode="auto">
          <a:xfrm>
            <a:off x="457200" y="4267200"/>
            <a:ext cx="83058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22561" name="Text Box 33"/>
          <p:cNvSpPr txBox="1">
            <a:spLocks noChangeArrowheads="1"/>
          </p:cNvSpPr>
          <p:nvPr/>
        </p:nvSpPr>
        <p:spPr bwMode="auto">
          <a:xfrm>
            <a:off x="228600" y="5045275"/>
            <a:ext cx="8686800" cy="1569660"/>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t>A step in pressure that travels faster than the sound speed in the </a:t>
            </a:r>
            <a:r>
              <a:rPr lang="en-US" sz="2400" dirty="0" err="1"/>
              <a:t>unshocked</a:t>
            </a:r>
            <a:r>
              <a:rPr lang="en-US" sz="2400" dirty="0"/>
              <a:t> material. In reality, there are no discontinuities in the variables; a shock is a very rapid but continuous change in pressure, density, and energy.</a:t>
            </a:r>
          </a:p>
        </p:txBody>
      </p:sp>
    </p:spTree>
    <p:extLst>
      <p:ext uri="{BB962C8B-B14F-4D97-AF65-F5344CB8AC3E}">
        <p14:creationId xmlns:p14="http://schemas.microsoft.com/office/powerpoint/2010/main" val="40171555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1176525" y="88100"/>
            <a:ext cx="7983552" cy="855663"/>
          </a:xfrm>
          <a:ln/>
        </p:spPr>
        <p:txBody>
          <a:bodyPr tIns="28734">
            <a:normAutofit fontScale="90000"/>
          </a:bodyPr>
          <a:lstStyle/>
          <a:p>
            <a:pPr defTabSz="376238">
              <a:tabLst>
                <a:tab pos="0" algn="l"/>
                <a:tab pos="376238" algn="l"/>
                <a:tab pos="752475" algn="l"/>
                <a:tab pos="1128713" algn="l"/>
                <a:tab pos="1504950" algn="l"/>
                <a:tab pos="1881188" algn="l"/>
                <a:tab pos="2255838" algn="l"/>
                <a:tab pos="2633663" algn="l"/>
                <a:tab pos="3009900" algn="l"/>
                <a:tab pos="3386138" algn="l"/>
                <a:tab pos="3759200" algn="l"/>
                <a:tab pos="4138613" algn="l"/>
                <a:tab pos="4514850" algn="l"/>
                <a:tab pos="4889500" algn="l"/>
                <a:tab pos="5264150" algn="l"/>
                <a:tab pos="5643563" algn="l"/>
                <a:tab pos="6019800" algn="l"/>
                <a:tab pos="6392863" algn="l"/>
                <a:tab pos="6769100" algn="l"/>
                <a:tab pos="7148513" algn="l"/>
                <a:tab pos="7524750" algn="l"/>
              </a:tabLst>
            </a:pPr>
            <a:r>
              <a:rPr lang="en-US" sz="3000" b="1" dirty="0"/>
              <a:t> </a:t>
            </a:r>
            <a:r>
              <a:rPr lang="en-US" sz="3000" b="1" dirty="0" smtClean="0"/>
              <a:t>2273 K results, Temperature</a:t>
            </a:r>
            <a:br>
              <a:rPr lang="en-US" sz="3000" b="1" dirty="0" smtClean="0"/>
            </a:br>
            <a:r>
              <a:rPr lang="en-US" sz="3000" b="1" dirty="0" smtClean="0"/>
              <a:t> and Sound Speed</a:t>
            </a:r>
            <a:endParaRPr lang="en-US" sz="3000" b="1" dirty="0"/>
          </a:p>
        </p:txBody>
      </p:sp>
      <p:pic>
        <p:nvPicPr>
          <p:cNvPr id="172039" name="Picture 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0813" y="69850"/>
            <a:ext cx="863600" cy="86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2041"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86725" y="69850"/>
            <a:ext cx="868363" cy="873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2042"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36638" y="991013"/>
            <a:ext cx="7050087" cy="46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TextBox 12"/>
          <p:cNvSpPr txBox="1"/>
          <p:nvPr/>
        </p:nvSpPr>
        <p:spPr>
          <a:xfrm>
            <a:off x="150813" y="6162104"/>
            <a:ext cx="8804275" cy="646331"/>
          </a:xfrm>
          <a:prstGeom prst="rect">
            <a:avLst/>
          </a:prstGeom>
          <a:noFill/>
        </p:spPr>
        <p:txBody>
          <a:bodyPr wrap="square" rtlCol="0">
            <a:spAutoFit/>
          </a:bodyPr>
          <a:lstStyle/>
          <a:p>
            <a:r>
              <a:rPr lang="en-US" dirty="0" smtClean="0">
                <a:solidFill>
                  <a:srgbClr val="000000"/>
                </a:solidFill>
              </a:rPr>
              <a:t>About two years of work to raise initial pre-heat T  by ~400 K … and still no clear indication of melting, but there is a </a:t>
            </a:r>
            <a:r>
              <a:rPr lang="en-US" i="1" dirty="0" smtClean="0">
                <a:solidFill>
                  <a:srgbClr val="000000"/>
                </a:solidFill>
              </a:rPr>
              <a:t>possible</a:t>
            </a:r>
            <a:r>
              <a:rPr lang="en-US" dirty="0" smtClean="0">
                <a:solidFill>
                  <a:srgbClr val="000000"/>
                </a:solidFill>
              </a:rPr>
              <a:t> indication of melting between at ~240 GPa  and 9000 K.</a:t>
            </a:r>
            <a:endParaRPr lang="en-US" dirty="0">
              <a:solidFill>
                <a:srgbClr val="000000"/>
              </a:solidFill>
            </a:endParaRPr>
          </a:p>
        </p:txBody>
      </p:sp>
      <p:pic>
        <p:nvPicPr>
          <p:cNvPr id="3" name="Picture 2" descr="aps13-11.pdf"/>
          <p:cNvPicPr>
            <a:picLocks noChangeAspect="1"/>
          </p:cNvPicPr>
          <p:nvPr/>
        </p:nvPicPr>
        <p:blipFill rotWithShape="1">
          <a:blip r:embed="rId6" cstate="print">
            <a:extLst>
              <a:ext uri="{28A0092B-C50C-407E-A947-70E740481C1C}">
                <a14:useLocalDpi xmlns:a14="http://schemas.microsoft.com/office/drawing/2010/main"/>
              </a:ext>
            </a:extLst>
          </a:blip>
          <a:srcRect l="10783" t="13611" r="11256" b="61559"/>
          <a:stretch/>
        </p:blipFill>
        <p:spPr>
          <a:xfrm>
            <a:off x="6119" y="1544300"/>
            <a:ext cx="9270781" cy="4178403"/>
          </a:xfrm>
          <a:prstGeom prst="rect">
            <a:avLst/>
          </a:prstGeom>
        </p:spPr>
      </p:pic>
    </p:spTree>
    <p:extLst>
      <p:ext uri="{BB962C8B-B14F-4D97-AF65-F5344CB8AC3E}">
        <p14:creationId xmlns:p14="http://schemas.microsoft.com/office/powerpoint/2010/main" val="238218882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Text Box 3"/>
          <p:cNvSpPr txBox="1">
            <a:spLocks noChangeArrowheads="1"/>
          </p:cNvSpPr>
          <p:nvPr/>
        </p:nvSpPr>
        <p:spPr bwMode="auto">
          <a:xfrm>
            <a:off x="-2384425" y="249238"/>
            <a:ext cx="4768850" cy="544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8660" name="Text Box 4"/>
          <p:cNvSpPr txBox="1">
            <a:spLocks noChangeArrowheads="1"/>
          </p:cNvSpPr>
          <p:nvPr/>
        </p:nvSpPr>
        <p:spPr bwMode="auto">
          <a:xfrm>
            <a:off x="0" y="152400"/>
            <a:ext cx="8235950"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8734" rIns="0" bIns="0" anchor="ct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1pPr>
            <a:lvl2pPr marL="674688" indent="-2603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2pPr>
            <a:lvl3pPr marL="1036638" indent="-2079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3pPr>
            <a:lvl4pPr marL="1450975" indent="-206375"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4pPr>
            <a:lvl5pPr marL="1866900" indent="-2079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5pPr>
            <a:lvl6pPr marL="23241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6pPr>
            <a:lvl7pPr marL="27813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7pPr>
            <a:lvl8pPr marL="32385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8pPr>
            <a:lvl9pPr marL="36957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9pPr>
          </a:lstStyle>
          <a:p>
            <a:pPr algn="ctr"/>
            <a:r>
              <a:rPr lang="en-US" sz="3000" b="1" dirty="0" smtClean="0"/>
              <a:t>Conclusions 2: MgO melting</a:t>
            </a:r>
            <a:endParaRPr lang="en-US" sz="3000" b="1" dirty="0"/>
          </a:p>
        </p:txBody>
      </p:sp>
      <p:sp>
        <p:nvSpPr>
          <p:cNvPr id="198661" name="Text Box 5"/>
          <p:cNvSpPr txBox="1">
            <a:spLocks noChangeArrowheads="1"/>
          </p:cNvSpPr>
          <p:nvPr/>
        </p:nvSpPr>
        <p:spPr bwMode="auto">
          <a:xfrm>
            <a:off x="304800" y="933450"/>
            <a:ext cx="8534400" cy="542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1" tIns="40816" rIns="81631" bIns="40816"/>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1pPr>
            <a:lvl2pPr marL="674688" indent="-2603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2pPr>
            <a:lvl3pPr marL="1036638" indent="-2079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3pPr>
            <a:lvl4pPr marL="1450975" indent="-206375"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4pPr>
            <a:lvl5pPr marL="1866900" indent="-2079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5pPr>
            <a:lvl6pPr marL="23241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6pPr>
            <a:lvl7pPr marL="27813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7pPr>
            <a:lvl8pPr marL="32385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8pPr>
            <a:lvl9pPr marL="36957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9pPr>
          </a:lstStyle>
          <a:p>
            <a:pPr>
              <a:spcAft>
                <a:spcPts val="950"/>
              </a:spcAft>
            </a:pPr>
            <a:endParaRPr lang="en-US" sz="2800" b="1" dirty="0" smtClean="0"/>
          </a:p>
          <a:p>
            <a:pPr>
              <a:spcAft>
                <a:spcPts val="950"/>
              </a:spcAft>
              <a:buClr>
                <a:srgbClr val="DC2300"/>
              </a:buClr>
              <a:buFont typeface="Wingdings" charset="0"/>
              <a:buChar char=""/>
            </a:pPr>
            <a:r>
              <a:rPr lang="en-US" sz="2800" b="1" dirty="0" smtClean="0"/>
              <a:t> Bound on melting curve of MgO suggests eutectic melt of lower mantle remains close to peridotite composition, consistent with new MD results of de </a:t>
            </a:r>
            <a:r>
              <a:rPr lang="en-US" sz="2800" b="1" dirty="0" err="1" smtClean="0"/>
              <a:t>Koker</a:t>
            </a:r>
            <a:r>
              <a:rPr lang="en-US" sz="2800" b="1" dirty="0" smtClean="0"/>
              <a:t> et al.</a:t>
            </a:r>
          </a:p>
        </p:txBody>
      </p:sp>
      <p:pic>
        <p:nvPicPr>
          <p:cNvPr id="198663" name="Picture 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0813" y="69850"/>
            <a:ext cx="863600" cy="86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8668"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86725" y="69850"/>
            <a:ext cx="868363" cy="873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8669"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36638" y="830263"/>
            <a:ext cx="7050087" cy="46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Picture 1" descr="de Koker Nature 2011 Fig 2a.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47852" y="2600107"/>
            <a:ext cx="4307236" cy="4111453"/>
          </a:xfrm>
          <a:prstGeom prst="rect">
            <a:avLst/>
          </a:prstGeom>
        </p:spPr>
      </p:pic>
      <p:sp>
        <p:nvSpPr>
          <p:cNvPr id="9" name="Text Box 5"/>
          <p:cNvSpPr txBox="1">
            <a:spLocks noChangeArrowheads="1"/>
          </p:cNvSpPr>
          <p:nvPr/>
        </p:nvSpPr>
        <p:spPr bwMode="auto">
          <a:xfrm>
            <a:off x="304800" y="2791922"/>
            <a:ext cx="4343052" cy="37663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1" tIns="40816" rIns="81631" bIns="40816"/>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1pPr>
            <a:lvl2pPr marL="674688" indent="-2603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2pPr>
            <a:lvl3pPr marL="1036638" indent="-2079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3pPr>
            <a:lvl4pPr marL="1450975" indent="-206375"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4pPr>
            <a:lvl5pPr marL="1866900" indent="-2079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5pPr>
            <a:lvl6pPr marL="23241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6pPr>
            <a:lvl7pPr marL="27813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7pPr>
            <a:lvl8pPr marL="32385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8pPr>
            <a:lvl9pPr marL="36957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9pPr>
          </a:lstStyle>
          <a:p>
            <a:pPr>
              <a:spcAft>
                <a:spcPts val="950"/>
              </a:spcAft>
            </a:pPr>
            <a:endParaRPr lang="en-US" sz="2800" b="1" dirty="0" smtClean="0"/>
          </a:p>
          <a:p>
            <a:pPr>
              <a:spcAft>
                <a:spcPts val="950"/>
              </a:spcAft>
              <a:buClr>
                <a:srgbClr val="DC2300"/>
              </a:buClr>
              <a:buFont typeface="Wingdings" charset="0"/>
              <a:buChar char=""/>
            </a:pPr>
            <a:r>
              <a:rPr lang="en-US" sz="2800" b="1" dirty="0" smtClean="0"/>
              <a:t>This implies…</a:t>
            </a:r>
          </a:p>
          <a:p>
            <a:pPr lvl="1">
              <a:spcAft>
                <a:spcPts val="950"/>
              </a:spcAft>
              <a:buClr>
                <a:srgbClr val="DC2300"/>
              </a:buClr>
              <a:buFont typeface="Wingdings" charset="0"/>
              <a:buChar char=""/>
            </a:pPr>
            <a:r>
              <a:rPr lang="en-US" sz="2800" b="1" dirty="0" smtClean="0"/>
              <a:t>Narrow melting interval throughout lower mantle</a:t>
            </a:r>
          </a:p>
          <a:p>
            <a:pPr lvl="1">
              <a:spcAft>
                <a:spcPts val="950"/>
              </a:spcAft>
              <a:buClr>
                <a:srgbClr val="DC2300"/>
              </a:buClr>
              <a:buFont typeface="Wingdings" charset="0"/>
              <a:buChar char=""/>
            </a:pPr>
            <a:r>
              <a:rPr lang="en-US" sz="2800" b="1" dirty="0" smtClean="0"/>
              <a:t>Sharp(</a:t>
            </a:r>
            <a:r>
              <a:rPr lang="en-US" sz="2800" b="1" dirty="0" err="1" smtClean="0"/>
              <a:t>ish</a:t>
            </a:r>
            <a:r>
              <a:rPr lang="en-US" sz="2800" b="1" dirty="0" smtClean="0"/>
              <a:t>) base of magma ocean</a:t>
            </a:r>
          </a:p>
        </p:txBody>
      </p:sp>
      <p:sp>
        <p:nvSpPr>
          <p:cNvPr id="3" name="TextBox 2"/>
          <p:cNvSpPr txBox="1"/>
          <p:nvPr/>
        </p:nvSpPr>
        <p:spPr>
          <a:xfrm>
            <a:off x="5416460" y="6558279"/>
            <a:ext cx="3672800" cy="307777"/>
          </a:xfrm>
          <a:prstGeom prst="rect">
            <a:avLst/>
          </a:prstGeom>
          <a:noFill/>
        </p:spPr>
        <p:txBody>
          <a:bodyPr wrap="none" rtlCol="0">
            <a:spAutoFit/>
          </a:bodyPr>
          <a:lstStyle/>
          <a:p>
            <a:r>
              <a:rPr lang="en-US" sz="1400" dirty="0" smtClean="0"/>
              <a:t>de </a:t>
            </a:r>
            <a:r>
              <a:rPr lang="en-US" sz="1400" dirty="0" err="1" smtClean="0"/>
              <a:t>Koker</a:t>
            </a:r>
            <a:r>
              <a:rPr lang="en-US" sz="1400" dirty="0" smtClean="0"/>
              <a:t>, Karki &amp; Stixrude (submitted to Nature)</a:t>
            </a:r>
            <a:endParaRPr lang="en-US" sz="1400" dirty="0"/>
          </a:p>
        </p:txBody>
      </p:sp>
    </p:spTree>
    <p:extLst>
      <p:ext uri="{BB962C8B-B14F-4D97-AF65-F5344CB8AC3E}">
        <p14:creationId xmlns:p14="http://schemas.microsoft.com/office/powerpoint/2010/main" val="12454677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Text Box 3"/>
          <p:cNvSpPr txBox="1">
            <a:spLocks noChangeArrowheads="1"/>
          </p:cNvSpPr>
          <p:nvPr/>
        </p:nvSpPr>
        <p:spPr bwMode="auto">
          <a:xfrm>
            <a:off x="-2384425" y="249238"/>
            <a:ext cx="4768850" cy="544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8660" name="Text Box 4"/>
          <p:cNvSpPr txBox="1">
            <a:spLocks noChangeArrowheads="1"/>
          </p:cNvSpPr>
          <p:nvPr/>
        </p:nvSpPr>
        <p:spPr bwMode="auto">
          <a:xfrm>
            <a:off x="0" y="152400"/>
            <a:ext cx="8235950"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8734" rIns="0" bIns="0" anchor="ct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1pPr>
            <a:lvl2pPr marL="674688" indent="-2603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2pPr>
            <a:lvl3pPr marL="1036638" indent="-2079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3pPr>
            <a:lvl4pPr marL="1450975" indent="-206375"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4pPr>
            <a:lvl5pPr marL="1866900" indent="-2079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5pPr>
            <a:lvl6pPr marL="23241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6pPr>
            <a:lvl7pPr marL="27813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7pPr>
            <a:lvl8pPr marL="32385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8pPr>
            <a:lvl9pPr marL="36957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9pPr>
          </a:lstStyle>
          <a:p>
            <a:pPr algn="ctr"/>
            <a:r>
              <a:rPr lang="en-US" sz="3000" b="1"/>
              <a:t>Conclusions</a:t>
            </a:r>
          </a:p>
        </p:txBody>
      </p:sp>
      <p:sp>
        <p:nvSpPr>
          <p:cNvPr id="198661" name="Text Box 5"/>
          <p:cNvSpPr txBox="1">
            <a:spLocks noChangeArrowheads="1"/>
          </p:cNvSpPr>
          <p:nvPr/>
        </p:nvSpPr>
        <p:spPr bwMode="auto">
          <a:xfrm>
            <a:off x="304800" y="997114"/>
            <a:ext cx="8534400" cy="527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1" tIns="40816" rIns="81631" bIns="40816"/>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1pPr>
            <a:lvl2pPr marL="674688" indent="-2603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2pPr>
            <a:lvl3pPr marL="1036638" indent="-2079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3pPr>
            <a:lvl4pPr marL="1450975" indent="-206375"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4pPr>
            <a:lvl5pPr marL="1866900" indent="-2079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5pPr>
            <a:lvl6pPr marL="23241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6pPr>
            <a:lvl7pPr marL="27813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7pPr>
            <a:lvl8pPr marL="32385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8pPr>
            <a:lvl9pPr marL="3695700" indent="-207963" defTabSz="414338" fontAlgn="base" hangingPunct="0">
              <a:lnSpc>
                <a:spcPct val="93000"/>
              </a:lnSpc>
              <a:spcBef>
                <a:spcPct val="0"/>
              </a:spcBef>
              <a:spcAft>
                <a:spcPct val="0"/>
              </a:spcAft>
              <a:buClr>
                <a:srgbClr val="000000"/>
              </a:buClr>
              <a:buSzPct val="100000"/>
              <a:buFont typeface="Times New Roman" charse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9563" algn="l"/>
                <a:tab pos="5805488" algn="l"/>
                <a:tab pos="6221413" algn="l"/>
                <a:tab pos="6635750" algn="l"/>
                <a:tab pos="7048500" algn="l"/>
                <a:tab pos="7462838" algn="l"/>
                <a:tab pos="7880350" algn="l"/>
                <a:tab pos="8294688" algn="l"/>
              </a:tabLst>
              <a:defRPr>
                <a:solidFill>
                  <a:srgbClr val="000000"/>
                </a:solidFill>
                <a:latin typeface="Arial" charset="0"/>
                <a:ea typeface="ＭＳ Ｐゴシック" charset="0"/>
              </a:defRPr>
            </a:lvl9pPr>
          </a:lstStyle>
          <a:p>
            <a:pPr>
              <a:spcAft>
                <a:spcPts val="950"/>
              </a:spcAft>
            </a:pPr>
            <a:endParaRPr lang="en-US" sz="3000" b="1" dirty="0"/>
          </a:p>
          <a:p>
            <a:pPr>
              <a:spcAft>
                <a:spcPts val="950"/>
              </a:spcAft>
              <a:buClr>
                <a:srgbClr val="DC2300"/>
              </a:buClr>
              <a:buFont typeface="Wingdings" charset="0"/>
              <a:buChar char=""/>
            </a:pPr>
            <a:r>
              <a:rPr lang="en-US" sz="3000" b="1" dirty="0"/>
              <a:t> </a:t>
            </a:r>
            <a:r>
              <a:rPr lang="en-US" sz="2500" b="1" dirty="0" smtClean="0"/>
              <a:t>Our data suggest Zerr and </a:t>
            </a:r>
            <a:r>
              <a:rPr lang="en-US" sz="2500" b="1" dirty="0" err="1" smtClean="0"/>
              <a:t>Boehler’s</a:t>
            </a:r>
            <a:r>
              <a:rPr lang="en-US" sz="2500" b="1" dirty="0" smtClean="0"/>
              <a:t> melting curve is incorrect, at least above ~200 GPa. This implies:</a:t>
            </a:r>
          </a:p>
          <a:p>
            <a:pPr lvl="1">
              <a:spcAft>
                <a:spcPts val="950"/>
              </a:spcAft>
              <a:buClr>
                <a:srgbClr val="DC2300"/>
              </a:buClr>
              <a:buFont typeface="Wingdings" charset="0"/>
              <a:buChar char=""/>
            </a:pPr>
            <a:r>
              <a:rPr lang="en-US" sz="2500" b="1" dirty="0" smtClean="0"/>
              <a:t>First melts of lower mantle are probably </a:t>
            </a:r>
            <a:r>
              <a:rPr lang="en-US" sz="2500" b="1" i="1" dirty="0" smtClean="0"/>
              <a:t>not</a:t>
            </a:r>
            <a:r>
              <a:rPr lang="en-US" sz="2500" b="1" dirty="0" smtClean="0"/>
              <a:t> particularly oxide-rich</a:t>
            </a:r>
          </a:p>
          <a:p>
            <a:pPr lvl="1">
              <a:spcAft>
                <a:spcPts val="950"/>
              </a:spcAft>
              <a:buClr>
                <a:srgbClr val="DC2300"/>
              </a:buClr>
              <a:buFont typeface="Wingdings" charset="0"/>
              <a:buChar char=""/>
            </a:pPr>
            <a:r>
              <a:rPr lang="en-US" sz="2500" b="1" dirty="0" smtClean="0"/>
              <a:t>Liquidus field of ferropericlase probably restricted to upper part of lower mantle and SiO</a:t>
            </a:r>
            <a:r>
              <a:rPr lang="en-US" sz="2500" b="1" baseline="-25000" dirty="0" smtClean="0"/>
              <a:t>2</a:t>
            </a:r>
            <a:r>
              <a:rPr lang="en-US" sz="2500" b="1" dirty="0" smtClean="0"/>
              <a:t>-poor compositions</a:t>
            </a:r>
          </a:p>
          <a:p>
            <a:pPr lvl="1">
              <a:spcAft>
                <a:spcPts val="950"/>
              </a:spcAft>
              <a:buClr>
                <a:srgbClr val="DC2300"/>
              </a:buClr>
              <a:buFont typeface="Wingdings" charset="0"/>
              <a:buChar char=""/>
            </a:pPr>
            <a:r>
              <a:rPr lang="en-US" sz="2500" b="1" dirty="0" smtClean="0"/>
              <a:t>Fe probably partitions into melts at all mantle pressures</a:t>
            </a:r>
          </a:p>
          <a:p>
            <a:pPr>
              <a:spcBef>
                <a:spcPts val="638"/>
              </a:spcBef>
              <a:spcAft>
                <a:spcPts val="638"/>
              </a:spcAft>
              <a:buClr>
                <a:srgbClr val="008000"/>
              </a:buClr>
              <a:buFont typeface="Wingdings" charset="0"/>
              <a:buChar char=""/>
            </a:pPr>
            <a:r>
              <a:rPr lang="en-US" sz="2500" b="1" dirty="0" smtClean="0"/>
              <a:t> </a:t>
            </a:r>
            <a:r>
              <a:rPr lang="en-US" sz="2500" b="1" i="1" dirty="0" smtClean="0"/>
              <a:t>Need a few improvements to experiments at 2300 K initial temperature </a:t>
            </a:r>
            <a:r>
              <a:rPr lang="en-US" sz="2500" b="1" i="1" dirty="0" smtClean="0">
                <a:cs typeface="Arial" charset="0"/>
              </a:rPr>
              <a:t>to get upper bound on melting curve. These are in progress…</a:t>
            </a:r>
            <a:r>
              <a:rPr lang="en-US" sz="2500" b="1" i="1" dirty="0" smtClean="0"/>
              <a:t> </a:t>
            </a:r>
            <a:endParaRPr lang="en-US" sz="2500" b="1" i="1" dirty="0"/>
          </a:p>
        </p:txBody>
      </p:sp>
      <p:pic>
        <p:nvPicPr>
          <p:cNvPr id="198663" name="Picture 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0813" y="69850"/>
            <a:ext cx="863600" cy="86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8668"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86725" y="69850"/>
            <a:ext cx="868363" cy="873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8669"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36638" y="830263"/>
            <a:ext cx="7050087" cy="46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797920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SiO</a:t>
            </a:r>
            <a:r>
              <a:rPr lang="en-US" baseline="-25000" dirty="0" smtClean="0"/>
              <a:t>2</a:t>
            </a:r>
            <a:endParaRPr lang="en-US" baseline="-25000" dirty="0"/>
          </a:p>
        </p:txBody>
      </p:sp>
      <p:pic>
        <p:nvPicPr>
          <p:cNvPr id="4" name="Content Placeholder 3" descr="Treatise on Geophysics Ch 50 Figure 6.pdf"/>
          <p:cNvPicPr>
            <a:picLocks noGrp="1" noChangeAspect="1"/>
          </p:cNvPicPr>
          <p:nvPr>
            <p:ph sz="quarter" idx="1"/>
          </p:nvPr>
        </p:nvPicPr>
        <p:blipFill rotWithShape="1">
          <a:blip r:embed="rId2" cstate="print">
            <a:extLst>
              <a:ext uri="{28A0092B-C50C-407E-A947-70E740481C1C}">
                <a14:useLocalDpi xmlns:a14="http://schemas.microsoft.com/office/drawing/2010/main"/>
              </a:ext>
            </a:extLst>
          </a:blip>
          <a:srcRect l="10994" t="2202" r="5260" b="51352"/>
          <a:stretch/>
        </p:blipFill>
        <p:spPr>
          <a:xfrm>
            <a:off x="941354" y="1509059"/>
            <a:ext cx="7452642" cy="5348941"/>
          </a:xfrm>
        </p:spPr>
      </p:pic>
    </p:spTree>
    <p:extLst>
      <p:ext uri="{BB962C8B-B14F-4D97-AF65-F5344CB8AC3E}">
        <p14:creationId xmlns:p14="http://schemas.microsoft.com/office/powerpoint/2010/main" val="56183217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SiO</a:t>
            </a:r>
            <a:r>
              <a:rPr lang="en-US" baseline="-25000" dirty="0" smtClean="0"/>
              <a:t>2</a:t>
            </a:r>
            <a:endParaRPr lang="en-US" baseline="-25000" dirty="0"/>
          </a:p>
        </p:txBody>
      </p:sp>
      <p:pic>
        <p:nvPicPr>
          <p:cNvPr id="5" name="Content Placeholder 4"/>
          <p:cNvPicPr>
            <a:picLocks noGrp="1" noChangeAspect="1"/>
          </p:cNvPicPr>
          <p:nvPr>
            <p:ph sz="quarter" idx="1"/>
          </p:nvPr>
        </p:nvPicPr>
        <p:blipFill rotWithShape="1">
          <a:blip r:embed="rId2" cstate="print">
            <a:extLst>
              <a:ext uri="{28A0092B-C50C-407E-A947-70E740481C1C}">
                <a14:useLocalDpi xmlns:a14="http://schemas.microsoft.com/office/drawing/2010/main"/>
              </a:ext>
            </a:extLst>
          </a:blip>
          <a:srcRect t="-78" b="-1608"/>
          <a:stretch/>
        </p:blipFill>
        <p:spPr>
          <a:xfrm>
            <a:off x="1447955" y="1532532"/>
            <a:ext cx="6825262" cy="5325468"/>
          </a:xfrm>
        </p:spPr>
      </p:pic>
      <p:sp>
        <p:nvSpPr>
          <p:cNvPr id="6" name="TextBox 5"/>
          <p:cNvSpPr txBox="1"/>
          <p:nvPr/>
        </p:nvSpPr>
        <p:spPr>
          <a:xfrm>
            <a:off x="184945" y="6374087"/>
            <a:ext cx="3550948" cy="369332"/>
          </a:xfrm>
          <a:prstGeom prst="rect">
            <a:avLst/>
          </a:prstGeom>
          <a:noFill/>
        </p:spPr>
        <p:txBody>
          <a:bodyPr wrap="square" rtlCol="0">
            <a:spAutoFit/>
          </a:bodyPr>
          <a:lstStyle/>
          <a:p>
            <a:r>
              <a:rPr lang="en-US" dirty="0" smtClean="0"/>
              <a:t>Hicks et al. PRL </a:t>
            </a:r>
            <a:r>
              <a:rPr lang="en-US" b="1" dirty="0" smtClean="0"/>
              <a:t>97</a:t>
            </a:r>
            <a:r>
              <a:rPr lang="en-US" dirty="0" smtClean="0"/>
              <a:t> 025502 (2006)</a:t>
            </a:r>
            <a:endParaRPr lang="en-US" dirty="0"/>
          </a:p>
        </p:txBody>
      </p:sp>
    </p:spTree>
    <p:extLst>
      <p:ext uri="{BB962C8B-B14F-4D97-AF65-F5344CB8AC3E}">
        <p14:creationId xmlns:p14="http://schemas.microsoft.com/office/powerpoint/2010/main" val="71752084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SiO</a:t>
            </a:r>
            <a:r>
              <a:rPr lang="en-US" baseline="-25000" dirty="0" smtClean="0"/>
              <a:t>2</a:t>
            </a:r>
            <a:endParaRPr lang="en-US" baseline="-25000" dirty="0"/>
          </a:p>
        </p:txBody>
      </p:sp>
      <p:sp>
        <p:nvSpPr>
          <p:cNvPr id="6" name="TextBox 5"/>
          <p:cNvSpPr txBox="1"/>
          <p:nvPr/>
        </p:nvSpPr>
        <p:spPr>
          <a:xfrm>
            <a:off x="184945" y="6374087"/>
            <a:ext cx="3550948" cy="369332"/>
          </a:xfrm>
          <a:prstGeom prst="rect">
            <a:avLst/>
          </a:prstGeom>
          <a:noFill/>
        </p:spPr>
        <p:txBody>
          <a:bodyPr wrap="square" rtlCol="0">
            <a:spAutoFit/>
          </a:bodyPr>
          <a:lstStyle/>
          <a:p>
            <a:r>
              <a:rPr lang="en-US" dirty="0" smtClean="0"/>
              <a:t>Hicks et al. PRL </a:t>
            </a:r>
            <a:r>
              <a:rPr lang="en-US" b="1" dirty="0" smtClean="0"/>
              <a:t>97</a:t>
            </a:r>
            <a:r>
              <a:rPr lang="en-US" dirty="0" smtClean="0"/>
              <a:t> 025502 (2006)</a:t>
            </a:r>
            <a:endParaRPr lang="en-US" dirty="0"/>
          </a:p>
        </p:txBody>
      </p:sp>
      <p:pic>
        <p:nvPicPr>
          <p:cNvPr id="4" name="Content Placeholder 3"/>
          <p:cNvPicPr>
            <a:picLocks noGrp="1" noChangeAspect="1"/>
          </p:cNvPicPr>
          <p:nvPr>
            <p:ph sz="quarter" idx="1"/>
          </p:nvPr>
        </p:nvPicPr>
        <p:blipFill rotWithShape="1">
          <a:blip r:embed="rId2" cstate="print">
            <a:extLst>
              <a:ext uri="{28A0092B-C50C-407E-A947-70E740481C1C}">
                <a14:useLocalDpi xmlns:a14="http://schemas.microsoft.com/office/drawing/2010/main"/>
              </a:ext>
            </a:extLst>
          </a:blip>
          <a:srcRect t="672" b="2298"/>
          <a:stretch/>
        </p:blipFill>
        <p:spPr>
          <a:xfrm>
            <a:off x="1837123" y="1506129"/>
            <a:ext cx="6423407" cy="5351871"/>
          </a:xfrm>
        </p:spPr>
      </p:pic>
    </p:spTree>
    <p:extLst>
      <p:ext uri="{BB962C8B-B14F-4D97-AF65-F5344CB8AC3E}">
        <p14:creationId xmlns:p14="http://schemas.microsoft.com/office/powerpoint/2010/main" val="83862157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3167" y="457200"/>
            <a:ext cx="8228300" cy="457200"/>
          </a:xfrm>
        </p:spPr>
        <p:txBody>
          <a:bodyPr>
            <a:noAutofit/>
          </a:bodyPr>
          <a:lstStyle/>
          <a:p>
            <a:r>
              <a:rPr lang="en-US" sz="3600" dirty="0" smtClean="0"/>
              <a:t>Implications 2: The Gr</a:t>
            </a:r>
            <a:r>
              <a:rPr lang="en-US" altLang="ja-JP" sz="3600" dirty="0" smtClean="0">
                <a:ea typeface="ＭＳ Ｐゴシック" charset="-128"/>
                <a:cs typeface="ＭＳ Ｐゴシック" charset="-128"/>
              </a:rPr>
              <a:t>üneisen parameter, </a:t>
            </a:r>
            <a:r>
              <a:rPr lang="en-US" altLang="ja-JP" sz="3600" dirty="0" smtClean="0">
                <a:latin typeface="Symbol" charset="2"/>
                <a:ea typeface="ＭＳ Ｐゴシック" charset="-128"/>
                <a:cs typeface="Symbol" charset="2"/>
              </a:rPr>
              <a:t>g</a:t>
            </a:r>
            <a:endParaRPr lang="en-US" sz="3600" dirty="0">
              <a:latin typeface="Symbol" charset="2"/>
              <a:cs typeface="Symbol" charset="2"/>
            </a:endParaRPr>
          </a:p>
        </p:txBody>
      </p:sp>
      <p:sp>
        <p:nvSpPr>
          <p:cNvPr id="32771" name="Rectangle 3"/>
          <p:cNvSpPr>
            <a:spLocks noGrp="1" noChangeArrowheads="1"/>
          </p:cNvSpPr>
          <p:nvPr>
            <p:ph type="body" idx="1"/>
          </p:nvPr>
        </p:nvSpPr>
        <p:spPr>
          <a:xfrm>
            <a:off x="152400" y="1587500"/>
            <a:ext cx="8991600" cy="5118100"/>
          </a:xfrm>
        </p:spPr>
        <p:txBody>
          <a:bodyPr>
            <a:normAutofit lnSpcReduction="10000"/>
          </a:bodyPr>
          <a:lstStyle/>
          <a:p>
            <a:pPr>
              <a:lnSpc>
                <a:spcPct val="90000"/>
              </a:lnSpc>
            </a:pPr>
            <a:r>
              <a:rPr lang="en-US" dirty="0" smtClean="0"/>
              <a:t>To formulate an equation of state for any temperature and pressure and to convert between Hugoniot, isentrope </a:t>
            </a:r>
            <a:r>
              <a:rPr lang="en-US" dirty="0"/>
              <a:t>or isotherm,</a:t>
            </a:r>
            <a:r>
              <a:rPr lang="en-US" dirty="0" smtClean="0"/>
              <a:t> we express thermal pressure using </a:t>
            </a:r>
            <a:r>
              <a:rPr lang="en-US" dirty="0" err="1" smtClean="0">
                <a:latin typeface="Symbol" charset="2"/>
                <a:cs typeface="Symbol" charset="2"/>
              </a:rPr>
              <a:t>g</a:t>
            </a:r>
            <a:r>
              <a:rPr lang="en-US" dirty="0" smtClean="0"/>
              <a:t>:</a:t>
            </a:r>
          </a:p>
          <a:p>
            <a:pPr>
              <a:lnSpc>
                <a:spcPct val="90000"/>
              </a:lnSpc>
            </a:pPr>
            <a:endParaRPr lang="en-US" dirty="0" smtClean="0"/>
          </a:p>
          <a:p>
            <a:pPr>
              <a:lnSpc>
                <a:spcPct val="90000"/>
              </a:lnSpc>
            </a:pPr>
            <a:endParaRPr lang="en-US" dirty="0" smtClean="0"/>
          </a:p>
          <a:p>
            <a:pPr>
              <a:lnSpc>
                <a:spcPct val="90000"/>
              </a:lnSpc>
            </a:pPr>
            <a:endParaRPr lang="en-US" dirty="0" smtClean="0"/>
          </a:p>
          <a:p>
            <a:pPr>
              <a:lnSpc>
                <a:spcPct val="90000"/>
              </a:lnSpc>
            </a:pPr>
            <a:endParaRPr lang="en-US" dirty="0" smtClean="0"/>
          </a:p>
          <a:p>
            <a:pPr>
              <a:lnSpc>
                <a:spcPct val="90000"/>
              </a:lnSpc>
            </a:pPr>
            <a:r>
              <a:rPr lang="en-US" dirty="0" smtClean="0"/>
              <a:t>Convenient because </a:t>
            </a:r>
            <a:r>
              <a:rPr lang="en-US" dirty="0" smtClean="0">
                <a:latin typeface="Symbol" charset="2"/>
                <a:cs typeface="Symbol" charset="2"/>
              </a:rPr>
              <a:t>g</a:t>
            </a:r>
            <a:r>
              <a:rPr lang="en-US" dirty="0" smtClean="0"/>
              <a:t> ~ </a:t>
            </a:r>
            <a:r>
              <a:rPr lang="en-US" dirty="0" smtClean="0">
                <a:latin typeface="Symbol" charset="2"/>
                <a:cs typeface="Symbol" charset="2"/>
              </a:rPr>
              <a:t>g</a:t>
            </a:r>
            <a:r>
              <a:rPr lang="en-US" dirty="0" smtClean="0"/>
              <a:t>(V) only, because it can be determined from shock wave experiments, and because it directly gives thermal gradient in adiabatic system</a:t>
            </a:r>
          </a:p>
          <a:p>
            <a:pPr lvl="1">
              <a:lnSpc>
                <a:spcPct val="90000"/>
              </a:lnSpc>
            </a:pPr>
            <a:r>
              <a:rPr lang="en-US" altLang="ja-JP" dirty="0" smtClean="0">
                <a:ea typeface="ＭＳ Ｐゴシック" charset="-128"/>
                <a:cs typeface="ＭＳ Ｐゴシック" charset="-128"/>
              </a:rPr>
              <a:t>With linear mixing assumption, functional form for </a:t>
            </a:r>
            <a:r>
              <a:rPr lang="en-US" dirty="0">
                <a:latin typeface="Symbol" charset="2"/>
                <a:cs typeface="Symbol" charset="2"/>
              </a:rPr>
              <a:t>g</a:t>
            </a:r>
            <a:r>
              <a:rPr lang="en-US" dirty="0"/>
              <a:t>(V</a:t>
            </a:r>
            <a:r>
              <a:rPr lang="en-US" dirty="0" smtClean="0"/>
              <a:t>), and experimental data on </a:t>
            </a:r>
            <a:r>
              <a:rPr lang="en-US" dirty="0">
                <a:latin typeface="Symbol" charset="2"/>
                <a:cs typeface="Symbol" charset="2"/>
              </a:rPr>
              <a:t>g</a:t>
            </a:r>
            <a:r>
              <a:rPr lang="en-US" dirty="0"/>
              <a:t>(V</a:t>
            </a:r>
            <a:r>
              <a:rPr lang="en-US" dirty="0" smtClean="0"/>
              <a:t>) of enough </a:t>
            </a:r>
            <a:r>
              <a:rPr lang="en-US" dirty="0" err="1" smtClean="0"/>
              <a:t>endmembers</a:t>
            </a:r>
            <a:r>
              <a:rPr lang="en-US" dirty="0" smtClean="0"/>
              <a:t>, we can construct </a:t>
            </a:r>
            <a:r>
              <a:rPr lang="en-US" i="1" dirty="0" smtClean="0"/>
              <a:t>P</a:t>
            </a:r>
            <a:r>
              <a:rPr lang="en-US" dirty="0" smtClean="0"/>
              <a:t>-</a:t>
            </a:r>
            <a:r>
              <a:rPr lang="en-US" i="1" dirty="0" smtClean="0"/>
              <a:t>T</a:t>
            </a:r>
            <a:r>
              <a:rPr lang="en-US" dirty="0" smtClean="0"/>
              <a:t> </a:t>
            </a:r>
            <a:r>
              <a:rPr lang="en-US" dirty="0" smtClean="0">
                <a:ea typeface="ＭＳ Ｐゴシック" charset="-128"/>
                <a:cs typeface="ＭＳ Ｐゴシック" charset="-128"/>
              </a:rPr>
              <a:t>curves for magma oceans</a:t>
            </a:r>
            <a:endParaRPr lang="en-US" altLang="ja-JP" dirty="0" smtClean="0">
              <a:ea typeface="ＭＳ Ｐゴシック" charset="-128"/>
              <a:cs typeface="ＭＳ Ｐゴシック" charset="-128"/>
            </a:endParaRPr>
          </a:p>
        </p:txBody>
      </p:sp>
      <p:graphicFrame>
        <p:nvGraphicFramePr>
          <p:cNvPr id="32774" name="Object 6"/>
          <p:cNvGraphicFramePr>
            <a:graphicFrameLocks noChangeAspect="1"/>
          </p:cNvGraphicFramePr>
          <p:nvPr/>
        </p:nvGraphicFramePr>
        <p:xfrm>
          <a:off x="915988" y="2994712"/>
          <a:ext cx="7262812" cy="1298575"/>
        </p:xfrm>
        <a:graphic>
          <a:graphicData uri="http://schemas.openxmlformats.org/presentationml/2006/ole">
            <mc:AlternateContent xmlns:mc="http://schemas.openxmlformats.org/markup-compatibility/2006">
              <mc:Choice xmlns:v="urn:schemas-microsoft-com:vml" Requires="v">
                <p:oleObj spid="_x0000_s11276" name="Equation" r:id="rId4" imgW="3340100" imgH="596900" progId="Equation.3">
                  <p:embed/>
                </p:oleObj>
              </mc:Choice>
              <mc:Fallback>
                <p:oleObj name="Equation" r:id="rId4" imgW="3340100" imgH="596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988" y="2994712"/>
                        <a:ext cx="7262812" cy="1298575"/>
                      </a:xfrm>
                      <a:prstGeom prst="rect">
                        <a:avLst/>
                      </a:prstGeom>
                      <a:solidFill>
                        <a:schemeClr val="tx2"/>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4298723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685800" y="76200"/>
            <a:ext cx="7772400" cy="609600"/>
          </a:xfrm>
        </p:spPr>
        <p:txBody>
          <a:bodyPr>
            <a:normAutofit fontScale="90000"/>
          </a:bodyPr>
          <a:lstStyle/>
          <a:p>
            <a:r>
              <a:rPr lang="en-US" dirty="0"/>
              <a:t>The Gr</a:t>
            </a:r>
            <a:r>
              <a:rPr lang="en-US" altLang="ja-JP" dirty="0"/>
              <a:t>üneisen </a:t>
            </a:r>
            <a:r>
              <a:rPr lang="en-US" altLang="ja-JP" dirty="0" smtClean="0"/>
              <a:t>Parameter, </a:t>
            </a:r>
            <a:r>
              <a:rPr lang="en-US" altLang="ja-JP" dirty="0" err="1" smtClean="0">
                <a:latin typeface="Symbol" charset="2"/>
                <a:cs typeface="Symbol" charset="2"/>
              </a:rPr>
              <a:t>g</a:t>
            </a:r>
            <a:endParaRPr lang="en-US" dirty="0">
              <a:latin typeface="Symbol" charset="2"/>
              <a:cs typeface="Symbol" charset="2"/>
            </a:endParaRPr>
          </a:p>
        </p:txBody>
      </p:sp>
      <p:sp>
        <p:nvSpPr>
          <p:cNvPr id="162819" name="Rectangle 3"/>
          <p:cNvSpPr>
            <a:spLocks noGrp="1" noChangeArrowheads="1"/>
          </p:cNvSpPr>
          <p:nvPr>
            <p:ph type="body" idx="1"/>
          </p:nvPr>
        </p:nvSpPr>
        <p:spPr>
          <a:xfrm>
            <a:off x="0" y="1526166"/>
            <a:ext cx="9144000" cy="5331834"/>
          </a:xfrm>
        </p:spPr>
        <p:txBody>
          <a:bodyPr/>
          <a:lstStyle/>
          <a:p>
            <a:pPr>
              <a:lnSpc>
                <a:spcPct val="90000"/>
              </a:lnSpc>
            </a:pPr>
            <a:r>
              <a:rPr lang="en-US" sz="2800" dirty="0" err="1">
                <a:latin typeface="Symbol" charset="2"/>
                <a:sym typeface="Symbol" charset="2"/>
              </a:rPr>
              <a:t></a:t>
            </a:r>
            <a:r>
              <a:rPr lang="en-US" sz="2800" dirty="0"/>
              <a:t> is a particularly useful property because its behavior is relatively predictable; to a reasonable approximation, </a:t>
            </a:r>
            <a:r>
              <a:rPr lang="en-US" sz="2800" dirty="0" err="1">
                <a:latin typeface="Symbol" charset="2"/>
                <a:sym typeface="Symbol" charset="2"/>
              </a:rPr>
              <a:t></a:t>
            </a:r>
            <a:r>
              <a:rPr lang="en-US" sz="2800" dirty="0"/>
              <a:t> is a function only of volume for most materials. </a:t>
            </a:r>
          </a:p>
          <a:p>
            <a:pPr>
              <a:lnSpc>
                <a:spcPct val="90000"/>
              </a:lnSpc>
            </a:pPr>
            <a:r>
              <a:rPr lang="en-US" sz="2800" dirty="0"/>
              <a:t>However, </a:t>
            </a:r>
            <a:r>
              <a:rPr lang="en-US" sz="2800" dirty="0" err="1">
                <a:latin typeface="Symbol" charset="2"/>
                <a:sym typeface="Symbol" charset="2"/>
              </a:rPr>
              <a:t></a:t>
            </a:r>
            <a:r>
              <a:rPr lang="en-US" sz="2800" dirty="0"/>
              <a:t> is hard to measure at high pressure</a:t>
            </a:r>
          </a:p>
          <a:p>
            <a:pPr lvl="1">
              <a:lnSpc>
                <a:spcPct val="90000"/>
              </a:lnSpc>
            </a:pPr>
            <a:r>
              <a:rPr lang="en-US" sz="2400" dirty="0"/>
              <a:t>At ambient pressure, can combine thermal expansion, heat capacity, and</a:t>
            </a:r>
            <a:r>
              <a:rPr lang="en-US" sz="2400" dirty="0" smtClean="0"/>
              <a:t> sound speed measurements </a:t>
            </a:r>
            <a:r>
              <a:rPr lang="en-US" sz="2400" dirty="0"/>
              <a:t>to define </a:t>
            </a:r>
            <a:r>
              <a:rPr lang="en-US" sz="2400" dirty="0" err="1">
                <a:latin typeface="Symbol" charset="2"/>
                <a:sym typeface="Symbol" charset="2"/>
              </a:rPr>
              <a:t></a:t>
            </a:r>
            <a:r>
              <a:rPr lang="en-US" sz="2400" dirty="0"/>
              <a:t> precisely (</a:t>
            </a:r>
            <a:r>
              <a:rPr lang="en-US" sz="2400" dirty="0" err="1">
                <a:latin typeface="Symbol" charset="2"/>
                <a:sym typeface="Symbol" charset="2"/>
              </a:rPr>
              <a:t></a:t>
            </a:r>
            <a:r>
              <a:rPr lang="en-US" sz="2400" dirty="0"/>
              <a:t> = </a:t>
            </a:r>
            <a:r>
              <a:rPr lang="en-US" sz="2400" i="1" dirty="0"/>
              <a:t>K</a:t>
            </a:r>
            <a:r>
              <a:rPr lang="en-US" sz="2400" baseline="-25000" dirty="0"/>
              <a:t>S</a:t>
            </a:r>
            <a:r>
              <a:rPr lang="en-US" sz="2400" i="1" dirty="0"/>
              <a:t>V</a:t>
            </a:r>
            <a:r>
              <a:rPr lang="en-US" sz="2400" dirty="0">
                <a:latin typeface="Symbol" charset="2"/>
                <a:sym typeface="Symbol" charset="2"/>
              </a:rPr>
              <a:t></a:t>
            </a:r>
            <a:r>
              <a:rPr lang="en-US" sz="2400" dirty="0"/>
              <a:t>/</a:t>
            </a:r>
            <a:r>
              <a:rPr lang="en-US" sz="2400" i="1" dirty="0"/>
              <a:t>C</a:t>
            </a:r>
            <a:r>
              <a:rPr lang="en-US" sz="2400" baseline="-25000" dirty="0"/>
              <a:t>P</a:t>
            </a:r>
            <a:r>
              <a:rPr lang="en-US" sz="2400" dirty="0"/>
              <a:t>)</a:t>
            </a:r>
          </a:p>
          <a:p>
            <a:pPr lvl="1">
              <a:lnSpc>
                <a:spcPct val="90000"/>
              </a:lnSpc>
            </a:pPr>
            <a:r>
              <a:rPr lang="en-US" sz="2400" dirty="0"/>
              <a:t>At high pressure, these measurements are too imprecise (especially for non-crystalline materials!)</a:t>
            </a:r>
          </a:p>
          <a:p>
            <a:pPr lvl="1">
              <a:lnSpc>
                <a:spcPct val="90000"/>
              </a:lnSpc>
            </a:pPr>
            <a:r>
              <a:rPr lang="en-US" sz="2400" dirty="0"/>
              <a:t>Can define </a:t>
            </a:r>
            <a:r>
              <a:rPr lang="en-US" sz="2400" dirty="0" err="1">
                <a:latin typeface="Symbol" charset="2"/>
                <a:sym typeface="Symbol" charset="2"/>
              </a:rPr>
              <a:t></a:t>
            </a:r>
            <a:r>
              <a:rPr lang="en-US" sz="2400" dirty="0"/>
              <a:t> in molecular dynamics </a:t>
            </a:r>
            <a:r>
              <a:rPr lang="en-US" sz="2400" dirty="0" smtClean="0"/>
              <a:t>models (</a:t>
            </a:r>
            <a:r>
              <a:rPr lang="en-US" sz="2400" i="1" dirty="0" smtClean="0"/>
              <a:t>E</a:t>
            </a:r>
            <a:r>
              <a:rPr lang="en-US" sz="2400" dirty="0" smtClean="0"/>
              <a:t>, </a:t>
            </a:r>
            <a:r>
              <a:rPr lang="en-US" sz="2400" i="1" dirty="0" smtClean="0"/>
              <a:t>V</a:t>
            </a:r>
            <a:r>
              <a:rPr lang="en-US" sz="2400" dirty="0" smtClean="0"/>
              <a:t>, &amp; </a:t>
            </a:r>
            <a:r>
              <a:rPr lang="en-US" sz="2400" i="1" dirty="0" smtClean="0"/>
              <a:t>P</a:t>
            </a:r>
            <a:r>
              <a:rPr lang="en-US" sz="2400" dirty="0" smtClean="0"/>
              <a:t> </a:t>
            </a:r>
            <a:r>
              <a:rPr lang="en-US" sz="2400" dirty="0"/>
              <a:t>are all </a:t>
            </a:r>
            <a:r>
              <a:rPr lang="en-US" sz="2400" dirty="0" smtClean="0"/>
              <a:t>known)</a:t>
            </a:r>
          </a:p>
          <a:p>
            <a:pPr lvl="1">
              <a:lnSpc>
                <a:spcPct val="90000"/>
              </a:lnSpc>
            </a:pPr>
            <a:r>
              <a:rPr lang="en-US" sz="2400" dirty="0"/>
              <a:t>Can obtain </a:t>
            </a:r>
            <a:r>
              <a:rPr lang="en-US" sz="2400" dirty="0" err="1">
                <a:latin typeface="Symbol" charset="2"/>
                <a:sym typeface="Symbol" charset="2"/>
              </a:rPr>
              <a:t></a:t>
            </a:r>
            <a:r>
              <a:rPr lang="en-US" sz="2400" dirty="0"/>
              <a:t> from shock wave</a:t>
            </a:r>
            <a:r>
              <a:rPr lang="en-US" sz="2400" dirty="0" smtClean="0"/>
              <a:t> data (</a:t>
            </a:r>
            <a:r>
              <a:rPr lang="en-US" sz="2400" i="1" dirty="0" smtClean="0"/>
              <a:t>E</a:t>
            </a:r>
            <a:r>
              <a:rPr lang="en-US" sz="2400" dirty="0" smtClean="0"/>
              <a:t>, </a:t>
            </a:r>
            <a:r>
              <a:rPr lang="en-US" sz="2400" i="1" dirty="0" smtClean="0"/>
              <a:t>V</a:t>
            </a:r>
            <a:r>
              <a:rPr lang="en-US" sz="2400" dirty="0" smtClean="0"/>
              <a:t>, &amp; </a:t>
            </a:r>
            <a:r>
              <a:rPr lang="en-US" sz="2400" i="1" dirty="0" smtClean="0"/>
              <a:t>P</a:t>
            </a:r>
            <a:r>
              <a:rPr lang="en-US" sz="2400" dirty="0" smtClean="0"/>
              <a:t> are all known)</a:t>
            </a:r>
          </a:p>
          <a:p>
            <a:pPr lvl="2">
              <a:lnSpc>
                <a:spcPct val="90000"/>
              </a:lnSpc>
            </a:pPr>
            <a:r>
              <a:rPr lang="en-US" sz="2000" dirty="0"/>
              <a:t>Simultaneous shock and release velocity data</a:t>
            </a:r>
          </a:p>
          <a:p>
            <a:pPr lvl="2">
              <a:lnSpc>
                <a:spcPct val="90000"/>
              </a:lnSpc>
            </a:pPr>
            <a:r>
              <a:rPr lang="en-US" sz="2000" dirty="0"/>
              <a:t>Multiple Hugoniot states of same composition and phase</a:t>
            </a:r>
          </a:p>
        </p:txBody>
      </p:sp>
    </p:spTree>
    <p:extLst>
      <p:ext uri="{BB962C8B-B14F-4D97-AF65-F5344CB8AC3E}">
        <p14:creationId xmlns:p14="http://schemas.microsoft.com/office/powerpoint/2010/main" val="8104873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228600"/>
            <a:ext cx="7772400" cy="457200"/>
          </a:xfrm>
        </p:spPr>
        <p:txBody>
          <a:bodyPr>
            <a:normAutofit fontScale="90000"/>
          </a:bodyPr>
          <a:lstStyle/>
          <a:p>
            <a:r>
              <a:rPr lang="en-US" dirty="0" smtClean="0"/>
              <a:t>The Gr</a:t>
            </a:r>
            <a:r>
              <a:rPr lang="en-US" altLang="ja-JP" dirty="0" smtClean="0">
                <a:ea typeface="ＭＳ Ｐゴシック" charset="-128"/>
                <a:cs typeface="ＭＳ Ｐゴシック" charset="-128"/>
              </a:rPr>
              <a:t>üneisen parameter, </a:t>
            </a:r>
            <a:r>
              <a:rPr lang="en-US" altLang="ja-JP" dirty="0" err="1" smtClean="0">
                <a:latin typeface="Symbol" charset="2"/>
                <a:ea typeface="ＭＳ Ｐゴシック" charset="-128"/>
                <a:cs typeface="Symbol" charset="2"/>
              </a:rPr>
              <a:t>g</a:t>
            </a:r>
            <a:endParaRPr lang="en-US" dirty="0">
              <a:latin typeface="Symbol" charset="2"/>
              <a:cs typeface="Symbol" charset="2"/>
            </a:endParaRPr>
          </a:p>
        </p:txBody>
      </p:sp>
      <p:sp>
        <p:nvSpPr>
          <p:cNvPr id="32771" name="Rectangle 3"/>
          <p:cNvSpPr>
            <a:spLocks noGrp="1" noChangeArrowheads="1"/>
          </p:cNvSpPr>
          <p:nvPr>
            <p:ph type="body" idx="1"/>
          </p:nvPr>
        </p:nvSpPr>
        <p:spPr>
          <a:xfrm>
            <a:off x="152400" y="1587500"/>
            <a:ext cx="8712200" cy="5118100"/>
          </a:xfrm>
        </p:spPr>
        <p:txBody>
          <a:bodyPr>
            <a:normAutofit/>
          </a:bodyPr>
          <a:lstStyle/>
          <a:p>
            <a:pPr>
              <a:lnSpc>
                <a:spcPct val="90000"/>
              </a:lnSpc>
            </a:pPr>
            <a:r>
              <a:rPr lang="en-US" dirty="0" smtClean="0"/>
              <a:t>In solids, the origin of </a:t>
            </a:r>
            <a:r>
              <a:rPr lang="en-US" dirty="0" err="1" smtClean="0">
                <a:latin typeface="Symbol" charset="2"/>
                <a:cs typeface="Symbol" charset="2"/>
              </a:rPr>
              <a:t>g</a:t>
            </a:r>
            <a:r>
              <a:rPr lang="en-US" dirty="0" smtClean="0"/>
              <a:t> in terms of </a:t>
            </a:r>
            <a:r>
              <a:rPr lang="en-US" dirty="0" err="1" smtClean="0"/>
              <a:t>anharmonicity</a:t>
            </a:r>
            <a:r>
              <a:rPr lang="en-US" dirty="0" smtClean="0"/>
              <a:t> of phonons is well understood, and always (?) decreases with increasing pressure</a:t>
            </a:r>
          </a:p>
          <a:p>
            <a:pPr>
              <a:lnSpc>
                <a:spcPct val="90000"/>
              </a:lnSpc>
            </a:pPr>
            <a:r>
              <a:rPr lang="en-US" dirty="0" smtClean="0"/>
              <a:t>In liquids, physical meaning of </a:t>
            </a:r>
            <a:r>
              <a:rPr lang="en-US" dirty="0" err="1" smtClean="0">
                <a:latin typeface="Symbol" charset="2"/>
                <a:cs typeface="Symbol" charset="2"/>
              </a:rPr>
              <a:t>g</a:t>
            </a:r>
            <a:r>
              <a:rPr lang="en-US" dirty="0" smtClean="0"/>
              <a:t> variations is not as clear, though it has been empirically related to coordination changes or </a:t>
            </a:r>
            <a:r>
              <a:rPr lang="en-US" dirty="0" err="1" smtClean="0"/>
              <a:t>configurational</a:t>
            </a:r>
            <a:r>
              <a:rPr lang="en-US" dirty="0" smtClean="0"/>
              <a:t> entropy.</a:t>
            </a:r>
          </a:p>
          <a:p>
            <a:pPr>
              <a:lnSpc>
                <a:spcPct val="90000"/>
              </a:lnSpc>
            </a:pPr>
            <a:r>
              <a:rPr lang="en-US" dirty="0" smtClean="0"/>
              <a:t>Experiments and computations, for a variety of silicate liquid compositions, show </a:t>
            </a:r>
            <a:r>
              <a:rPr lang="en-US" dirty="0" smtClean="0">
                <a:latin typeface="Symbol" charset="2"/>
                <a:cs typeface="Symbol" charset="2"/>
              </a:rPr>
              <a:t>g</a:t>
            </a:r>
            <a:r>
              <a:rPr lang="en-US" dirty="0" smtClean="0"/>
              <a:t>(</a:t>
            </a:r>
            <a:r>
              <a:rPr lang="en-US" i="1" dirty="0" smtClean="0"/>
              <a:t>V</a:t>
            </a:r>
            <a:r>
              <a:rPr lang="en-US" dirty="0" smtClean="0"/>
              <a:t>) increasing with pressure</a:t>
            </a:r>
          </a:p>
          <a:p>
            <a:pPr lvl="1">
              <a:lnSpc>
                <a:spcPct val="90000"/>
              </a:lnSpc>
            </a:pPr>
            <a:r>
              <a:rPr lang="en-US" dirty="0" smtClean="0"/>
              <a:t>Jing &amp; Karato hard-sphere model naturally does this!</a:t>
            </a:r>
          </a:p>
          <a:p>
            <a:pPr>
              <a:lnSpc>
                <a:spcPct val="90000"/>
              </a:lnSpc>
            </a:pPr>
            <a:r>
              <a:rPr lang="en-US" altLang="ja-JP" dirty="0" smtClean="0">
                <a:ea typeface="ＭＳ Ｐゴシック" charset="-128"/>
                <a:cs typeface="ＭＳ Ｐゴシック" charset="-128"/>
              </a:rPr>
              <a:t>In fact this behavior appears to be universal, with a remarkably narrow range of volume dependences</a:t>
            </a:r>
          </a:p>
          <a:p>
            <a:pPr>
              <a:lnSpc>
                <a:spcPct val="90000"/>
              </a:lnSpc>
            </a:pPr>
            <a:endParaRPr lang="en-US" altLang="ja-JP" dirty="0">
              <a:ea typeface="ＭＳ Ｐゴシック" charset="-128"/>
              <a:cs typeface="ＭＳ Ｐゴシック" charset="-128"/>
            </a:endParaRPr>
          </a:p>
        </p:txBody>
      </p:sp>
    </p:spTree>
    <p:extLst>
      <p:ext uri="{BB962C8B-B14F-4D97-AF65-F5344CB8AC3E}">
        <p14:creationId xmlns:p14="http://schemas.microsoft.com/office/powerpoint/2010/main" val="418908982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40080"/>
            <a:ext cx="9144000" cy="6217920"/>
          </a:xfrm>
          <a:prstGeom prst="rect">
            <a:avLst/>
          </a:prstGeom>
        </p:spPr>
      </p:pic>
      <p:sp>
        <p:nvSpPr>
          <p:cNvPr id="2" name="Title 1"/>
          <p:cNvSpPr>
            <a:spLocks noGrp="1"/>
          </p:cNvSpPr>
          <p:nvPr>
            <p:ph type="title"/>
          </p:nvPr>
        </p:nvSpPr>
        <p:spPr>
          <a:xfrm>
            <a:off x="0" y="0"/>
            <a:ext cx="9144000" cy="558800"/>
          </a:xfrm>
        </p:spPr>
        <p:txBody>
          <a:bodyPr>
            <a:normAutofit fontScale="90000"/>
          </a:bodyPr>
          <a:lstStyle/>
          <a:p>
            <a:r>
              <a:rPr lang="en-US" dirty="0" smtClean="0"/>
              <a:t>Grüneisen parameter: universal behavior?</a:t>
            </a:r>
            <a:endParaRPr lang="en-US" dirty="0"/>
          </a:p>
        </p:txBody>
      </p:sp>
      <p:sp>
        <p:nvSpPr>
          <p:cNvPr id="5" name="TextBox 4"/>
          <p:cNvSpPr txBox="1"/>
          <p:nvPr/>
        </p:nvSpPr>
        <p:spPr>
          <a:xfrm rot="16200000">
            <a:off x="-206025" y="3109374"/>
            <a:ext cx="873718" cy="461665"/>
          </a:xfrm>
          <a:prstGeom prst="rect">
            <a:avLst/>
          </a:prstGeom>
          <a:solidFill>
            <a:srgbClr val="FFFFFF"/>
          </a:solidFill>
        </p:spPr>
        <p:txBody>
          <a:bodyPr wrap="square" rtlCol="0">
            <a:spAutoFit/>
          </a:bodyPr>
          <a:lstStyle/>
          <a:p>
            <a:r>
              <a:rPr lang="en-US" sz="2400" dirty="0" err="1" smtClean="0">
                <a:latin typeface="Symbol" charset="2"/>
                <a:cs typeface="Symbol" charset="2"/>
              </a:rPr>
              <a:t>g</a:t>
            </a:r>
            <a:r>
              <a:rPr lang="en-US" sz="2400" dirty="0" err="1" smtClean="0"/>
              <a:t>(V</a:t>
            </a:r>
            <a:r>
              <a:rPr lang="en-US" sz="2400" dirty="0" smtClean="0"/>
              <a:t>)</a:t>
            </a:r>
            <a:endParaRPr lang="en-US" sz="2400" dirty="0"/>
          </a:p>
        </p:txBody>
      </p:sp>
      <p:grpSp>
        <p:nvGrpSpPr>
          <p:cNvPr id="4" name="Group 3"/>
          <p:cNvGrpSpPr/>
          <p:nvPr/>
        </p:nvGrpSpPr>
        <p:grpSpPr>
          <a:xfrm>
            <a:off x="5514809" y="1357340"/>
            <a:ext cx="3115183" cy="2031325"/>
            <a:chOff x="5436822" y="1357340"/>
            <a:chExt cx="3115183" cy="2031325"/>
          </a:xfrm>
        </p:grpSpPr>
        <p:sp>
          <p:nvSpPr>
            <p:cNvPr id="6" name="TextBox 5"/>
            <p:cNvSpPr txBox="1"/>
            <p:nvPr/>
          </p:nvSpPr>
          <p:spPr>
            <a:xfrm>
              <a:off x="5436822" y="1357340"/>
              <a:ext cx="3115183" cy="2031325"/>
            </a:xfrm>
            <a:prstGeom prst="rect">
              <a:avLst/>
            </a:prstGeom>
            <a:solidFill>
              <a:schemeClr val="bg1"/>
            </a:solidFill>
            <a:ln>
              <a:solidFill>
                <a:srgbClr val="C3DCFE"/>
              </a:solidFill>
            </a:ln>
          </p:spPr>
          <p:txBody>
            <a:bodyPr wrap="square" rtlCol="0">
              <a:spAutoFit/>
            </a:bodyPr>
            <a:lstStyle/>
            <a:p>
              <a:r>
                <a:rPr lang="en-US" dirty="0" smtClean="0"/>
                <a:t>		Mg</a:t>
              </a:r>
              <a:r>
                <a:rPr lang="en-US" baseline="-25000" dirty="0" smtClean="0"/>
                <a:t>2</a:t>
              </a:r>
              <a:r>
                <a:rPr lang="en-US" dirty="0" smtClean="0"/>
                <a:t>SiO</a:t>
              </a:r>
              <a:r>
                <a:rPr lang="en-US" baseline="-25000" dirty="0" smtClean="0"/>
                <a:t>4</a:t>
              </a:r>
              <a:r>
                <a:rPr lang="en-US" dirty="0" smtClean="0"/>
                <a:t> Forsterite</a:t>
              </a:r>
              <a:endParaRPr lang="en-US" baseline="-25000" dirty="0" smtClean="0"/>
            </a:p>
            <a:p>
              <a:r>
                <a:rPr lang="en-US" dirty="0" smtClean="0"/>
                <a:t>		CaMgSi</a:t>
              </a:r>
              <a:r>
                <a:rPr lang="en-US" baseline="-25000" dirty="0" smtClean="0"/>
                <a:t>2</a:t>
              </a:r>
              <a:r>
                <a:rPr lang="en-US" dirty="0" smtClean="0"/>
                <a:t>O</a:t>
              </a:r>
              <a:r>
                <a:rPr lang="en-US" baseline="-25000" dirty="0" smtClean="0"/>
                <a:t>6</a:t>
              </a:r>
              <a:r>
                <a:rPr lang="en-US" dirty="0" smtClean="0"/>
                <a:t> Diopside</a:t>
              </a:r>
            </a:p>
            <a:p>
              <a:r>
                <a:rPr lang="en-US" dirty="0" smtClean="0"/>
                <a:t>		CaAl</a:t>
              </a:r>
              <a:r>
                <a:rPr lang="en-US" baseline="-25000" dirty="0" smtClean="0"/>
                <a:t>2</a:t>
              </a:r>
              <a:r>
                <a:rPr lang="en-US" dirty="0" smtClean="0"/>
                <a:t>Si</a:t>
              </a:r>
              <a:r>
                <a:rPr lang="en-US" baseline="-25000" dirty="0" smtClean="0"/>
                <a:t>2</a:t>
              </a:r>
              <a:r>
                <a:rPr lang="en-US" dirty="0" smtClean="0"/>
                <a:t>O</a:t>
              </a:r>
              <a:r>
                <a:rPr lang="en-US" baseline="-25000" dirty="0" smtClean="0"/>
                <a:t>8</a:t>
              </a:r>
              <a:r>
                <a:rPr lang="en-US" dirty="0" smtClean="0"/>
                <a:t> Anorthite		Di</a:t>
              </a:r>
              <a:r>
                <a:rPr lang="en-US" baseline="-25000" dirty="0" smtClean="0"/>
                <a:t>64</a:t>
              </a:r>
              <a:r>
                <a:rPr lang="en-US" dirty="0" smtClean="0"/>
                <a:t>An</a:t>
              </a:r>
              <a:r>
                <a:rPr lang="en-US" baseline="-25000" dirty="0" smtClean="0"/>
                <a:t>36</a:t>
              </a:r>
            </a:p>
            <a:p>
              <a:r>
                <a:rPr lang="en-US" dirty="0" smtClean="0"/>
                <a:t>		MgSiO</a:t>
              </a:r>
              <a:r>
                <a:rPr lang="en-US" baseline="-25000" dirty="0" smtClean="0"/>
                <a:t>3</a:t>
              </a:r>
              <a:r>
                <a:rPr lang="en-US" dirty="0" smtClean="0"/>
                <a:t> Enstatite</a:t>
              </a:r>
              <a:endParaRPr lang="en-US" baseline="-25000" dirty="0" smtClean="0"/>
            </a:p>
            <a:p>
              <a:r>
                <a:rPr lang="en-US" dirty="0" smtClean="0"/>
                <a:t>		SiO</a:t>
              </a:r>
              <a:r>
                <a:rPr lang="en-US" baseline="-25000" dirty="0" smtClean="0"/>
                <a:t>2</a:t>
              </a:r>
              <a:r>
                <a:rPr lang="en-US" dirty="0" smtClean="0"/>
                <a:t> Silica</a:t>
              </a:r>
              <a:endParaRPr lang="en-US" baseline="-25000" dirty="0" smtClean="0"/>
            </a:p>
            <a:p>
              <a:r>
                <a:rPr lang="en-US" baseline="-25000" dirty="0" smtClean="0"/>
                <a:t>		</a:t>
              </a:r>
              <a:r>
                <a:rPr lang="en-US" dirty="0" smtClean="0"/>
                <a:t>Fe</a:t>
              </a:r>
              <a:r>
                <a:rPr lang="en-US" baseline="-25000" dirty="0" smtClean="0"/>
                <a:t>2</a:t>
              </a:r>
              <a:r>
                <a:rPr lang="en-US" dirty="0" smtClean="0"/>
                <a:t>SiO</a:t>
              </a:r>
              <a:r>
                <a:rPr lang="en-US" baseline="-25000" dirty="0" smtClean="0"/>
                <a:t>4</a:t>
              </a:r>
              <a:r>
                <a:rPr lang="en-US" dirty="0" smtClean="0"/>
                <a:t> fayalite</a:t>
              </a:r>
              <a:endParaRPr lang="en-US" baseline="-25000" dirty="0"/>
            </a:p>
          </p:txBody>
        </p:sp>
        <p:cxnSp>
          <p:nvCxnSpPr>
            <p:cNvPr id="8" name="Straight Connector 7"/>
            <p:cNvCxnSpPr/>
            <p:nvPr/>
          </p:nvCxnSpPr>
          <p:spPr>
            <a:xfrm>
              <a:off x="5616923" y="1861388"/>
              <a:ext cx="660698" cy="1892"/>
            </a:xfrm>
            <a:prstGeom prst="line">
              <a:avLst/>
            </a:prstGeom>
            <a:ln>
              <a:solidFill>
                <a:srgbClr val="0080FF"/>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630981" y="1556930"/>
              <a:ext cx="660698" cy="189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616923" y="2413865"/>
              <a:ext cx="660698" cy="1892"/>
            </a:xfrm>
            <a:prstGeom prst="line">
              <a:avLst/>
            </a:prstGeom>
            <a:ln>
              <a:solidFill>
                <a:srgbClr val="58E16E"/>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616923" y="2681945"/>
              <a:ext cx="660698" cy="1892"/>
            </a:xfrm>
            <a:prstGeom prst="line">
              <a:avLst/>
            </a:prstGeom>
            <a:ln>
              <a:solidFill>
                <a:srgbClr val="804000"/>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5844757" y="2805689"/>
              <a:ext cx="182880" cy="182880"/>
            </a:xfrm>
            <a:prstGeom prst="ellipse">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5638547" y="2139062"/>
              <a:ext cx="660698" cy="18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5852324" y="3091768"/>
              <a:ext cx="182880" cy="182880"/>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80851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421640"/>
            <a:ext cx="7772400" cy="457200"/>
          </a:xfrm>
        </p:spPr>
        <p:txBody>
          <a:bodyPr>
            <a:normAutofit fontScale="90000"/>
          </a:bodyPr>
          <a:lstStyle/>
          <a:p>
            <a:r>
              <a:rPr lang="en-US" dirty="0" smtClean="0"/>
              <a:t>Shock wave experiments: </a:t>
            </a:r>
            <a:br>
              <a:rPr lang="en-US" dirty="0" smtClean="0"/>
            </a:br>
            <a:r>
              <a:rPr lang="en-US" dirty="0" smtClean="0"/>
              <a:t>			What </a:t>
            </a:r>
            <a:r>
              <a:rPr lang="en-US" dirty="0"/>
              <a:t>is a shock wave?</a:t>
            </a:r>
          </a:p>
        </p:txBody>
      </p:sp>
      <p:sp>
        <p:nvSpPr>
          <p:cNvPr id="22534" name="Rectangle 6"/>
          <p:cNvSpPr>
            <a:spLocks noChangeArrowheads="1"/>
          </p:cNvSpPr>
          <p:nvPr/>
        </p:nvSpPr>
        <p:spPr bwMode="auto">
          <a:xfrm>
            <a:off x="1981200" y="1600200"/>
            <a:ext cx="5410200" cy="31242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22535" name="Freeform 7"/>
          <p:cNvSpPr>
            <a:spLocks/>
          </p:cNvSpPr>
          <p:nvPr/>
        </p:nvSpPr>
        <p:spPr bwMode="auto">
          <a:xfrm>
            <a:off x="2133600" y="1828800"/>
            <a:ext cx="5029200" cy="2667000"/>
          </a:xfrm>
          <a:custGeom>
            <a:avLst/>
            <a:gdLst/>
            <a:ahLst/>
            <a:cxnLst>
              <a:cxn ang="0">
                <a:pos x="0" y="0"/>
              </a:cxn>
              <a:cxn ang="0">
                <a:pos x="1632" y="0"/>
              </a:cxn>
              <a:cxn ang="0">
                <a:pos x="1632" y="1680"/>
              </a:cxn>
              <a:cxn ang="0">
                <a:pos x="3168" y="1680"/>
              </a:cxn>
            </a:cxnLst>
            <a:rect l="0" t="0" r="r" b="b"/>
            <a:pathLst>
              <a:path w="3168" h="1680">
                <a:moveTo>
                  <a:pt x="0" y="0"/>
                </a:moveTo>
                <a:lnTo>
                  <a:pt x="1632" y="0"/>
                </a:lnTo>
                <a:lnTo>
                  <a:pt x="1632" y="1680"/>
                </a:lnTo>
                <a:lnTo>
                  <a:pt x="3168" y="1680"/>
                </a:lnTo>
              </a:path>
            </a:pathLst>
          </a:custGeom>
          <a:noFill/>
          <a:ln w="38100" cmpd="sng">
            <a:solidFill>
              <a:schemeClr val="tx1"/>
            </a:solidFill>
            <a:round/>
            <a:headEnd/>
            <a:tailEnd/>
          </a:ln>
        </p:spPr>
        <p:txBody>
          <a:bodyPr wrap="none" anchor="ctr">
            <a:prstTxWarp prst="textNoShape">
              <a:avLst/>
            </a:prstTxWarp>
          </a:bodyPr>
          <a:lstStyle/>
          <a:p>
            <a:endParaRPr lang="en-US"/>
          </a:p>
        </p:txBody>
      </p:sp>
      <p:sp>
        <p:nvSpPr>
          <p:cNvPr id="22536" name="Line 8"/>
          <p:cNvSpPr>
            <a:spLocks noChangeShapeType="1"/>
          </p:cNvSpPr>
          <p:nvPr/>
        </p:nvSpPr>
        <p:spPr bwMode="auto">
          <a:xfrm>
            <a:off x="4724400" y="3124200"/>
            <a:ext cx="838200" cy="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22537" name="Line 9"/>
          <p:cNvSpPr>
            <a:spLocks noChangeShapeType="1"/>
          </p:cNvSpPr>
          <p:nvPr/>
        </p:nvSpPr>
        <p:spPr bwMode="auto">
          <a:xfrm>
            <a:off x="4038600" y="21336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38" name="Line 10"/>
          <p:cNvSpPr>
            <a:spLocks noChangeShapeType="1"/>
          </p:cNvSpPr>
          <p:nvPr/>
        </p:nvSpPr>
        <p:spPr bwMode="auto">
          <a:xfrm>
            <a:off x="4038600" y="22860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39" name="Line 11"/>
          <p:cNvSpPr>
            <a:spLocks noChangeShapeType="1"/>
          </p:cNvSpPr>
          <p:nvPr/>
        </p:nvSpPr>
        <p:spPr bwMode="auto">
          <a:xfrm>
            <a:off x="4038600" y="24384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0" name="Line 12"/>
          <p:cNvSpPr>
            <a:spLocks noChangeShapeType="1"/>
          </p:cNvSpPr>
          <p:nvPr/>
        </p:nvSpPr>
        <p:spPr bwMode="auto">
          <a:xfrm>
            <a:off x="4038600" y="25908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1" name="Line 13"/>
          <p:cNvSpPr>
            <a:spLocks noChangeShapeType="1"/>
          </p:cNvSpPr>
          <p:nvPr/>
        </p:nvSpPr>
        <p:spPr bwMode="auto">
          <a:xfrm>
            <a:off x="4038600" y="27432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2" name="Line 14"/>
          <p:cNvSpPr>
            <a:spLocks noChangeShapeType="1"/>
          </p:cNvSpPr>
          <p:nvPr/>
        </p:nvSpPr>
        <p:spPr bwMode="auto">
          <a:xfrm>
            <a:off x="4038600" y="28956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3" name="Line 15"/>
          <p:cNvSpPr>
            <a:spLocks noChangeShapeType="1"/>
          </p:cNvSpPr>
          <p:nvPr/>
        </p:nvSpPr>
        <p:spPr bwMode="auto">
          <a:xfrm>
            <a:off x="4038600" y="28956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4" name="Line 16"/>
          <p:cNvSpPr>
            <a:spLocks noChangeShapeType="1"/>
          </p:cNvSpPr>
          <p:nvPr/>
        </p:nvSpPr>
        <p:spPr bwMode="auto">
          <a:xfrm>
            <a:off x="4038600" y="30480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5" name="Line 17"/>
          <p:cNvSpPr>
            <a:spLocks noChangeShapeType="1"/>
          </p:cNvSpPr>
          <p:nvPr/>
        </p:nvSpPr>
        <p:spPr bwMode="auto">
          <a:xfrm>
            <a:off x="4038600" y="32004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6" name="Line 18"/>
          <p:cNvSpPr>
            <a:spLocks noChangeShapeType="1"/>
          </p:cNvSpPr>
          <p:nvPr/>
        </p:nvSpPr>
        <p:spPr bwMode="auto">
          <a:xfrm>
            <a:off x="4038600" y="33528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7" name="Line 19"/>
          <p:cNvSpPr>
            <a:spLocks noChangeShapeType="1"/>
          </p:cNvSpPr>
          <p:nvPr/>
        </p:nvSpPr>
        <p:spPr bwMode="auto">
          <a:xfrm>
            <a:off x="4038600" y="35052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8" name="Line 20"/>
          <p:cNvSpPr>
            <a:spLocks noChangeShapeType="1"/>
          </p:cNvSpPr>
          <p:nvPr/>
        </p:nvSpPr>
        <p:spPr bwMode="auto">
          <a:xfrm>
            <a:off x="4038600" y="36576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9" name="Line 21"/>
          <p:cNvSpPr>
            <a:spLocks noChangeShapeType="1"/>
          </p:cNvSpPr>
          <p:nvPr/>
        </p:nvSpPr>
        <p:spPr bwMode="auto">
          <a:xfrm>
            <a:off x="4038600" y="38100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50" name="Line 22"/>
          <p:cNvSpPr>
            <a:spLocks noChangeShapeType="1"/>
          </p:cNvSpPr>
          <p:nvPr/>
        </p:nvSpPr>
        <p:spPr bwMode="auto">
          <a:xfrm>
            <a:off x="4038600" y="39624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51" name="Line 23"/>
          <p:cNvSpPr>
            <a:spLocks noChangeShapeType="1"/>
          </p:cNvSpPr>
          <p:nvPr/>
        </p:nvSpPr>
        <p:spPr bwMode="auto">
          <a:xfrm>
            <a:off x="4038600" y="41148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52" name="Line 24"/>
          <p:cNvSpPr>
            <a:spLocks noChangeShapeType="1"/>
          </p:cNvSpPr>
          <p:nvPr/>
        </p:nvSpPr>
        <p:spPr bwMode="auto">
          <a:xfrm>
            <a:off x="4038600" y="42672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53" name="Line 25"/>
          <p:cNvSpPr>
            <a:spLocks noChangeShapeType="1"/>
          </p:cNvSpPr>
          <p:nvPr/>
        </p:nvSpPr>
        <p:spPr bwMode="auto">
          <a:xfrm>
            <a:off x="4038600" y="44196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54" name="Line 26"/>
          <p:cNvSpPr>
            <a:spLocks noChangeShapeType="1"/>
          </p:cNvSpPr>
          <p:nvPr/>
        </p:nvSpPr>
        <p:spPr bwMode="auto">
          <a:xfrm>
            <a:off x="4038600" y="19812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56" name="Text Box 28"/>
          <p:cNvSpPr txBox="1">
            <a:spLocks noChangeArrowheads="1"/>
          </p:cNvSpPr>
          <p:nvPr/>
        </p:nvSpPr>
        <p:spPr bwMode="auto">
          <a:xfrm>
            <a:off x="4800600" y="2590800"/>
            <a:ext cx="685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i="1"/>
              <a:t>U</a:t>
            </a:r>
            <a:r>
              <a:rPr lang="en-US" i="1" baseline="-25000"/>
              <a:t>s</a:t>
            </a:r>
            <a:endParaRPr lang="en-US"/>
          </a:p>
        </p:txBody>
      </p:sp>
      <p:sp>
        <p:nvSpPr>
          <p:cNvPr id="22557" name="Text Box 29"/>
          <p:cNvSpPr txBox="1">
            <a:spLocks noChangeArrowheads="1"/>
          </p:cNvSpPr>
          <p:nvPr/>
        </p:nvSpPr>
        <p:spPr bwMode="auto">
          <a:xfrm>
            <a:off x="3581400" y="2819400"/>
            <a:ext cx="685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i="1"/>
              <a:t>U</a:t>
            </a:r>
            <a:r>
              <a:rPr lang="en-US" i="1" baseline="-25000"/>
              <a:t>p</a:t>
            </a:r>
            <a:endParaRPr lang="en-US"/>
          </a:p>
        </p:txBody>
      </p:sp>
      <p:sp>
        <p:nvSpPr>
          <p:cNvPr id="22558" name="Text Box 30"/>
          <p:cNvSpPr txBox="1">
            <a:spLocks noChangeArrowheads="1"/>
          </p:cNvSpPr>
          <p:nvPr/>
        </p:nvSpPr>
        <p:spPr bwMode="auto">
          <a:xfrm>
            <a:off x="6096000" y="2362200"/>
            <a:ext cx="609600" cy="1552575"/>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Symbol" charset="2"/>
                <a:sym typeface="Symbol" charset="2"/>
              </a:rPr>
              <a:t></a:t>
            </a:r>
            <a:r>
              <a:rPr lang="en-US" i="1" baseline="-25000"/>
              <a:t>o</a:t>
            </a:r>
            <a:endParaRPr lang="en-US"/>
          </a:p>
          <a:p>
            <a:pPr>
              <a:spcBef>
                <a:spcPct val="50000"/>
              </a:spcBef>
            </a:pPr>
            <a:r>
              <a:rPr lang="en-US" i="1"/>
              <a:t>P</a:t>
            </a:r>
            <a:r>
              <a:rPr lang="en-US" i="1" baseline="-25000"/>
              <a:t>o</a:t>
            </a:r>
            <a:endParaRPr lang="en-US"/>
          </a:p>
          <a:p>
            <a:pPr>
              <a:spcBef>
                <a:spcPct val="50000"/>
              </a:spcBef>
            </a:pPr>
            <a:r>
              <a:rPr lang="en-US" i="1"/>
              <a:t>E</a:t>
            </a:r>
            <a:r>
              <a:rPr lang="en-US" i="1" baseline="-25000"/>
              <a:t>o</a:t>
            </a:r>
            <a:endParaRPr lang="en-US"/>
          </a:p>
        </p:txBody>
      </p:sp>
      <p:sp>
        <p:nvSpPr>
          <p:cNvPr id="22559" name="Text Box 31"/>
          <p:cNvSpPr txBox="1">
            <a:spLocks noChangeArrowheads="1"/>
          </p:cNvSpPr>
          <p:nvPr/>
        </p:nvSpPr>
        <p:spPr bwMode="auto">
          <a:xfrm>
            <a:off x="2667000" y="2362200"/>
            <a:ext cx="609600" cy="1552575"/>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Symbol" charset="2"/>
                <a:sym typeface="Symbol" charset="2"/>
              </a:rPr>
              <a:t></a:t>
            </a:r>
            <a:endParaRPr lang="en-US"/>
          </a:p>
          <a:p>
            <a:pPr>
              <a:spcBef>
                <a:spcPct val="50000"/>
              </a:spcBef>
            </a:pPr>
            <a:r>
              <a:rPr lang="en-US" i="1"/>
              <a:t>P</a:t>
            </a:r>
            <a:endParaRPr lang="en-US"/>
          </a:p>
          <a:p>
            <a:pPr>
              <a:spcBef>
                <a:spcPct val="50000"/>
              </a:spcBef>
            </a:pPr>
            <a:r>
              <a:rPr lang="en-US" i="1"/>
              <a:t>E</a:t>
            </a:r>
            <a:endParaRPr lang="en-US"/>
          </a:p>
        </p:txBody>
      </p:sp>
      <p:sp>
        <p:nvSpPr>
          <p:cNvPr id="22560" name="Text Box 32"/>
          <p:cNvSpPr txBox="1">
            <a:spLocks noChangeArrowheads="1"/>
          </p:cNvSpPr>
          <p:nvPr/>
        </p:nvSpPr>
        <p:spPr bwMode="auto">
          <a:xfrm>
            <a:off x="457200" y="4267200"/>
            <a:ext cx="83058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22561" name="Text Box 33"/>
          <p:cNvSpPr txBox="1">
            <a:spLocks noChangeArrowheads="1"/>
          </p:cNvSpPr>
          <p:nvPr/>
        </p:nvSpPr>
        <p:spPr bwMode="auto">
          <a:xfrm>
            <a:off x="228600" y="4884740"/>
            <a:ext cx="8686800" cy="1938992"/>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t>A shock is an </a:t>
            </a:r>
            <a:r>
              <a:rPr lang="en-US" sz="2400" b="1" dirty="0"/>
              <a:t>adiabatic</a:t>
            </a:r>
            <a:r>
              <a:rPr lang="en-US" sz="2400" dirty="0"/>
              <a:t> change of state: heat-flow across shock front is negligible. However, it is not a </a:t>
            </a:r>
            <a:r>
              <a:rPr lang="en-US" sz="2400" i="1" dirty="0"/>
              <a:t>reversible</a:t>
            </a:r>
            <a:r>
              <a:rPr lang="en-US" sz="2400" dirty="0"/>
              <a:t> process: the entropy increases. This condition is equivalent to the statement that sound speed in the material increases with pressure and is a necessary condition for a compression shock to form and be stable.</a:t>
            </a:r>
          </a:p>
        </p:txBody>
      </p:sp>
    </p:spTree>
    <p:extLst>
      <p:ext uri="{BB962C8B-B14F-4D97-AF65-F5344CB8AC3E}">
        <p14:creationId xmlns:p14="http://schemas.microsoft.com/office/powerpoint/2010/main" val="367137059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14" y="648250"/>
            <a:ext cx="9131985" cy="6209750"/>
          </a:xfrm>
          <a:prstGeom prst="rect">
            <a:avLst/>
          </a:prstGeom>
        </p:spPr>
      </p:pic>
      <p:sp>
        <p:nvSpPr>
          <p:cNvPr id="2" name="Title 1"/>
          <p:cNvSpPr>
            <a:spLocks noGrp="1"/>
          </p:cNvSpPr>
          <p:nvPr>
            <p:ph type="title"/>
          </p:nvPr>
        </p:nvSpPr>
        <p:spPr>
          <a:xfrm>
            <a:off x="0" y="-22280"/>
            <a:ext cx="9144000" cy="558800"/>
          </a:xfrm>
        </p:spPr>
        <p:txBody>
          <a:bodyPr>
            <a:normAutofit fontScale="90000"/>
          </a:bodyPr>
          <a:lstStyle/>
          <a:p>
            <a:r>
              <a:rPr lang="en-US" dirty="0" smtClean="0"/>
              <a:t>Grüneisen parameter: universal behavior?</a:t>
            </a:r>
            <a:endParaRPr lang="en-US" dirty="0"/>
          </a:p>
        </p:txBody>
      </p:sp>
      <p:sp>
        <p:nvSpPr>
          <p:cNvPr id="6" name="TextBox 5"/>
          <p:cNvSpPr txBox="1"/>
          <p:nvPr/>
        </p:nvSpPr>
        <p:spPr>
          <a:xfrm rot="16200000">
            <a:off x="-227447" y="3138009"/>
            <a:ext cx="924498" cy="461665"/>
          </a:xfrm>
          <a:prstGeom prst="rect">
            <a:avLst/>
          </a:prstGeom>
          <a:solidFill>
            <a:srgbClr val="FFFFFF"/>
          </a:solidFill>
        </p:spPr>
        <p:txBody>
          <a:bodyPr wrap="square" rtlCol="0">
            <a:spAutoFit/>
          </a:bodyPr>
          <a:lstStyle/>
          <a:p>
            <a:r>
              <a:rPr lang="en-US" sz="2400" dirty="0" err="1" smtClean="0">
                <a:latin typeface="Symbol" charset="2"/>
                <a:cs typeface="Symbol" charset="2"/>
              </a:rPr>
              <a:t>g</a:t>
            </a:r>
            <a:r>
              <a:rPr lang="en-US" sz="2400" dirty="0" smtClean="0"/>
              <a:t>/</a:t>
            </a:r>
            <a:r>
              <a:rPr lang="en-US" sz="2400" dirty="0" smtClean="0">
                <a:latin typeface="Symbol" charset="2"/>
                <a:cs typeface="Symbol" charset="2"/>
              </a:rPr>
              <a:t>g</a:t>
            </a:r>
            <a:r>
              <a:rPr lang="en-US" sz="2400" baseline="-25000" dirty="0" smtClean="0"/>
              <a:t>o</a:t>
            </a:r>
            <a:endParaRPr lang="en-US" sz="2400" baseline="-25000" dirty="0"/>
          </a:p>
        </p:txBody>
      </p:sp>
      <p:sp>
        <p:nvSpPr>
          <p:cNvPr id="18" name="TextBox 17"/>
          <p:cNvSpPr txBox="1"/>
          <p:nvPr/>
        </p:nvSpPr>
        <p:spPr>
          <a:xfrm>
            <a:off x="596857" y="3395139"/>
            <a:ext cx="101593" cy="246221"/>
          </a:xfrm>
          <a:prstGeom prst="rect">
            <a:avLst/>
          </a:prstGeom>
          <a:solidFill>
            <a:schemeClr val="bg1"/>
          </a:solidFill>
        </p:spPr>
        <p:txBody>
          <a:bodyPr wrap="square" rtlCol="0">
            <a:spAutoFit/>
          </a:bodyPr>
          <a:lstStyle/>
          <a:p>
            <a:r>
              <a:rPr lang="en-US" sz="1000" dirty="0" smtClean="0">
                <a:latin typeface="Verdana"/>
                <a:cs typeface="Verdana"/>
              </a:rPr>
              <a:t>5</a:t>
            </a:r>
            <a:endParaRPr lang="en-US" sz="1000" dirty="0">
              <a:latin typeface="Verdana"/>
              <a:cs typeface="Verdana"/>
            </a:endParaRPr>
          </a:p>
        </p:txBody>
      </p:sp>
      <p:grpSp>
        <p:nvGrpSpPr>
          <p:cNvPr id="19" name="Group 18"/>
          <p:cNvGrpSpPr/>
          <p:nvPr/>
        </p:nvGrpSpPr>
        <p:grpSpPr>
          <a:xfrm>
            <a:off x="5716534" y="1125291"/>
            <a:ext cx="3115183" cy="1754327"/>
            <a:chOff x="5436822" y="1357340"/>
            <a:chExt cx="3115183" cy="1754327"/>
          </a:xfrm>
        </p:grpSpPr>
        <p:sp>
          <p:nvSpPr>
            <p:cNvPr id="20" name="TextBox 19"/>
            <p:cNvSpPr txBox="1"/>
            <p:nvPr/>
          </p:nvSpPr>
          <p:spPr>
            <a:xfrm>
              <a:off x="5436822" y="1357340"/>
              <a:ext cx="3115183" cy="1754327"/>
            </a:xfrm>
            <a:prstGeom prst="rect">
              <a:avLst/>
            </a:prstGeom>
            <a:solidFill>
              <a:schemeClr val="bg1"/>
            </a:solidFill>
            <a:ln>
              <a:solidFill>
                <a:srgbClr val="C3DCFE"/>
              </a:solidFill>
            </a:ln>
          </p:spPr>
          <p:txBody>
            <a:bodyPr wrap="square" rtlCol="0">
              <a:spAutoFit/>
            </a:bodyPr>
            <a:lstStyle/>
            <a:p>
              <a:r>
                <a:rPr lang="en-US" dirty="0" smtClean="0"/>
                <a:t>		Mg</a:t>
              </a:r>
              <a:r>
                <a:rPr lang="en-US" baseline="-25000" dirty="0" smtClean="0"/>
                <a:t>2</a:t>
              </a:r>
              <a:r>
                <a:rPr lang="en-US" dirty="0" smtClean="0"/>
                <a:t>SiO</a:t>
              </a:r>
              <a:r>
                <a:rPr lang="en-US" baseline="-25000" dirty="0" smtClean="0"/>
                <a:t>4</a:t>
              </a:r>
              <a:r>
                <a:rPr lang="en-US" dirty="0" smtClean="0"/>
                <a:t> Forsterite</a:t>
              </a:r>
              <a:endParaRPr lang="en-US" baseline="-25000" dirty="0" smtClean="0"/>
            </a:p>
            <a:p>
              <a:r>
                <a:rPr lang="en-US" dirty="0" smtClean="0"/>
                <a:t>		CaMgSi</a:t>
              </a:r>
              <a:r>
                <a:rPr lang="en-US" baseline="-25000" dirty="0" smtClean="0"/>
                <a:t>2</a:t>
              </a:r>
              <a:r>
                <a:rPr lang="en-US" dirty="0" smtClean="0"/>
                <a:t>O</a:t>
              </a:r>
              <a:r>
                <a:rPr lang="en-US" baseline="-25000" dirty="0" smtClean="0"/>
                <a:t>6</a:t>
              </a:r>
              <a:r>
                <a:rPr lang="en-US" dirty="0" smtClean="0"/>
                <a:t> Diopside</a:t>
              </a:r>
            </a:p>
            <a:p>
              <a:r>
                <a:rPr lang="en-US" dirty="0" smtClean="0"/>
                <a:t>		CaAl</a:t>
              </a:r>
              <a:r>
                <a:rPr lang="en-US" baseline="-25000" dirty="0" smtClean="0"/>
                <a:t>2</a:t>
              </a:r>
              <a:r>
                <a:rPr lang="en-US" dirty="0" smtClean="0"/>
                <a:t>Si</a:t>
              </a:r>
              <a:r>
                <a:rPr lang="en-US" baseline="-25000" dirty="0" smtClean="0"/>
                <a:t>2</a:t>
              </a:r>
              <a:r>
                <a:rPr lang="en-US" dirty="0" smtClean="0"/>
                <a:t>O</a:t>
              </a:r>
              <a:r>
                <a:rPr lang="en-US" baseline="-25000" dirty="0" smtClean="0"/>
                <a:t>8</a:t>
              </a:r>
              <a:r>
                <a:rPr lang="en-US" dirty="0" smtClean="0"/>
                <a:t> Anorthite		Di</a:t>
              </a:r>
              <a:r>
                <a:rPr lang="en-US" baseline="-25000" dirty="0" smtClean="0"/>
                <a:t>64</a:t>
              </a:r>
              <a:r>
                <a:rPr lang="en-US" dirty="0" smtClean="0"/>
                <a:t>An</a:t>
              </a:r>
              <a:r>
                <a:rPr lang="en-US" baseline="-25000" dirty="0" smtClean="0"/>
                <a:t>36</a:t>
              </a:r>
            </a:p>
            <a:p>
              <a:r>
                <a:rPr lang="en-US" dirty="0" smtClean="0"/>
                <a:t>		MgSiO</a:t>
              </a:r>
              <a:r>
                <a:rPr lang="en-US" baseline="-25000" dirty="0" smtClean="0"/>
                <a:t>3</a:t>
              </a:r>
              <a:r>
                <a:rPr lang="en-US" dirty="0" smtClean="0"/>
                <a:t> Enstatite</a:t>
              </a:r>
              <a:endParaRPr lang="en-US" baseline="-25000" dirty="0" smtClean="0"/>
            </a:p>
            <a:p>
              <a:r>
                <a:rPr lang="en-US" dirty="0" smtClean="0"/>
                <a:t>		Fe</a:t>
              </a:r>
              <a:r>
                <a:rPr lang="en-US" baseline="-25000" dirty="0" smtClean="0"/>
                <a:t>2</a:t>
              </a:r>
              <a:r>
                <a:rPr lang="en-US" dirty="0" smtClean="0"/>
                <a:t>SiO</a:t>
              </a:r>
              <a:r>
                <a:rPr lang="en-US" baseline="-25000" dirty="0" smtClean="0"/>
                <a:t>4</a:t>
              </a:r>
              <a:r>
                <a:rPr lang="en-US" dirty="0" smtClean="0"/>
                <a:t> fayalite</a:t>
              </a:r>
              <a:endParaRPr lang="en-US" baseline="-25000" dirty="0"/>
            </a:p>
          </p:txBody>
        </p:sp>
        <p:cxnSp>
          <p:nvCxnSpPr>
            <p:cNvPr id="21" name="Straight Connector 20"/>
            <p:cNvCxnSpPr/>
            <p:nvPr/>
          </p:nvCxnSpPr>
          <p:spPr>
            <a:xfrm>
              <a:off x="5616923" y="1861388"/>
              <a:ext cx="660698" cy="1892"/>
            </a:xfrm>
            <a:prstGeom prst="line">
              <a:avLst/>
            </a:prstGeom>
            <a:ln>
              <a:solidFill>
                <a:srgbClr val="0080FF"/>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630981" y="1556930"/>
              <a:ext cx="660698" cy="189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616923" y="2413865"/>
              <a:ext cx="660698" cy="1892"/>
            </a:xfrm>
            <a:prstGeom prst="line">
              <a:avLst/>
            </a:prstGeom>
            <a:ln>
              <a:solidFill>
                <a:srgbClr val="58E16E"/>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616923" y="2681945"/>
              <a:ext cx="660698" cy="1892"/>
            </a:xfrm>
            <a:prstGeom prst="line">
              <a:avLst/>
            </a:prstGeom>
            <a:ln>
              <a:solidFill>
                <a:srgbClr val="804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638547" y="2139062"/>
              <a:ext cx="660698" cy="18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852324" y="2857828"/>
              <a:ext cx="182880" cy="182880"/>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 name="Straight Connector 4"/>
          <p:cNvCxnSpPr/>
          <p:nvPr/>
        </p:nvCxnSpPr>
        <p:spPr>
          <a:xfrm flipH="1">
            <a:off x="698450" y="5151120"/>
            <a:ext cx="8333790" cy="640080"/>
          </a:xfrm>
          <a:prstGeom prst="line">
            <a:avLst/>
          </a:prstGeom>
          <a:ln>
            <a:solidFill>
              <a:srgbClr val="6D00FF"/>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rot="21310901">
            <a:off x="1676400" y="5291574"/>
            <a:ext cx="1757680" cy="369332"/>
          </a:xfrm>
          <a:prstGeom prst="rect">
            <a:avLst/>
          </a:prstGeom>
          <a:noFill/>
        </p:spPr>
        <p:txBody>
          <a:bodyPr wrap="square" rtlCol="0">
            <a:spAutoFit/>
          </a:bodyPr>
          <a:lstStyle/>
          <a:p>
            <a:r>
              <a:rPr lang="en-US" dirty="0" smtClean="0">
                <a:solidFill>
                  <a:srgbClr val="6D00FF"/>
                </a:solidFill>
                <a:latin typeface="Symbol" charset="2"/>
                <a:cs typeface="Symbol" charset="2"/>
              </a:rPr>
              <a:t>g</a:t>
            </a:r>
            <a:r>
              <a:rPr lang="en-US" dirty="0" smtClean="0">
                <a:solidFill>
                  <a:srgbClr val="6D00FF"/>
                </a:solidFill>
              </a:rPr>
              <a:t>/V = constant</a:t>
            </a:r>
            <a:endParaRPr lang="en-US" dirty="0">
              <a:solidFill>
                <a:srgbClr val="6D00FF"/>
              </a:solidFill>
            </a:endParaRPr>
          </a:p>
        </p:txBody>
      </p:sp>
    </p:spTree>
    <p:extLst>
      <p:ext uri="{BB962C8B-B14F-4D97-AF65-F5344CB8AC3E}">
        <p14:creationId xmlns:p14="http://schemas.microsoft.com/office/powerpoint/2010/main" val="256509303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7120"/>
            <a:ext cx="9144000" cy="558800"/>
          </a:xfrm>
        </p:spPr>
        <p:txBody>
          <a:bodyPr>
            <a:normAutofit fontScale="90000"/>
          </a:bodyPr>
          <a:lstStyle/>
          <a:p>
            <a:r>
              <a:rPr lang="en-US" dirty="0" smtClean="0"/>
              <a:t>Results: magma ocean crystallization MAY begin in mid-lower mantle</a:t>
            </a:r>
            <a:endParaRPr lang="en-US" dirty="0"/>
          </a:p>
        </p:txBody>
      </p:sp>
      <p:sp>
        <p:nvSpPr>
          <p:cNvPr id="3" name="TextBox 2"/>
          <p:cNvSpPr txBox="1"/>
          <p:nvPr/>
        </p:nvSpPr>
        <p:spPr>
          <a:xfrm>
            <a:off x="5280780" y="5122512"/>
            <a:ext cx="3689048" cy="400110"/>
          </a:xfrm>
          <a:prstGeom prst="rect">
            <a:avLst/>
          </a:prstGeom>
          <a:noFill/>
        </p:spPr>
        <p:txBody>
          <a:bodyPr wrap="square" rtlCol="0">
            <a:spAutoFit/>
          </a:bodyPr>
          <a:lstStyle/>
          <a:p>
            <a:r>
              <a:rPr lang="en-US" sz="2000" dirty="0" smtClean="0"/>
              <a:t>Liquidus of Andrault et al. (2011)</a:t>
            </a:r>
            <a:endParaRPr lang="en-US" sz="2000" dirty="0"/>
          </a:p>
        </p:txBody>
      </p:sp>
      <p:sp>
        <p:nvSpPr>
          <p:cNvPr id="10" name="TextBox 9"/>
          <p:cNvSpPr txBox="1"/>
          <p:nvPr/>
        </p:nvSpPr>
        <p:spPr>
          <a:xfrm>
            <a:off x="471714" y="5130422"/>
            <a:ext cx="3689048" cy="400110"/>
          </a:xfrm>
          <a:prstGeom prst="rect">
            <a:avLst/>
          </a:prstGeom>
          <a:noFill/>
        </p:spPr>
        <p:txBody>
          <a:bodyPr wrap="square" rtlCol="0">
            <a:spAutoFit/>
          </a:bodyPr>
          <a:lstStyle/>
          <a:p>
            <a:r>
              <a:rPr lang="en-US" sz="2000" dirty="0" smtClean="0"/>
              <a:t>Liquidus of </a:t>
            </a:r>
            <a:r>
              <a:rPr lang="en-US" sz="2000" dirty="0" err="1" smtClean="0"/>
              <a:t>Fiquet</a:t>
            </a:r>
            <a:r>
              <a:rPr lang="en-US" sz="2000" dirty="0" smtClean="0"/>
              <a:t> et al. (2010)</a:t>
            </a:r>
            <a:endParaRPr lang="en-US" sz="2000" dirty="0"/>
          </a:p>
        </p:txBody>
      </p:sp>
      <p:sp>
        <p:nvSpPr>
          <p:cNvPr id="11" name="TextBox 10"/>
          <p:cNvSpPr txBox="1"/>
          <p:nvPr/>
        </p:nvSpPr>
        <p:spPr>
          <a:xfrm>
            <a:off x="100269" y="5553275"/>
            <a:ext cx="8999619" cy="1200328"/>
          </a:xfrm>
          <a:prstGeom prst="rect">
            <a:avLst/>
          </a:prstGeom>
          <a:noFill/>
        </p:spPr>
        <p:txBody>
          <a:bodyPr wrap="square" rtlCol="0">
            <a:spAutoFit/>
          </a:bodyPr>
          <a:lstStyle/>
          <a:p>
            <a:r>
              <a:rPr lang="en-US" sz="2400" dirty="0" smtClean="0"/>
              <a:t>Currently depends on uncertainty about bulk composition and liquidus measurements. Furthermore, subsequent evolution depends on buoyancy/suspension</a:t>
            </a:r>
            <a:r>
              <a:rPr lang="en-US" sz="2400" dirty="0"/>
              <a:t> </a:t>
            </a:r>
            <a:r>
              <a:rPr lang="en-US" sz="2400" dirty="0" smtClean="0"/>
              <a:t>of these early-formed crystals and later near-solidus steps</a:t>
            </a:r>
            <a:endParaRPr lang="en-US" sz="2400" dirty="0"/>
          </a:p>
        </p:txBody>
      </p:sp>
      <p:pic>
        <p:nvPicPr>
          <p:cNvPr id="4" name="Picture 3" descr="Figure 8 isentropes.tif"/>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7981" y="1489552"/>
            <a:ext cx="4651907" cy="3264290"/>
          </a:xfrm>
          <a:prstGeom prst="rect">
            <a:avLst/>
          </a:prstGeom>
        </p:spPr>
      </p:pic>
      <p:pic>
        <p:nvPicPr>
          <p:cNvPr id="9" name="Picture 8" descr="Figure 8 isentropes.ti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36" y="1487163"/>
            <a:ext cx="4547311" cy="3465019"/>
          </a:xfrm>
          <a:prstGeom prst="rect">
            <a:avLst/>
          </a:prstGeom>
        </p:spPr>
      </p:pic>
      <p:pic>
        <p:nvPicPr>
          <p:cNvPr id="12" name="Picture 11" descr="Figure 8 isentropes.tif"/>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58186" y="4653704"/>
            <a:ext cx="4641702" cy="621318"/>
          </a:xfrm>
          <a:prstGeom prst="rect">
            <a:avLst/>
          </a:prstGeom>
        </p:spPr>
      </p:pic>
      <p:sp>
        <p:nvSpPr>
          <p:cNvPr id="5" name="Donut 4"/>
          <p:cNvSpPr/>
          <p:nvPr/>
        </p:nvSpPr>
        <p:spPr>
          <a:xfrm>
            <a:off x="3264322" y="2105440"/>
            <a:ext cx="534769" cy="467876"/>
          </a:xfrm>
          <a:prstGeom prst="donut">
            <a:avLst>
              <a:gd name="adj" fmla="val 13094"/>
            </a:avLst>
          </a:prstGeom>
          <a:solidFill>
            <a:srgbClr val="58E16E"/>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8609231" y="1789964"/>
            <a:ext cx="534769" cy="467876"/>
          </a:xfrm>
          <a:prstGeom prst="donut">
            <a:avLst>
              <a:gd name="adj" fmla="val 13094"/>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6811971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80" y="194235"/>
            <a:ext cx="8844820" cy="787401"/>
          </a:xfrm>
          <a:solidFill>
            <a:schemeClr val="bg1"/>
          </a:solidFill>
        </p:spPr>
        <p:txBody>
          <a:bodyPr>
            <a:normAutofit/>
          </a:bodyPr>
          <a:lstStyle/>
          <a:p>
            <a:r>
              <a:rPr lang="en-US" dirty="0" smtClean="0"/>
              <a:t>Trying to make a partial-melt ULVZ</a:t>
            </a:r>
            <a:endParaRPr lang="en-US" dirty="0"/>
          </a:p>
        </p:txBody>
      </p:sp>
      <p:sp>
        <p:nvSpPr>
          <p:cNvPr id="6" name="Content Placeholder 5"/>
          <p:cNvSpPr>
            <a:spLocks noGrp="1"/>
          </p:cNvSpPr>
          <p:nvPr>
            <p:ph sz="quarter" idx="1"/>
          </p:nvPr>
        </p:nvSpPr>
        <p:spPr>
          <a:xfrm>
            <a:off x="146780" y="1600200"/>
            <a:ext cx="8844820" cy="5257800"/>
          </a:xfrm>
        </p:spPr>
        <p:txBody>
          <a:bodyPr>
            <a:normAutofit fontScale="85000" lnSpcReduction="20000"/>
          </a:bodyPr>
          <a:lstStyle/>
          <a:p>
            <a:r>
              <a:rPr lang="en-US" dirty="0" smtClean="0"/>
              <a:t>What are the constraints (observational and theoretical)?</a:t>
            </a:r>
          </a:p>
          <a:p>
            <a:pPr lvl="1"/>
            <a:r>
              <a:rPr lang="en-US" dirty="0" smtClean="0"/>
              <a:t>Must be partially molten with melt fraction 10-30% to explain shear velocity drop (Williams and Garnero, 1996) </a:t>
            </a:r>
          </a:p>
          <a:p>
            <a:pPr lvl="2"/>
            <a:r>
              <a:rPr lang="en-US" sz="1900" dirty="0" smtClean="0"/>
              <a:t>(not a true constraint – solid Fe-enrichment models can do this also, Wicks et al. 2010)</a:t>
            </a:r>
          </a:p>
          <a:p>
            <a:pPr lvl="1"/>
            <a:r>
              <a:rPr lang="en-US" dirty="0" smtClean="0"/>
              <a:t>Must have aggregate density greater than ambient mantle (6-14% denser than PREM, Rost et al. 2005)</a:t>
            </a:r>
          </a:p>
          <a:p>
            <a:pPr lvl="1"/>
            <a:r>
              <a:rPr lang="en-US" dirty="0" smtClean="0"/>
              <a:t>Must (?) have small density contrast (≤±1%?) between melt and solids within ULVZ to prevent segregation into pure melt and residual solids</a:t>
            </a:r>
          </a:p>
          <a:p>
            <a:r>
              <a:rPr lang="en-US" dirty="0" smtClean="0"/>
              <a:t>What model parameters are known, which can we play with?</a:t>
            </a:r>
          </a:p>
          <a:p>
            <a:pPr lvl="1"/>
            <a:r>
              <a:rPr lang="en-US" dirty="0" smtClean="0"/>
              <a:t>Liquid and solid density models reasonably well-defined</a:t>
            </a:r>
          </a:p>
          <a:p>
            <a:pPr lvl="1"/>
            <a:r>
              <a:rPr lang="en-US" dirty="0" smtClean="0"/>
              <a:t>Temperature – range from ~3700 to ~4400 K possible</a:t>
            </a:r>
          </a:p>
          <a:p>
            <a:pPr lvl="1"/>
            <a:r>
              <a:rPr lang="en-US" dirty="0" smtClean="0"/>
              <a:t>Bulk composition – in principle, can be anything</a:t>
            </a:r>
          </a:p>
          <a:p>
            <a:pPr lvl="1"/>
            <a:r>
              <a:rPr lang="en-US" dirty="0" smtClean="0"/>
              <a:t>Eutectic liquid composition – only constrained by long extrapolation</a:t>
            </a:r>
          </a:p>
          <a:p>
            <a:pPr lvl="1"/>
            <a:r>
              <a:rPr lang="en-US" dirty="0" smtClean="0"/>
              <a:t>Fe partition coefficient between melt and solid – few and contradictory experiments</a:t>
            </a:r>
            <a:endParaRPr lang="en-US" dirty="0"/>
          </a:p>
        </p:txBody>
      </p:sp>
    </p:spTree>
    <p:extLst>
      <p:ext uri="{BB962C8B-B14F-4D97-AF65-F5344CB8AC3E}">
        <p14:creationId xmlns:p14="http://schemas.microsoft.com/office/powerpoint/2010/main" val="367223922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80" y="194235"/>
            <a:ext cx="8844820" cy="787401"/>
          </a:xfrm>
          <a:solidFill>
            <a:schemeClr val="bg1"/>
          </a:solidFill>
        </p:spPr>
        <p:txBody>
          <a:bodyPr>
            <a:normAutofit/>
          </a:bodyPr>
          <a:lstStyle/>
          <a:p>
            <a:r>
              <a:rPr lang="en-US" dirty="0" smtClean="0"/>
              <a:t>Trying to make a partial-melt ULVZ</a:t>
            </a:r>
            <a:endParaRPr lang="en-US" dirty="0"/>
          </a:p>
        </p:txBody>
      </p:sp>
      <p:pic>
        <p:nvPicPr>
          <p:cNvPr id="4" name="Content Placeholder 3"/>
          <p:cNvPicPr>
            <a:picLocks noGrp="1" noChangeAspect="1"/>
          </p:cNvPicPr>
          <p:nvPr>
            <p:ph sz="quarter" idx="1"/>
          </p:nvPr>
        </p:nvPicPr>
        <p:blipFill rotWithShape="1">
          <a:blip r:embed="rId2" cstate="print">
            <a:extLst>
              <a:ext uri="{28A0092B-C50C-407E-A947-70E740481C1C}">
                <a14:useLocalDpi xmlns:a14="http://schemas.microsoft.com/office/drawing/2010/main"/>
              </a:ext>
            </a:extLst>
          </a:blip>
          <a:srcRect t="-10"/>
          <a:stretch/>
        </p:blipFill>
        <p:spPr>
          <a:xfrm>
            <a:off x="146780" y="1581865"/>
            <a:ext cx="4006081" cy="3475649"/>
          </a:xfrm>
        </p:spPr>
      </p:pic>
      <p:pic>
        <p:nvPicPr>
          <p:cNvPr id="5" name="Picture 4"/>
          <p:cNvPicPr>
            <a:picLocks noChangeAspect="1"/>
          </p:cNvPicPr>
          <p:nvPr/>
        </p:nvPicPr>
        <p:blipFill>
          <a:blip r:embed="rId3"/>
          <a:stretch>
            <a:fillRect/>
          </a:stretch>
        </p:blipFill>
        <p:spPr>
          <a:xfrm>
            <a:off x="4152860" y="1581865"/>
            <a:ext cx="4838739" cy="4586114"/>
          </a:xfrm>
          <a:prstGeom prst="rect">
            <a:avLst/>
          </a:prstGeom>
        </p:spPr>
      </p:pic>
      <p:sp>
        <p:nvSpPr>
          <p:cNvPr id="7" name="TextBox 6"/>
          <p:cNvSpPr txBox="1"/>
          <p:nvPr/>
        </p:nvSpPr>
        <p:spPr>
          <a:xfrm>
            <a:off x="991552" y="4311141"/>
            <a:ext cx="2462167" cy="369332"/>
          </a:xfrm>
          <a:prstGeom prst="rect">
            <a:avLst/>
          </a:prstGeom>
          <a:noFill/>
        </p:spPr>
        <p:txBody>
          <a:bodyPr wrap="square" rtlCol="0">
            <a:spAutoFit/>
          </a:bodyPr>
          <a:lstStyle/>
          <a:p>
            <a:r>
              <a:rPr lang="en-US" dirty="0" err="1" smtClean="0"/>
              <a:t>Liebske</a:t>
            </a:r>
            <a:r>
              <a:rPr lang="en-US" dirty="0" smtClean="0"/>
              <a:t> &amp; Frost, 2012 </a:t>
            </a:r>
            <a:endParaRPr lang="en-US" dirty="0"/>
          </a:p>
        </p:txBody>
      </p:sp>
      <p:sp>
        <p:nvSpPr>
          <p:cNvPr id="8" name="TextBox 7"/>
          <p:cNvSpPr txBox="1"/>
          <p:nvPr/>
        </p:nvSpPr>
        <p:spPr>
          <a:xfrm>
            <a:off x="7461704" y="5890980"/>
            <a:ext cx="1529895" cy="276999"/>
          </a:xfrm>
          <a:prstGeom prst="rect">
            <a:avLst/>
          </a:prstGeom>
          <a:noFill/>
        </p:spPr>
        <p:txBody>
          <a:bodyPr wrap="square" rtlCol="0">
            <a:spAutoFit/>
          </a:bodyPr>
          <a:lstStyle/>
          <a:p>
            <a:r>
              <a:rPr lang="en-US" sz="1200" dirty="0" smtClean="0"/>
              <a:t>De </a:t>
            </a:r>
            <a:r>
              <a:rPr lang="en-US" sz="1200" dirty="0" err="1" smtClean="0"/>
              <a:t>Koker</a:t>
            </a:r>
            <a:r>
              <a:rPr lang="en-US" sz="1200" dirty="0" smtClean="0"/>
              <a:t> et al., 2013 </a:t>
            </a:r>
            <a:endParaRPr lang="en-US" sz="1200" dirty="0"/>
          </a:p>
        </p:txBody>
      </p:sp>
      <p:sp>
        <p:nvSpPr>
          <p:cNvPr id="9" name="TextBox 8"/>
          <p:cNvSpPr txBox="1"/>
          <p:nvPr/>
        </p:nvSpPr>
        <p:spPr>
          <a:xfrm>
            <a:off x="0" y="5898595"/>
            <a:ext cx="4879771" cy="738664"/>
          </a:xfrm>
          <a:prstGeom prst="rect">
            <a:avLst/>
          </a:prstGeom>
          <a:noFill/>
        </p:spPr>
        <p:txBody>
          <a:bodyPr wrap="square" rtlCol="0">
            <a:spAutoFit/>
          </a:bodyPr>
          <a:lstStyle/>
          <a:p>
            <a:r>
              <a:rPr lang="en-US" dirty="0" smtClean="0"/>
              <a:t>Eutectic position appears well-constrained, at least in MgO-SiO</a:t>
            </a:r>
            <a:r>
              <a:rPr lang="en-US" baseline="-25000" dirty="0" smtClean="0"/>
              <a:t>2</a:t>
            </a:r>
            <a:r>
              <a:rPr lang="en-US" dirty="0" smtClean="0"/>
              <a:t>: </a:t>
            </a:r>
            <a:r>
              <a:rPr lang="en-US" sz="2400" i="1" dirty="0" err="1" smtClean="0"/>
              <a:t>f</a:t>
            </a:r>
            <a:r>
              <a:rPr lang="en-US" sz="2400" baseline="-25000" dirty="0" err="1" smtClean="0"/>
              <a:t>Pv</a:t>
            </a:r>
            <a:r>
              <a:rPr lang="en-US" sz="2400" baseline="30000" dirty="0" err="1" smtClean="0"/>
              <a:t>E</a:t>
            </a:r>
            <a:r>
              <a:rPr lang="en-US" dirty="0" smtClean="0"/>
              <a:t> ~ 0.8</a:t>
            </a:r>
            <a:endParaRPr lang="en-US" dirty="0"/>
          </a:p>
        </p:txBody>
      </p:sp>
    </p:spTree>
    <p:extLst>
      <p:ext uri="{BB962C8B-B14F-4D97-AF65-F5344CB8AC3E}">
        <p14:creationId xmlns:p14="http://schemas.microsoft.com/office/powerpoint/2010/main" val="188241092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265928" y="1590645"/>
            <a:ext cx="4863597" cy="3533707"/>
          </a:xfrm>
          <a:prstGeom prst="rect">
            <a:avLst/>
          </a:prstGeom>
        </p:spPr>
      </p:pic>
      <p:pic>
        <p:nvPicPr>
          <p:cNvPr id="6" name="Content Placeholder 5"/>
          <p:cNvPicPr>
            <a:picLocks noGrp="1" noChangeAspect="1"/>
          </p:cNvPicPr>
          <p:nvPr>
            <p:ph sz="quarter" idx="1"/>
          </p:nvPr>
        </p:nvPicPr>
        <p:blipFill rotWithShape="1">
          <a:blip r:embed="rId3" cstate="print">
            <a:extLst>
              <a:ext uri="{28A0092B-C50C-407E-A947-70E740481C1C}">
                <a14:useLocalDpi xmlns:a14="http://schemas.microsoft.com/office/drawing/2010/main"/>
              </a:ext>
            </a:extLst>
          </a:blip>
          <a:srcRect t="-74" b="-597"/>
          <a:stretch/>
        </p:blipFill>
        <p:spPr>
          <a:xfrm>
            <a:off x="131711" y="1590646"/>
            <a:ext cx="4134218" cy="3756505"/>
          </a:xfrm>
        </p:spPr>
      </p:pic>
      <p:sp>
        <p:nvSpPr>
          <p:cNvPr id="2" name="Title 1"/>
          <p:cNvSpPr>
            <a:spLocks noGrp="1"/>
          </p:cNvSpPr>
          <p:nvPr>
            <p:ph type="title"/>
          </p:nvPr>
        </p:nvSpPr>
        <p:spPr>
          <a:xfrm>
            <a:off x="146780" y="194235"/>
            <a:ext cx="8844820" cy="787401"/>
          </a:xfrm>
          <a:solidFill>
            <a:schemeClr val="bg1"/>
          </a:solidFill>
        </p:spPr>
        <p:txBody>
          <a:bodyPr>
            <a:normAutofit/>
          </a:bodyPr>
          <a:lstStyle/>
          <a:p>
            <a:r>
              <a:rPr lang="en-US" dirty="0" smtClean="0"/>
              <a:t>Trying to make a partial-melt ULVZ</a:t>
            </a:r>
            <a:endParaRPr lang="en-US" dirty="0"/>
          </a:p>
        </p:txBody>
      </p:sp>
      <p:sp>
        <p:nvSpPr>
          <p:cNvPr id="7" name="TextBox 6"/>
          <p:cNvSpPr txBox="1"/>
          <p:nvPr/>
        </p:nvSpPr>
        <p:spPr>
          <a:xfrm>
            <a:off x="1955250" y="1815803"/>
            <a:ext cx="2462167" cy="369332"/>
          </a:xfrm>
          <a:prstGeom prst="rect">
            <a:avLst/>
          </a:prstGeom>
          <a:noFill/>
        </p:spPr>
        <p:txBody>
          <a:bodyPr wrap="square" rtlCol="0">
            <a:spAutoFit/>
          </a:bodyPr>
          <a:lstStyle/>
          <a:p>
            <a:r>
              <a:rPr lang="en-US" dirty="0" smtClean="0"/>
              <a:t>Nomura et al., 2011 </a:t>
            </a:r>
            <a:endParaRPr lang="en-US" dirty="0"/>
          </a:p>
        </p:txBody>
      </p:sp>
      <p:sp>
        <p:nvSpPr>
          <p:cNvPr id="8" name="TextBox 7"/>
          <p:cNvSpPr txBox="1"/>
          <p:nvPr/>
        </p:nvSpPr>
        <p:spPr>
          <a:xfrm>
            <a:off x="5021819" y="4331394"/>
            <a:ext cx="1529895" cy="276999"/>
          </a:xfrm>
          <a:prstGeom prst="rect">
            <a:avLst/>
          </a:prstGeom>
          <a:noFill/>
        </p:spPr>
        <p:txBody>
          <a:bodyPr wrap="square" rtlCol="0">
            <a:spAutoFit/>
          </a:bodyPr>
          <a:lstStyle/>
          <a:p>
            <a:r>
              <a:rPr lang="en-US" sz="1200" dirty="0" smtClean="0"/>
              <a:t>Andrault et al., 2012 </a:t>
            </a:r>
            <a:endParaRPr lang="en-US" sz="1200" dirty="0"/>
          </a:p>
        </p:txBody>
      </p:sp>
      <p:sp>
        <p:nvSpPr>
          <p:cNvPr id="10" name="TextBox 9"/>
          <p:cNvSpPr txBox="1"/>
          <p:nvPr/>
        </p:nvSpPr>
        <p:spPr>
          <a:xfrm>
            <a:off x="245102" y="5653518"/>
            <a:ext cx="5525951" cy="738664"/>
          </a:xfrm>
          <a:prstGeom prst="rect">
            <a:avLst/>
          </a:prstGeom>
          <a:noFill/>
        </p:spPr>
        <p:txBody>
          <a:bodyPr wrap="square" rtlCol="0">
            <a:spAutoFit/>
          </a:bodyPr>
          <a:lstStyle/>
          <a:p>
            <a:r>
              <a:rPr lang="en-US" dirty="0" smtClean="0"/>
              <a:t>Mg-perovskite/Melt partition coefficient for Fe is not well-constrained: but let’s try </a:t>
            </a:r>
            <a:r>
              <a:rPr lang="en-US" sz="2400" i="1" dirty="0" err="1" smtClean="0"/>
              <a:t>D</a:t>
            </a:r>
            <a:r>
              <a:rPr lang="en-US" sz="2400" baseline="-25000" dirty="0" err="1" smtClean="0"/>
              <a:t>Fe</a:t>
            </a:r>
            <a:r>
              <a:rPr lang="en-US" sz="2400" baseline="30000" dirty="0" err="1" smtClean="0"/>
              <a:t>MgPv</a:t>
            </a:r>
            <a:r>
              <a:rPr lang="en-US" sz="2400" baseline="30000" dirty="0" smtClean="0"/>
              <a:t>/Melt</a:t>
            </a:r>
            <a:r>
              <a:rPr lang="en-US" dirty="0" smtClean="0"/>
              <a:t> ~ 0.47</a:t>
            </a:r>
            <a:endParaRPr lang="en-US" dirty="0"/>
          </a:p>
        </p:txBody>
      </p:sp>
    </p:spTree>
    <p:extLst>
      <p:ext uri="{BB962C8B-B14F-4D97-AF65-F5344CB8AC3E}">
        <p14:creationId xmlns:p14="http://schemas.microsoft.com/office/powerpoint/2010/main" val="160235904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80" y="-220"/>
            <a:ext cx="8844820" cy="1214468"/>
          </a:xfrm>
          <a:solidFill>
            <a:schemeClr val="bg1"/>
          </a:solidFill>
        </p:spPr>
        <p:txBody>
          <a:bodyPr>
            <a:normAutofit fontScale="90000"/>
          </a:bodyPr>
          <a:lstStyle/>
          <a:p>
            <a:r>
              <a:rPr lang="en-US" dirty="0" smtClean="0"/>
              <a:t>Trying to make a partial-melt ULVZ: </a:t>
            </a:r>
            <a:br>
              <a:rPr lang="en-US" dirty="0" smtClean="0"/>
            </a:br>
            <a:r>
              <a:rPr lang="en-US" sz="2200" dirty="0" smtClean="0"/>
              <a:t>bulk density and melt/solid density contrast at 30% melting vs. ULVZ composition</a:t>
            </a:r>
            <a:endParaRPr lang="en-US" sz="3600" dirty="0"/>
          </a:p>
        </p:txBody>
      </p:sp>
      <p:pic>
        <p:nvPicPr>
          <p:cNvPr id="5" name="Content Placeholder 4" descr="Figure 9_partial melt_csmaller.tif"/>
          <p:cNvPicPr>
            <a:picLocks noGrp="1" noChangeAspect="1"/>
          </p:cNvPicPr>
          <p:nvPr>
            <p:ph sz="quarter" idx="1"/>
          </p:nvPr>
        </p:nvPicPr>
        <p:blipFill rotWithShape="1">
          <a:blip r:embed="rId2" cstate="print">
            <a:extLst>
              <a:ext uri="{28A0092B-C50C-407E-A947-70E740481C1C}">
                <a14:useLocalDpi xmlns:a14="http://schemas.microsoft.com/office/drawing/2010/main"/>
              </a:ext>
            </a:extLst>
          </a:blip>
          <a:srcRect l="-2"/>
          <a:stretch/>
        </p:blipFill>
        <p:spPr>
          <a:xfrm>
            <a:off x="1057148" y="1497967"/>
            <a:ext cx="6664452" cy="5364781"/>
          </a:xfrm>
        </p:spPr>
      </p:pic>
      <p:sp>
        <p:nvSpPr>
          <p:cNvPr id="4" name="TextBox 3"/>
          <p:cNvSpPr txBox="1"/>
          <p:nvPr/>
        </p:nvSpPr>
        <p:spPr>
          <a:xfrm>
            <a:off x="6661727" y="6488668"/>
            <a:ext cx="2482273" cy="369332"/>
          </a:xfrm>
          <a:prstGeom prst="rect">
            <a:avLst/>
          </a:prstGeom>
          <a:noFill/>
        </p:spPr>
        <p:txBody>
          <a:bodyPr wrap="square" rtlCol="0">
            <a:spAutoFit/>
          </a:bodyPr>
          <a:lstStyle/>
          <a:p>
            <a:r>
              <a:rPr lang="en-US" dirty="0" smtClean="0"/>
              <a:t>Thomas et al., in press</a:t>
            </a:r>
            <a:endParaRPr lang="en-US" dirty="0"/>
          </a:p>
        </p:txBody>
      </p:sp>
      <p:pic>
        <p:nvPicPr>
          <p:cNvPr id="3" name="Picture 2"/>
          <p:cNvPicPr>
            <a:picLocks noChangeAspect="1"/>
          </p:cNvPicPr>
          <p:nvPr/>
        </p:nvPicPr>
        <p:blipFill>
          <a:blip r:embed="rId3">
            <a:alphaModFix amt="49000"/>
          </a:blip>
          <a:stretch>
            <a:fillRect/>
          </a:stretch>
        </p:blipFill>
        <p:spPr>
          <a:xfrm>
            <a:off x="1448485" y="1657214"/>
            <a:ext cx="6781800" cy="4711700"/>
          </a:xfrm>
          <a:prstGeom prst="rect">
            <a:avLst/>
          </a:prstGeom>
          <a:noFill/>
        </p:spPr>
      </p:pic>
    </p:spTree>
    <p:extLst>
      <p:ext uri="{BB962C8B-B14F-4D97-AF65-F5344CB8AC3E}">
        <p14:creationId xmlns:p14="http://schemas.microsoft.com/office/powerpoint/2010/main" val="3049479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80" y="194235"/>
            <a:ext cx="8844820" cy="787401"/>
          </a:xfrm>
          <a:solidFill>
            <a:schemeClr val="bg1"/>
          </a:solidFill>
        </p:spPr>
        <p:txBody>
          <a:bodyPr>
            <a:normAutofit fontScale="90000"/>
          </a:bodyPr>
          <a:lstStyle/>
          <a:p>
            <a:r>
              <a:rPr lang="en-US" dirty="0" smtClean="0"/>
              <a:t>Trying to make a partial-</a:t>
            </a:r>
            <a:r>
              <a:rPr lang="en-US" dirty="0"/>
              <a:t>melt ULVZ:</a:t>
            </a:r>
            <a:br>
              <a:rPr lang="en-US" dirty="0"/>
            </a:br>
            <a:r>
              <a:rPr lang="en-US" sz="2200" dirty="0"/>
              <a:t>bulk density and melt/solid density contrast at 30% melting vs. ULVZ composition</a:t>
            </a:r>
            <a:endParaRPr lang="en-US" dirty="0"/>
          </a:p>
        </p:txBody>
      </p:sp>
      <p:pic>
        <p:nvPicPr>
          <p:cNvPr id="5" name="Content Placeholder 4" descr="Figure 9_partial melt_csmaller.tif"/>
          <p:cNvPicPr>
            <a:picLocks noGrp="1" noChangeAspect="1"/>
          </p:cNvPicPr>
          <p:nvPr>
            <p:ph sz="quarter" idx="1"/>
          </p:nvPr>
        </p:nvPicPr>
        <p:blipFill rotWithShape="1">
          <a:blip r:embed="rId2" cstate="print">
            <a:extLst>
              <a:ext uri="{28A0092B-C50C-407E-A947-70E740481C1C}">
                <a14:useLocalDpi xmlns:a14="http://schemas.microsoft.com/office/drawing/2010/main"/>
              </a:ext>
            </a:extLst>
          </a:blip>
          <a:srcRect b="-89"/>
          <a:stretch/>
        </p:blipFill>
        <p:spPr>
          <a:xfrm>
            <a:off x="1057148" y="1497967"/>
            <a:ext cx="6664452" cy="5364781"/>
          </a:xfrm>
        </p:spPr>
      </p:pic>
      <p:sp>
        <p:nvSpPr>
          <p:cNvPr id="4" name="TextBox 3"/>
          <p:cNvSpPr txBox="1"/>
          <p:nvPr/>
        </p:nvSpPr>
        <p:spPr>
          <a:xfrm>
            <a:off x="6661727" y="6488668"/>
            <a:ext cx="2482273" cy="369332"/>
          </a:xfrm>
          <a:prstGeom prst="rect">
            <a:avLst/>
          </a:prstGeom>
          <a:noFill/>
        </p:spPr>
        <p:txBody>
          <a:bodyPr wrap="square" rtlCol="0">
            <a:spAutoFit/>
          </a:bodyPr>
          <a:lstStyle/>
          <a:p>
            <a:r>
              <a:rPr lang="en-US" dirty="0" smtClean="0"/>
              <a:t>Thomas et al., in press</a:t>
            </a:r>
            <a:endParaRPr lang="en-US" dirty="0"/>
          </a:p>
        </p:txBody>
      </p:sp>
      <p:pic>
        <p:nvPicPr>
          <p:cNvPr id="6" name="Content Placeholder 4" descr="Figure 9_partial melt_csmaller.ti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57148" y="1497967"/>
            <a:ext cx="1038352" cy="5364781"/>
          </a:xfrm>
          <a:prstGeom prst="rect">
            <a:avLst/>
          </a:prstGeom>
        </p:spPr>
      </p:pic>
      <p:pic>
        <p:nvPicPr>
          <p:cNvPr id="3" name="Picture 2"/>
          <p:cNvPicPr>
            <a:picLocks noChangeAspect="1"/>
          </p:cNvPicPr>
          <p:nvPr/>
        </p:nvPicPr>
        <p:blipFill>
          <a:blip r:embed="rId4">
            <a:alphaModFix amt="49000"/>
          </a:blip>
          <a:stretch>
            <a:fillRect/>
          </a:stretch>
        </p:blipFill>
        <p:spPr>
          <a:xfrm>
            <a:off x="3478508" y="3386870"/>
            <a:ext cx="1702071" cy="1678431"/>
          </a:xfrm>
          <a:prstGeom prst="rect">
            <a:avLst/>
          </a:prstGeom>
        </p:spPr>
      </p:pic>
    </p:spTree>
    <p:extLst>
      <p:ext uri="{BB962C8B-B14F-4D97-AF65-F5344CB8AC3E}">
        <p14:creationId xmlns:p14="http://schemas.microsoft.com/office/powerpoint/2010/main" val="3196353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52400" y="228600"/>
            <a:ext cx="8839200" cy="457200"/>
          </a:xfrm>
        </p:spPr>
        <p:txBody>
          <a:bodyPr>
            <a:normAutofit fontScale="90000"/>
          </a:bodyPr>
          <a:lstStyle/>
          <a:p>
            <a:r>
              <a:rPr lang="en-US" sz="3600" dirty="0" smtClean="0"/>
              <a:t>Shock wave experiments:</a:t>
            </a:r>
            <a:br>
              <a:rPr lang="en-US" sz="3600" dirty="0" smtClean="0"/>
            </a:br>
            <a:r>
              <a:rPr lang="en-US" sz="3600" dirty="0"/>
              <a:t>	</a:t>
            </a:r>
            <a:r>
              <a:rPr lang="en-US" sz="3600" dirty="0" smtClean="0"/>
              <a:t>		The </a:t>
            </a:r>
            <a:r>
              <a:rPr lang="en-US" sz="3600" dirty="0"/>
              <a:t>Rankine-Hugoniot Equations</a:t>
            </a:r>
          </a:p>
        </p:txBody>
      </p:sp>
      <p:graphicFrame>
        <p:nvGraphicFramePr>
          <p:cNvPr id="37891" name="Object 3"/>
          <p:cNvGraphicFramePr>
            <a:graphicFrameLocks noChangeAspect="1"/>
          </p:cNvGraphicFramePr>
          <p:nvPr>
            <p:extLst>
              <p:ext uri="{D42A27DB-BD31-4B8C-83A1-F6EECF244321}">
                <p14:modId xmlns:p14="http://schemas.microsoft.com/office/powerpoint/2010/main" val="1088622076"/>
              </p:ext>
            </p:extLst>
          </p:nvPr>
        </p:nvGraphicFramePr>
        <p:xfrm>
          <a:off x="3276600" y="4267200"/>
          <a:ext cx="5435600" cy="2357438"/>
        </p:xfrm>
        <a:graphic>
          <a:graphicData uri="http://schemas.openxmlformats.org/presentationml/2006/ole">
            <mc:AlternateContent xmlns:mc="http://schemas.openxmlformats.org/markup-compatibility/2006">
              <mc:Choice xmlns:v="urn:schemas-microsoft-com:vml" Requires="v">
                <p:oleObj spid="_x0000_s1066" name="Equation" r:id="rId4" imgW="1727200" imgH="749300" progId="Equation.3">
                  <p:embed/>
                </p:oleObj>
              </mc:Choice>
              <mc:Fallback>
                <p:oleObj name="Equation" r:id="rId4" imgW="1727200" imgH="749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267200"/>
                        <a:ext cx="5435600" cy="2357438"/>
                      </a:xfrm>
                      <a:prstGeom prst="rect">
                        <a:avLst/>
                      </a:prstGeom>
                      <a:solidFill>
                        <a:schemeClr val="tx2"/>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7892" name="Rectangle 4"/>
          <p:cNvSpPr>
            <a:spLocks noChangeArrowheads="1"/>
          </p:cNvSpPr>
          <p:nvPr/>
        </p:nvSpPr>
        <p:spPr bwMode="auto">
          <a:xfrm>
            <a:off x="1981200" y="914400"/>
            <a:ext cx="5410200" cy="31242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37893" name="Freeform 5"/>
          <p:cNvSpPr>
            <a:spLocks/>
          </p:cNvSpPr>
          <p:nvPr/>
        </p:nvSpPr>
        <p:spPr bwMode="auto">
          <a:xfrm>
            <a:off x="2133600" y="1143000"/>
            <a:ext cx="5029200" cy="2667000"/>
          </a:xfrm>
          <a:custGeom>
            <a:avLst/>
            <a:gdLst/>
            <a:ahLst/>
            <a:cxnLst>
              <a:cxn ang="0">
                <a:pos x="0" y="0"/>
              </a:cxn>
              <a:cxn ang="0">
                <a:pos x="1632" y="0"/>
              </a:cxn>
              <a:cxn ang="0">
                <a:pos x="1632" y="1680"/>
              </a:cxn>
              <a:cxn ang="0">
                <a:pos x="3168" y="1680"/>
              </a:cxn>
            </a:cxnLst>
            <a:rect l="0" t="0" r="r" b="b"/>
            <a:pathLst>
              <a:path w="3168" h="1680">
                <a:moveTo>
                  <a:pt x="0" y="0"/>
                </a:moveTo>
                <a:lnTo>
                  <a:pt x="1632" y="0"/>
                </a:lnTo>
                <a:lnTo>
                  <a:pt x="1632" y="1680"/>
                </a:lnTo>
                <a:lnTo>
                  <a:pt x="3168" y="1680"/>
                </a:lnTo>
              </a:path>
            </a:pathLst>
          </a:custGeom>
          <a:noFill/>
          <a:ln w="38100" cmpd="sng">
            <a:solidFill>
              <a:schemeClr val="tx1"/>
            </a:solidFill>
            <a:round/>
            <a:headEnd/>
            <a:tailEnd/>
          </a:ln>
        </p:spPr>
        <p:txBody>
          <a:bodyPr wrap="none" anchor="ctr">
            <a:prstTxWarp prst="textNoShape">
              <a:avLst/>
            </a:prstTxWarp>
          </a:bodyPr>
          <a:lstStyle/>
          <a:p>
            <a:endParaRPr lang="en-US"/>
          </a:p>
        </p:txBody>
      </p:sp>
      <p:sp>
        <p:nvSpPr>
          <p:cNvPr id="37894" name="Line 6"/>
          <p:cNvSpPr>
            <a:spLocks noChangeShapeType="1"/>
          </p:cNvSpPr>
          <p:nvPr/>
        </p:nvSpPr>
        <p:spPr bwMode="auto">
          <a:xfrm>
            <a:off x="4724400" y="2438400"/>
            <a:ext cx="838200" cy="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37895" name="Line 7"/>
          <p:cNvSpPr>
            <a:spLocks noChangeShapeType="1"/>
          </p:cNvSpPr>
          <p:nvPr/>
        </p:nvSpPr>
        <p:spPr bwMode="auto">
          <a:xfrm>
            <a:off x="4038600" y="14478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896" name="Line 8"/>
          <p:cNvSpPr>
            <a:spLocks noChangeShapeType="1"/>
          </p:cNvSpPr>
          <p:nvPr/>
        </p:nvSpPr>
        <p:spPr bwMode="auto">
          <a:xfrm>
            <a:off x="4038600" y="16002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897" name="Line 9"/>
          <p:cNvSpPr>
            <a:spLocks noChangeShapeType="1"/>
          </p:cNvSpPr>
          <p:nvPr/>
        </p:nvSpPr>
        <p:spPr bwMode="auto">
          <a:xfrm>
            <a:off x="4038600" y="17526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898" name="Line 10"/>
          <p:cNvSpPr>
            <a:spLocks noChangeShapeType="1"/>
          </p:cNvSpPr>
          <p:nvPr/>
        </p:nvSpPr>
        <p:spPr bwMode="auto">
          <a:xfrm>
            <a:off x="4038600" y="19050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899" name="Line 11"/>
          <p:cNvSpPr>
            <a:spLocks noChangeShapeType="1"/>
          </p:cNvSpPr>
          <p:nvPr/>
        </p:nvSpPr>
        <p:spPr bwMode="auto">
          <a:xfrm>
            <a:off x="4038600" y="20574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900" name="Line 12"/>
          <p:cNvSpPr>
            <a:spLocks noChangeShapeType="1"/>
          </p:cNvSpPr>
          <p:nvPr/>
        </p:nvSpPr>
        <p:spPr bwMode="auto">
          <a:xfrm>
            <a:off x="4038600" y="22098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901" name="Line 13"/>
          <p:cNvSpPr>
            <a:spLocks noChangeShapeType="1"/>
          </p:cNvSpPr>
          <p:nvPr/>
        </p:nvSpPr>
        <p:spPr bwMode="auto">
          <a:xfrm>
            <a:off x="4038600" y="22098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902" name="Line 14"/>
          <p:cNvSpPr>
            <a:spLocks noChangeShapeType="1"/>
          </p:cNvSpPr>
          <p:nvPr/>
        </p:nvSpPr>
        <p:spPr bwMode="auto">
          <a:xfrm>
            <a:off x="4038600" y="23622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903" name="Line 15"/>
          <p:cNvSpPr>
            <a:spLocks noChangeShapeType="1"/>
          </p:cNvSpPr>
          <p:nvPr/>
        </p:nvSpPr>
        <p:spPr bwMode="auto">
          <a:xfrm>
            <a:off x="4038600" y="25146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904" name="Line 16"/>
          <p:cNvSpPr>
            <a:spLocks noChangeShapeType="1"/>
          </p:cNvSpPr>
          <p:nvPr/>
        </p:nvSpPr>
        <p:spPr bwMode="auto">
          <a:xfrm>
            <a:off x="4038600" y="26670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905" name="Line 17"/>
          <p:cNvSpPr>
            <a:spLocks noChangeShapeType="1"/>
          </p:cNvSpPr>
          <p:nvPr/>
        </p:nvSpPr>
        <p:spPr bwMode="auto">
          <a:xfrm>
            <a:off x="4038600" y="28194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906" name="Line 18"/>
          <p:cNvSpPr>
            <a:spLocks noChangeShapeType="1"/>
          </p:cNvSpPr>
          <p:nvPr/>
        </p:nvSpPr>
        <p:spPr bwMode="auto">
          <a:xfrm>
            <a:off x="4038600" y="29718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907" name="Line 19"/>
          <p:cNvSpPr>
            <a:spLocks noChangeShapeType="1"/>
          </p:cNvSpPr>
          <p:nvPr/>
        </p:nvSpPr>
        <p:spPr bwMode="auto">
          <a:xfrm>
            <a:off x="4038600" y="31242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908" name="Line 20"/>
          <p:cNvSpPr>
            <a:spLocks noChangeShapeType="1"/>
          </p:cNvSpPr>
          <p:nvPr/>
        </p:nvSpPr>
        <p:spPr bwMode="auto">
          <a:xfrm>
            <a:off x="4038600" y="32766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909" name="Line 21"/>
          <p:cNvSpPr>
            <a:spLocks noChangeShapeType="1"/>
          </p:cNvSpPr>
          <p:nvPr/>
        </p:nvSpPr>
        <p:spPr bwMode="auto">
          <a:xfrm>
            <a:off x="4038600" y="34290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910" name="Line 22"/>
          <p:cNvSpPr>
            <a:spLocks noChangeShapeType="1"/>
          </p:cNvSpPr>
          <p:nvPr/>
        </p:nvSpPr>
        <p:spPr bwMode="auto">
          <a:xfrm>
            <a:off x="4038600" y="35814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911" name="Line 23"/>
          <p:cNvSpPr>
            <a:spLocks noChangeShapeType="1"/>
          </p:cNvSpPr>
          <p:nvPr/>
        </p:nvSpPr>
        <p:spPr bwMode="auto">
          <a:xfrm>
            <a:off x="4038600" y="37338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912" name="Line 24"/>
          <p:cNvSpPr>
            <a:spLocks noChangeShapeType="1"/>
          </p:cNvSpPr>
          <p:nvPr/>
        </p:nvSpPr>
        <p:spPr bwMode="auto">
          <a:xfrm>
            <a:off x="4038600" y="12954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913" name="Text Box 25"/>
          <p:cNvSpPr txBox="1">
            <a:spLocks noChangeArrowheads="1"/>
          </p:cNvSpPr>
          <p:nvPr/>
        </p:nvSpPr>
        <p:spPr bwMode="auto">
          <a:xfrm>
            <a:off x="4800600" y="1905000"/>
            <a:ext cx="685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i="1"/>
              <a:t>U</a:t>
            </a:r>
            <a:r>
              <a:rPr lang="en-US" i="1" baseline="-25000"/>
              <a:t>s</a:t>
            </a:r>
            <a:endParaRPr lang="en-US"/>
          </a:p>
        </p:txBody>
      </p:sp>
      <p:sp>
        <p:nvSpPr>
          <p:cNvPr id="37914" name="Text Box 26"/>
          <p:cNvSpPr txBox="1">
            <a:spLocks noChangeArrowheads="1"/>
          </p:cNvSpPr>
          <p:nvPr/>
        </p:nvSpPr>
        <p:spPr bwMode="auto">
          <a:xfrm>
            <a:off x="3581400" y="2133600"/>
            <a:ext cx="685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i="1"/>
              <a:t>U</a:t>
            </a:r>
            <a:r>
              <a:rPr lang="en-US" i="1" baseline="-25000"/>
              <a:t>p</a:t>
            </a:r>
            <a:endParaRPr lang="en-US"/>
          </a:p>
        </p:txBody>
      </p:sp>
      <p:sp>
        <p:nvSpPr>
          <p:cNvPr id="37915" name="Text Box 27"/>
          <p:cNvSpPr txBox="1">
            <a:spLocks noChangeArrowheads="1"/>
          </p:cNvSpPr>
          <p:nvPr/>
        </p:nvSpPr>
        <p:spPr bwMode="auto">
          <a:xfrm>
            <a:off x="6096000" y="1676400"/>
            <a:ext cx="609600" cy="1552575"/>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Symbol" charset="2"/>
                <a:sym typeface="Symbol" charset="2"/>
              </a:rPr>
              <a:t></a:t>
            </a:r>
            <a:r>
              <a:rPr lang="en-US" i="1" baseline="-25000"/>
              <a:t>o</a:t>
            </a:r>
            <a:endParaRPr lang="en-US"/>
          </a:p>
          <a:p>
            <a:pPr>
              <a:spcBef>
                <a:spcPct val="50000"/>
              </a:spcBef>
            </a:pPr>
            <a:r>
              <a:rPr lang="en-US" i="1"/>
              <a:t>P</a:t>
            </a:r>
            <a:r>
              <a:rPr lang="en-US" i="1" baseline="-25000"/>
              <a:t>o</a:t>
            </a:r>
            <a:endParaRPr lang="en-US"/>
          </a:p>
          <a:p>
            <a:pPr>
              <a:spcBef>
                <a:spcPct val="50000"/>
              </a:spcBef>
            </a:pPr>
            <a:r>
              <a:rPr lang="en-US" i="1"/>
              <a:t>E</a:t>
            </a:r>
            <a:r>
              <a:rPr lang="en-US" i="1" baseline="-25000"/>
              <a:t>o</a:t>
            </a:r>
            <a:endParaRPr lang="en-US"/>
          </a:p>
        </p:txBody>
      </p:sp>
      <p:sp>
        <p:nvSpPr>
          <p:cNvPr id="37916" name="Text Box 28"/>
          <p:cNvSpPr txBox="1">
            <a:spLocks noChangeArrowheads="1"/>
          </p:cNvSpPr>
          <p:nvPr/>
        </p:nvSpPr>
        <p:spPr bwMode="auto">
          <a:xfrm>
            <a:off x="2667000" y="1676400"/>
            <a:ext cx="609600" cy="1552575"/>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Symbol" charset="2"/>
                <a:sym typeface="Symbol" charset="2"/>
              </a:rPr>
              <a:t></a:t>
            </a:r>
            <a:endParaRPr lang="en-US"/>
          </a:p>
          <a:p>
            <a:pPr>
              <a:spcBef>
                <a:spcPct val="50000"/>
              </a:spcBef>
            </a:pPr>
            <a:r>
              <a:rPr lang="en-US" i="1"/>
              <a:t>P</a:t>
            </a:r>
            <a:endParaRPr lang="en-US"/>
          </a:p>
          <a:p>
            <a:pPr>
              <a:spcBef>
                <a:spcPct val="50000"/>
              </a:spcBef>
            </a:pPr>
            <a:r>
              <a:rPr lang="en-US" i="1"/>
              <a:t>E</a:t>
            </a:r>
            <a:endParaRPr lang="en-US"/>
          </a:p>
        </p:txBody>
      </p:sp>
      <p:sp>
        <p:nvSpPr>
          <p:cNvPr id="2" name="Rectangle 1"/>
          <p:cNvSpPr/>
          <p:nvPr/>
        </p:nvSpPr>
        <p:spPr>
          <a:xfrm>
            <a:off x="1895725" y="4237582"/>
            <a:ext cx="1207257" cy="646331"/>
          </a:xfrm>
          <a:prstGeom prst="rect">
            <a:avLst/>
          </a:prstGeom>
          <a:noFill/>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Mass</a:t>
            </a:r>
            <a:endPar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1" name="Rectangle 30"/>
          <p:cNvSpPr/>
          <p:nvPr/>
        </p:nvSpPr>
        <p:spPr>
          <a:xfrm>
            <a:off x="711309" y="5057848"/>
            <a:ext cx="2402621" cy="646331"/>
          </a:xfrm>
          <a:prstGeom prst="rect">
            <a:avLst/>
          </a:prstGeom>
          <a:noFill/>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Momentum</a:t>
            </a:r>
            <a:endPar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2" name="Rectangle 31"/>
          <p:cNvSpPr/>
          <p:nvPr/>
        </p:nvSpPr>
        <p:spPr>
          <a:xfrm>
            <a:off x="1556039" y="5891025"/>
            <a:ext cx="1546943" cy="646331"/>
          </a:xfrm>
          <a:prstGeom prst="rect">
            <a:avLst/>
          </a:prstGeom>
          <a:noFill/>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Energy</a:t>
            </a:r>
            <a:endPar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9845914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 y="228600"/>
            <a:ext cx="8839200" cy="457200"/>
          </a:xfrm>
        </p:spPr>
        <p:txBody>
          <a:bodyPr>
            <a:normAutofit fontScale="90000"/>
          </a:bodyPr>
          <a:lstStyle/>
          <a:p>
            <a:r>
              <a:rPr lang="en-US" sz="3600" dirty="0" smtClean="0"/>
              <a:t>The </a:t>
            </a:r>
            <a:r>
              <a:rPr lang="en-US" sz="3600" dirty="0"/>
              <a:t>Rankine-Hugoniot Equations</a:t>
            </a:r>
          </a:p>
        </p:txBody>
      </p:sp>
      <p:graphicFrame>
        <p:nvGraphicFramePr>
          <p:cNvPr id="39939" name="Object 3"/>
          <p:cNvGraphicFramePr>
            <a:graphicFrameLocks noChangeAspect="1"/>
          </p:cNvGraphicFramePr>
          <p:nvPr/>
        </p:nvGraphicFramePr>
        <p:xfrm>
          <a:off x="1905000" y="762000"/>
          <a:ext cx="5435600" cy="2357438"/>
        </p:xfrm>
        <a:graphic>
          <a:graphicData uri="http://schemas.openxmlformats.org/presentationml/2006/ole">
            <mc:AlternateContent xmlns:mc="http://schemas.openxmlformats.org/markup-compatibility/2006">
              <mc:Choice xmlns:v="urn:schemas-microsoft-com:vml" Requires="v">
                <p:oleObj spid="_x0000_s6175" name="Equation" r:id="rId4" imgW="1727200" imgH="749300" progId="Equation.3">
                  <p:embed/>
                </p:oleObj>
              </mc:Choice>
              <mc:Fallback>
                <p:oleObj name="Equation" r:id="rId4" imgW="1727200" imgH="749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762000"/>
                        <a:ext cx="5435600" cy="2357438"/>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9965" name="Rectangle 29"/>
          <p:cNvSpPr>
            <a:spLocks noGrp="1" noChangeArrowheads="1"/>
          </p:cNvSpPr>
          <p:nvPr>
            <p:ph type="body" idx="1"/>
          </p:nvPr>
        </p:nvSpPr>
        <p:spPr>
          <a:xfrm>
            <a:off x="0" y="3276600"/>
            <a:ext cx="9144000" cy="3429000"/>
          </a:xfrm>
          <a:noFill/>
          <a:ln/>
        </p:spPr>
        <p:txBody>
          <a:bodyPr>
            <a:noAutofit/>
          </a:bodyPr>
          <a:lstStyle/>
          <a:p>
            <a:r>
              <a:rPr lang="en-US" sz="3200" dirty="0" smtClean="0"/>
              <a:t>Six variables</a:t>
            </a:r>
            <a:r>
              <a:rPr lang="en-US" sz="3200" dirty="0"/>
              <a:t>: </a:t>
            </a:r>
            <a:r>
              <a:rPr lang="en-US" sz="3200" dirty="0">
                <a:latin typeface="Symbol" charset="0"/>
                <a:sym typeface="Symbol" charset="0"/>
              </a:rPr>
              <a:t></a:t>
            </a:r>
            <a:r>
              <a:rPr lang="en-US" sz="3200" baseline="-25000" dirty="0"/>
              <a:t>o</a:t>
            </a:r>
            <a:r>
              <a:rPr lang="en-US" sz="3200" dirty="0"/>
              <a:t>, </a:t>
            </a:r>
            <a:r>
              <a:rPr lang="en-US" sz="3200" dirty="0" smtClean="0"/>
              <a:t>(</a:t>
            </a:r>
            <a:r>
              <a:rPr lang="en-US" sz="3200" i="1" dirty="0" smtClean="0"/>
              <a:t>P–P</a:t>
            </a:r>
            <a:r>
              <a:rPr lang="en-US" sz="3200" baseline="-25000" dirty="0" smtClean="0"/>
              <a:t>o</a:t>
            </a:r>
            <a:r>
              <a:rPr lang="en-US" sz="3200" dirty="0" smtClean="0"/>
              <a:t>), </a:t>
            </a:r>
            <a:r>
              <a:rPr lang="en-US" sz="3200" dirty="0"/>
              <a:t>(</a:t>
            </a:r>
            <a:r>
              <a:rPr lang="en-US" sz="3200" i="1" dirty="0" smtClean="0"/>
              <a:t>E</a:t>
            </a:r>
            <a:r>
              <a:rPr lang="en-US" sz="3200" dirty="0" smtClean="0"/>
              <a:t>–</a:t>
            </a:r>
            <a:r>
              <a:rPr lang="en-US" sz="3200" i="1" dirty="0" err="1" smtClean="0"/>
              <a:t>E</a:t>
            </a:r>
            <a:r>
              <a:rPr lang="en-US" sz="3200" baseline="-25000" dirty="0" err="1" smtClean="0"/>
              <a:t>o</a:t>
            </a:r>
            <a:r>
              <a:rPr lang="en-US" sz="3200" dirty="0"/>
              <a:t>)</a:t>
            </a:r>
            <a:r>
              <a:rPr lang="en-US" sz="3200" dirty="0" smtClean="0"/>
              <a:t>, </a:t>
            </a:r>
            <a:r>
              <a:rPr lang="en-US" sz="3200" i="1" dirty="0" smtClean="0"/>
              <a:t>U</a:t>
            </a:r>
            <a:r>
              <a:rPr lang="en-US" sz="3200" i="1" baseline="-25000" dirty="0" smtClean="0"/>
              <a:t>s</a:t>
            </a:r>
            <a:r>
              <a:rPr lang="en-US" sz="3200" dirty="0"/>
              <a:t>, </a:t>
            </a:r>
            <a:r>
              <a:rPr lang="en-US" sz="3200" i="1" dirty="0"/>
              <a:t>U</a:t>
            </a:r>
            <a:r>
              <a:rPr lang="en-US" sz="3200" i="1" baseline="-25000" dirty="0"/>
              <a:t>p</a:t>
            </a:r>
            <a:endParaRPr lang="en-US" sz="3200" baseline="-25000" dirty="0"/>
          </a:p>
          <a:p>
            <a:r>
              <a:rPr lang="en-US" sz="3200" dirty="0"/>
              <a:t>Three constraints (mass, momentum, and energy equations)</a:t>
            </a:r>
          </a:p>
          <a:p>
            <a:r>
              <a:rPr lang="en-US" sz="3200" dirty="0"/>
              <a:t>Must measure </a:t>
            </a:r>
            <a:r>
              <a:rPr lang="en-US" sz="3200" dirty="0" smtClean="0"/>
              <a:t>three variables </a:t>
            </a:r>
            <a:r>
              <a:rPr lang="en-US" sz="3200" dirty="0"/>
              <a:t>to determine the system.</a:t>
            </a:r>
          </a:p>
          <a:p>
            <a:pPr lvl="1"/>
            <a:r>
              <a:rPr lang="en-US" sz="2800" dirty="0"/>
              <a:t>For example, measure </a:t>
            </a:r>
            <a:r>
              <a:rPr lang="en-US" sz="2800" dirty="0" smtClean="0"/>
              <a:t>(</a:t>
            </a:r>
            <a:r>
              <a:rPr lang="en-US" sz="2800" dirty="0" smtClean="0">
                <a:latin typeface="Symbol" charset="0"/>
                <a:sym typeface="Symbol" charset="0"/>
              </a:rPr>
              <a:t></a:t>
            </a:r>
            <a:r>
              <a:rPr lang="en-US" sz="2800" baseline="-25000" dirty="0"/>
              <a:t>o</a:t>
            </a:r>
            <a:r>
              <a:rPr lang="en-US" sz="2800" dirty="0"/>
              <a:t>, </a:t>
            </a:r>
            <a:r>
              <a:rPr lang="en-US" sz="2800" i="1" dirty="0"/>
              <a:t>U</a:t>
            </a:r>
            <a:r>
              <a:rPr lang="en-US" sz="2800" i="1" baseline="-25000" dirty="0"/>
              <a:t>s</a:t>
            </a:r>
            <a:r>
              <a:rPr lang="en-US" sz="2800" dirty="0"/>
              <a:t>, </a:t>
            </a:r>
            <a:r>
              <a:rPr lang="en-US" sz="2800" i="1" dirty="0"/>
              <a:t>U</a:t>
            </a:r>
            <a:r>
              <a:rPr lang="en-US" sz="2800" i="1" baseline="-25000" dirty="0"/>
              <a:t>p</a:t>
            </a:r>
            <a:r>
              <a:rPr lang="en-US" sz="2800" dirty="0"/>
              <a:t>) to determine (</a:t>
            </a:r>
            <a:r>
              <a:rPr lang="en-US" sz="2800" dirty="0">
                <a:latin typeface="Symbol" charset="0"/>
                <a:sym typeface="Symbol" charset="0"/>
              </a:rPr>
              <a:t></a:t>
            </a:r>
            <a:r>
              <a:rPr lang="en-US" sz="2800" dirty="0" smtClean="0">
                <a:latin typeface="Symbol" charset="0"/>
                <a:sym typeface="Symbol" charset="0"/>
              </a:rPr>
              <a:t>D</a:t>
            </a:r>
            <a:r>
              <a:rPr lang="en-US" sz="2800" i="1" dirty="0" smtClean="0"/>
              <a:t>P</a:t>
            </a:r>
            <a:r>
              <a:rPr lang="en-US" sz="2800" dirty="0"/>
              <a:t>, </a:t>
            </a:r>
            <a:r>
              <a:rPr lang="en-US" sz="2800" dirty="0">
                <a:latin typeface="Symbol" charset="0"/>
                <a:sym typeface="Symbol" charset="0"/>
              </a:rPr>
              <a:t></a:t>
            </a:r>
            <a:r>
              <a:rPr lang="en-US" sz="2800" dirty="0"/>
              <a:t>E)</a:t>
            </a:r>
          </a:p>
        </p:txBody>
      </p:sp>
    </p:spTree>
    <p:extLst>
      <p:ext uri="{BB962C8B-B14F-4D97-AF65-F5344CB8AC3E}">
        <p14:creationId xmlns:p14="http://schemas.microsoft.com/office/powerpoint/2010/main" val="33811823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52400" y="228600"/>
            <a:ext cx="8839200" cy="457200"/>
          </a:xfrm>
        </p:spPr>
        <p:txBody>
          <a:bodyPr>
            <a:normAutofit fontScale="90000"/>
          </a:bodyPr>
          <a:lstStyle/>
          <a:p>
            <a:r>
              <a:rPr lang="en-US" sz="3600" dirty="0" smtClean="0"/>
              <a:t>Rayleigh Line vs. Hugoniot</a:t>
            </a:r>
            <a:endParaRPr lang="en-US" sz="3600" dirty="0"/>
          </a:p>
        </p:txBody>
      </p:sp>
      <p:sp>
        <p:nvSpPr>
          <p:cNvPr id="40989" name="Rectangle 29"/>
          <p:cNvSpPr>
            <a:spLocks noGrp="1" noChangeArrowheads="1"/>
          </p:cNvSpPr>
          <p:nvPr>
            <p:ph type="body" idx="1"/>
          </p:nvPr>
        </p:nvSpPr>
        <p:spPr>
          <a:xfrm>
            <a:off x="0" y="914400"/>
            <a:ext cx="9144000" cy="2057400"/>
          </a:xfrm>
          <a:solidFill>
            <a:srgbClr val="C0504D"/>
          </a:solidFill>
          <a:ln/>
        </p:spPr>
        <p:txBody>
          <a:bodyPr/>
          <a:lstStyle/>
          <a:p>
            <a:r>
              <a:rPr lang="en-US" sz="2400" dirty="0"/>
              <a:t>The thermodynamic path followed by material undergoing shock compression is called a </a:t>
            </a:r>
            <a:r>
              <a:rPr lang="en-US" sz="2400" i="1" dirty="0"/>
              <a:t>Rayleigh Line</a:t>
            </a:r>
            <a:r>
              <a:rPr lang="en-US" sz="2400" dirty="0"/>
              <a:t>. It really is a line in (</a:t>
            </a:r>
            <a:r>
              <a:rPr lang="en-US" sz="2400" i="1" dirty="0"/>
              <a:t>P</a:t>
            </a:r>
            <a:r>
              <a:rPr lang="en-US" sz="2400" dirty="0"/>
              <a:t>,</a:t>
            </a:r>
            <a:r>
              <a:rPr lang="en-US" sz="2400" i="1" dirty="0"/>
              <a:t>V</a:t>
            </a:r>
            <a:r>
              <a:rPr lang="en-US" sz="2400" dirty="0"/>
              <a:t>) space:</a:t>
            </a:r>
          </a:p>
          <a:p>
            <a:pPr lvl="1"/>
            <a:r>
              <a:rPr lang="en-US" sz="2400" dirty="0"/>
              <a:t>If we divide a steady plane-wave shock into a series of thin slabs at (</a:t>
            </a:r>
            <a:r>
              <a:rPr lang="en-US" sz="2400" i="1" dirty="0"/>
              <a:t>P</a:t>
            </a:r>
            <a:r>
              <a:rPr lang="en-US" sz="2400" i="1" baseline="-25000" dirty="0"/>
              <a:t>i</a:t>
            </a:r>
            <a:r>
              <a:rPr lang="en-US" sz="2400" dirty="0" smtClean="0"/>
              <a:t>, </a:t>
            </a:r>
            <a:r>
              <a:rPr lang="en-US" sz="2400" i="1" dirty="0" smtClean="0">
                <a:latin typeface="Symbol" charset="0"/>
                <a:sym typeface="Symbol" charset="0"/>
              </a:rPr>
              <a:t></a:t>
            </a:r>
            <a:r>
              <a:rPr lang="en-US" sz="2400" i="1" baseline="-25000" dirty="0" err="1"/>
              <a:t>i</a:t>
            </a:r>
            <a:r>
              <a:rPr lang="en-US" sz="2400" dirty="0"/>
              <a:t>) moving at </a:t>
            </a:r>
            <a:r>
              <a:rPr lang="en-US" sz="2400" i="1" dirty="0" err="1"/>
              <a:t>U</a:t>
            </a:r>
            <a:r>
              <a:rPr lang="en-US" sz="2400" i="1" baseline="-25000" dirty="0" err="1"/>
              <a:t>pi</a:t>
            </a:r>
            <a:r>
              <a:rPr lang="en-US" sz="2400" dirty="0"/>
              <a:t>:</a:t>
            </a:r>
          </a:p>
        </p:txBody>
      </p:sp>
      <p:graphicFrame>
        <p:nvGraphicFramePr>
          <p:cNvPr id="40990" name="Object 30"/>
          <p:cNvGraphicFramePr>
            <a:graphicFrameLocks noChangeAspect="1"/>
          </p:cNvGraphicFramePr>
          <p:nvPr/>
        </p:nvGraphicFramePr>
        <p:xfrm>
          <a:off x="0" y="2895600"/>
          <a:ext cx="5395913" cy="3076575"/>
        </p:xfrm>
        <a:graphic>
          <a:graphicData uri="http://schemas.openxmlformats.org/presentationml/2006/ole">
            <mc:AlternateContent xmlns:mc="http://schemas.openxmlformats.org/markup-compatibility/2006">
              <mc:Choice xmlns:v="urn:schemas-microsoft-com:vml" Requires="v">
                <p:oleObj spid="_x0000_s8223" name="Equation" r:id="rId4" imgW="1714500" imgH="977900" progId="Equation.3">
                  <p:embed/>
                </p:oleObj>
              </mc:Choice>
              <mc:Fallback>
                <p:oleObj name="Equation" r:id="rId4" imgW="1714500" imgH="977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95600"/>
                        <a:ext cx="5395913" cy="307657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0991" name="Rectangle 31"/>
          <p:cNvSpPr>
            <a:spLocks noChangeArrowheads="1"/>
          </p:cNvSpPr>
          <p:nvPr/>
        </p:nvSpPr>
        <p:spPr bwMode="auto">
          <a:xfrm>
            <a:off x="5486400" y="2895600"/>
            <a:ext cx="3657600" cy="3124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0992" name="Freeform 32"/>
          <p:cNvSpPr>
            <a:spLocks/>
          </p:cNvSpPr>
          <p:nvPr/>
        </p:nvSpPr>
        <p:spPr bwMode="auto">
          <a:xfrm>
            <a:off x="5602288" y="3124200"/>
            <a:ext cx="3160712" cy="2667000"/>
          </a:xfrm>
          <a:custGeom>
            <a:avLst/>
            <a:gdLst>
              <a:gd name="T0" fmla="*/ 0 w 1991"/>
              <a:gd name="T1" fmla="*/ 0 h 1680"/>
              <a:gd name="T2" fmla="*/ 729 w 1991"/>
              <a:gd name="T3" fmla="*/ 0 h 1680"/>
              <a:gd name="T4" fmla="*/ 1665 w 1991"/>
              <a:gd name="T5" fmla="*/ 1671 h 1680"/>
              <a:gd name="T6" fmla="*/ 1991 w 1991"/>
              <a:gd name="T7" fmla="*/ 1680 h 1680"/>
            </a:gdLst>
            <a:ahLst/>
            <a:cxnLst>
              <a:cxn ang="0">
                <a:pos x="T0" y="T1"/>
              </a:cxn>
              <a:cxn ang="0">
                <a:pos x="T2" y="T3"/>
              </a:cxn>
              <a:cxn ang="0">
                <a:pos x="T4" y="T5"/>
              </a:cxn>
              <a:cxn ang="0">
                <a:pos x="T6" y="T7"/>
              </a:cxn>
            </a:cxnLst>
            <a:rect l="0" t="0" r="r" b="b"/>
            <a:pathLst>
              <a:path w="1991" h="1680">
                <a:moveTo>
                  <a:pt x="0" y="0"/>
                </a:moveTo>
                <a:lnTo>
                  <a:pt x="729" y="0"/>
                </a:lnTo>
                <a:lnTo>
                  <a:pt x="1665" y="1671"/>
                </a:lnTo>
                <a:lnTo>
                  <a:pt x="1991" y="1680"/>
                </a:lnTo>
              </a:path>
            </a:pathLst>
          </a:custGeom>
          <a:noFill/>
          <a:ln w="38100" cmpd="sng">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0993" name="Line 33"/>
          <p:cNvSpPr>
            <a:spLocks noChangeShapeType="1"/>
          </p:cNvSpPr>
          <p:nvPr/>
        </p:nvSpPr>
        <p:spPr bwMode="auto">
          <a:xfrm>
            <a:off x="7467600" y="4419600"/>
            <a:ext cx="838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94" name="Line 34"/>
          <p:cNvSpPr>
            <a:spLocks noChangeShapeType="1"/>
          </p:cNvSpPr>
          <p:nvPr/>
        </p:nvSpPr>
        <p:spPr bwMode="auto">
          <a:xfrm>
            <a:off x="6019800" y="34290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95" name="Line 35"/>
          <p:cNvSpPr>
            <a:spLocks noChangeShapeType="1"/>
          </p:cNvSpPr>
          <p:nvPr/>
        </p:nvSpPr>
        <p:spPr bwMode="auto">
          <a:xfrm>
            <a:off x="6019800" y="35814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96" name="Line 36"/>
          <p:cNvSpPr>
            <a:spLocks noChangeShapeType="1"/>
          </p:cNvSpPr>
          <p:nvPr/>
        </p:nvSpPr>
        <p:spPr bwMode="auto">
          <a:xfrm>
            <a:off x="6019800" y="37338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97" name="Line 37"/>
          <p:cNvSpPr>
            <a:spLocks noChangeShapeType="1"/>
          </p:cNvSpPr>
          <p:nvPr/>
        </p:nvSpPr>
        <p:spPr bwMode="auto">
          <a:xfrm>
            <a:off x="6019800" y="38862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98" name="Line 38"/>
          <p:cNvSpPr>
            <a:spLocks noChangeShapeType="1"/>
          </p:cNvSpPr>
          <p:nvPr/>
        </p:nvSpPr>
        <p:spPr bwMode="auto">
          <a:xfrm>
            <a:off x="6019800" y="40386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99" name="Line 39"/>
          <p:cNvSpPr>
            <a:spLocks noChangeShapeType="1"/>
          </p:cNvSpPr>
          <p:nvPr/>
        </p:nvSpPr>
        <p:spPr bwMode="auto">
          <a:xfrm>
            <a:off x="6019800" y="41910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00" name="Line 40"/>
          <p:cNvSpPr>
            <a:spLocks noChangeShapeType="1"/>
          </p:cNvSpPr>
          <p:nvPr/>
        </p:nvSpPr>
        <p:spPr bwMode="auto">
          <a:xfrm>
            <a:off x="6019800" y="41910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01" name="Line 41"/>
          <p:cNvSpPr>
            <a:spLocks noChangeShapeType="1"/>
          </p:cNvSpPr>
          <p:nvPr/>
        </p:nvSpPr>
        <p:spPr bwMode="auto">
          <a:xfrm>
            <a:off x="6019800" y="43434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02" name="Line 42"/>
          <p:cNvSpPr>
            <a:spLocks noChangeShapeType="1"/>
          </p:cNvSpPr>
          <p:nvPr/>
        </p:nvSpPr>
        <p:spPr bwMode="auto">
          <a:xfrm>
            <a:off x="6019800" y="44958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03" name="Line 43"/>
          <p:cNvSpPr>
            <a:spLocks noChangeShapeType="1"/>
          </p:cNvSpPr>
          <p:nvPr/>
        </p:nvSpPr>
        <p:spPr bwMode="auto">
          <a:xfrm>
            <a:off x="6019800" y="46482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04" name="Line 44"/>
          <p:cNvSpPr>
            <a:spLocks noChangeShapeType="1"/>
          </p:cNvSpPr>
          <p:nvPr/>
        </p:nvSpPr>
        <p:spPr bwMode="auto">
          <a:xfrm>
            <a:off x="6019800" y="48006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05" name="Line 45"/>
          <p:cNvSpPr>
            <a:spLocks noChangeShapeType="1"/>
          </p:cNvSpPr>
          <p:nvPr/>
        </p:nvSpPr>
        <p:spPr bwMode="auto">
          <a:xfrm>
            <a:off x="6019800" y="49530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06" name="Line 46"/>
          <p:cNvSpPr>
            <a:spLocks noChangeShapeType="1"/>
          </p:cNvSpPr>
          <p:nvPr/>
        </p:nvSpPr>
        <p:spPr bwMode="auto">
          <a:xfrm>
            <a:off x="6019800" y="51054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07" name="Line 47"/>
          <p:cNvSpPr>
            <a:spLocks noChangeShapeType="1"/>
          </p:cNvSpPr>
          <p:nvPr/>
        </p:nvSpPr>
        <p:spPr bwMode="auto">
          <a:xfrm>
            <a:off x="6019800" y="52578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08" name="Line 48"/>
          <p:cNvSpPr>
            <a:spLocks noChangeShapeType="1"/>
          </p:cNvSpPr>
          <p:nvPr/>
        </p:nvSpPr>
        <p:spPr bwMode="auto">
          <a:xfrm>
            <a:off x="6019800" y="54102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09" name="Line 49"/>
          <p:cNvSpPr>
            <a:spLocks noChangeShapeType="1"/>
          </p:cNvSpPr>
          <p:nvPr/>
        </p:nvSpPr>
        <p:spPr bwMode="auto">
          <a:xfrm>
            <a:off x="6019800" y="55626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10" name="Line 50"/>
          <p:cNvSpPr>
            <a:spLocks noChangeShapeType="1"/>
          </p:cNvSpPr>
          <p:nvPr/>
        </p:nvSpPr>
        <p:spPr bwMode="auto">
          <a:xfrm>
            <a:off x="6019800" y="57150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11" name="Line 51"/>
          <p:cNvSpPr>
            <a:spLocks noChangeShapeType="1"/>
          </p:cNvSpPr>
          <p:nvPr/>
        </p:nvSpPr>
        <p:spPr bwMode="auto">
          <a:xfrm>
            <a:off x="6019800" y="32766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12" name="Text Box 52"/>
          <p:cNvSpPr txBox="1">
            <a:spLocks noChangeArrowheads="1"/>
          </p:cNvSpPr>
          <p:nvPr/>
        </p:nvSpPr>
        <p:spPr bwMode="auto">
          <a:xfrm>
            <a:off x="7543800" y="3962400"/>
            <a:ext cx="685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i="1"/>
              <a:t>U</a:t>
            </a:r>
            <a:r>
              <a:rPr lang="en-US" i="1" baseline="-25000"/>
              <a:t>s</a:t>
            </a:r>
            <a:endParaRPr lang="en-US"/>
          </a:p>
        </p:txBody>
      </p:sp>
      <p:sp>
        <p:nvSpPr>
          <p:cNvPr id="41013" name="Text Box 53"/>
          <p:cNvSpPr txBox="1">
            <a:spLocks noChangeArrowheads="1"/>
          </p:cNvSpPr>
          <p:nvPr/>
        </p:nvSpPr>
        <p:spPr bwMode="auto">
          <a:xfrm>
            <a:off x="6400800" y="4114800"/>
            <a:ext cx="685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i="1"/>
              <a:t>U</a:t>
            </a:r>
            <a:r>
              <a:rPr lang="en-US" i="1" baseline="-25000"/>
              <a:t>p</a:t>
            </a:r>
            <a:endParaRPr lang="en-US"/>
          </a:p>
        </p:txBody>
      </p:sp>
      <p:sp>
        <p:nvSpPr>
          <p:cNvPr id="41014" name="Text Box 54"/>
          <p:cNvSpPr txBox="1">
            <a:spLocks noChangeArrowheads="1"/>
          </p:cNvSpPr>
          <p:nvPr/>
        </p:nvSpPr>
        <p:spPr bwMode="auto">
          <a:xfrm>
            <a:off x="8305800" y="3657600"/>
            <a:ext cx="609600" cy="1004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atin typeface="Symbol" charset="0"/>
                <a:sym typeface="Symbol" charset="0"/>
              </a:rPr>
              <a:t></a:t>
            </a:r>
            <a:r>
              <a:rPr lang="en-US" i="1" baseline="-25000"/>
              <a:t>o</a:t>
            </a:r>
            <a:endParaRPr lang="en-US"/>
          </a:p>
          <a:p>
            <a:pPr>
              <a:spcBef>
                <a:spcPct val="50000"/>
              </a:spcBef>
            </a:pPr>
            <a:r>
              <a:rPr lang="en-US" i="1"/>
              <a:t>P</a:t>
            </a:r>
            <a:r>
              <a:rPr lang="en-US" i="1" baseline="-25000"/>
              <a:t>o</a:t>
            </a:r>
            <a:endParaRPr lang="en-US"/>
          </a:p>
        </p:txBody>
      </p:sp>
      <p:sp>
        <p:nvSpPr>
          <p:cNvPr id="41015" name="Text Box 55"/>
          <p:cNvSpPr txBox="1">
            <a:spLocks noChangeArrowheads="1"/>
          </p:cNvSpPr>
          <p:nvPr/>
        </p:nvSpPr>
        <p:spPr bwMode="auto">
          <a:xfrm>
            <a:off x="5562600" y="3810000"/>
            <a:ext cx="609600" cy="1004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atin typeface="Symbol" charset="0"/>
                <a:sym typeface="Symbol" charset="0"/>
              </a:rPr>
              <a:t></a:t>
            </a:r>
            <a:endParaRPr lang="en-US"/>
          </a:p>
          <a:p>
            <a:pPr>
              <a:spcBef>
                <a:spcPct val="50000"/>
              </a:spcBef>
            </a:pPr>
            <a:r>
              <a:rPr lang="en-US" i="1"/>
              <a:t>P</a:t>
            </a:r>
            <a:endParaRPr lang="en-US"/>
          </a:p>
        </p:txBody>
      </p:sp>
      <p:sp>
        <p:nvSpPr>
          <p:cNvPr id="41016" name="Line 56"/>
          <p:cNvSpPr>
            <a:spLocks noChangeShapeType="1"/>
          </p:cNvSpPr>
          <p:nvPr/>
        </p:nvSpPr>
        <p:spPr bwMode="auto">
          <a:xfrm>
            <a:off x="6934200" y="2971800"/>
            <a:ext cx="0" cy="28194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17" name="Line 57"/>
          <p:cNvSpPr>
            <a:spLocks noChangeShapeType="1"/>
          </p:cNvSpPr>
          <p:nvPr/>
        </p:nvSpPr>
        <p:spPr bwMode="auto">
          <a:xfrm>
            <a:off x="7391400" y="2971800"/>
            <a:ext cx="0" cy="28194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18" name="Text Box 58"/>
          <p:cNvSpPr txBox="1">
            <a:spLocks noChangeArrowheads="1"/>
          </p:cNvSpPr>
          <p:nvPr/>
        </p:nvSpPr>
        <p:spPr bwMode="auto">
          <a:xfrm>
            <a:off x="6886575" y="4267200"/>
            <a:ext cx="6096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atin typeface="Symbol" charset="0"/>
                <a:sym typeface="Symbol" charset="0"/>
              </a:rPr>
              <a:t></a:t>
            </a:r>
            <a:r>
              <a:rPr lang="en-US" baseline="-25000"/>
              <a:t>i</a:t>
            </a:r>
            <a:endParaRPr lang="en-US"/>
          </a:p>
          <a:p>
            <a:pPr>
              <a:spcBef>
                <a:spcPct val="50000"/>
              </a:spcBef>
            </a:pPr>
            <a:r>
              <a:rPr lang="en-US" i="1"/>
              <a:t>P</a:t>
            </a:r>
            <a:r>
              <a:rPr lang="en-US" i="1" baseline="-25000"/>
              <a:t>i</a:t>
            </a:r>
          </a:p>
          <a:p>
            <a:pPr>
              <a:spcBef>
                <a:spcPct val="50000"/>
              </a:spcBef>
            </a:pPr>
            <a:r>
              <a:rPr lang="en-US" i="1"/>
              <a:t>U</a:t>
            </a:r>
            <a:r>
              <a:rPr lang="en-US" i="1" baseline="-25000"/>
              <a:t>pi</a:t>
            </a:r>
            <a:endParaRPr lang="en-US"/>
          </a:p>
        </p:txBody>
      </p:sp>
      <p:sp>
        <p:nvSpPr>
          <p:cNvPr id="41019" name="Rectangle 59"/>
          <p:cNvSpPr>
            <a:spLocks noChangeArrowheads="1"/>
          </p:cNvSpPr>
          <p:nvPr/>
        </p:nvSpPr>
        <p:spPr bwMode="auto">
          <a:xfrm>
            <a:off x="228600" y="6019800"/>
            <a:ext cx="8686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742950" lvl="1" indent="-285750" eaLnBrk="1" hangingPunct="1">
              <a:spcBef>
                <a:spcPct val="20000"/>
              </a:spcBef>
              <a:buClr>
                <a:schemeClr val="folHlink"/>
              </a:buClr>
              <a:buSzPct val="65000"/>
              <a:buFont typeface="Wingdings" charset="0"/>
              <a:buChar char="n"/>
            </a:pPr>
            <a:r>
              <a:rPr lang="en-US" dirty="0"/>
              <a:t>Slope of Rayleigh Line is square of mass flux through shock, constant across a given steady shock front</a:t>
            </a:r>
          </a:p>
        </p:txBody>
      </p:sp>
    </p:spTree>
    <p:extLst>
      <p:ext uri="{BB962C8B-B14F-4D97-AF65-F5344CB8AC3E}">
        <p14:creationId xmlns:p14="http://schemas.microsoft.com/office/powerpoint/2010/main" val="311192271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3566</TotalTime>
  <Words>3230</Words>
  <Application>Microsoft Macintosh PowerPoint</Application>
  <PresentationFormat>On-screen Show (4:3)</PresentationFormat>
  <Paragraphs>350</Paragraphs>
  <Slides>66</Slides>
  <Notes>40</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68" baseType="lpstr">
      <vt:lpstr>Median</vt:lpstr>
      <vt:lpstr>Equation</vt:lpstr>
      <vt:lpstr>Everything you always wanted to know about dynamic compression methods in geophysics, but were afraid to ask (please, ask!)</vt:lpstr>
      <vt:lpstr>Pop quiz: what is wrong with this calculated phase diagram?</vt:lpstr>
      <vt:lpstr>Experimental geoscience classified by strain rate</vt:lpstr>
      <vt:lpstr>Why do dynamic compression?</vt:lpstr>
      <vt:lpstr>Shock wave experiments:     What is a shock wave?</vt:lpstr>
      <vt:lpstr>Shock wave experiments:     What is a shock wave?</vt:lpstr>
      <vt:lpstr>Shock wave experiments:    The Rankine-Hugoniot Equations</vt:lpstr>
      <vt:lpstr>The Rankine-Hugoniot Equations</vt:lpstr>
      <vt:lpstr>Rayleigh Line vs. Hugoniot</vt:lpstr>
      <vt:lpstr>Shock wave experiments: the Hugoniot</vt:lpstr>
      <vt:lpstr>Hugoniot and other EOS formalisms</vt:lpstr>
      <vt:lpstr>the Hugoniot, monatomic ideal gas example</vt:lpstr>
      <vt:lpstr>Experiments: shock &amp; release vs. decaying shock</vt:lpstr>
      <vt:lpstr>Equation of State: a function of 2 variables</vt:lpstr>
      <vt:lpstr>Shock wave experiments: getting off the Hugoniot</vt:lpstr>
      <vt:lpstr>Shock wave experiments: getting off the Hugoniot</vt:lpstr>
      <vt:lpstr>Equation of State: a function of 2 variables</vt:lpstr>
      <vt:lpstr>Estimating shock temperature</vt:lpstr>
      <vt:lpstr>Methods: guns, lasers, magnetic drive</vt:lpstr>
      <vt:lpstr>Experiments: Light Gas Gun</vt:lpstr>
      <vt:lpstr>Shock experiments: impedance match</vt:lpstr>
      <vt:lpstr>Diagnostics: streak camera</vt:lpstr>
      <vt:lpstr>Diagnostics: velocity gauges, pyrometry</vt:lpstr>
      <vt:lpstr>Diagnostics: VISAR and PDV</vt:lpstr>
      <vt:lpstr>Diagnostics: VISAR and PDV</vt:lpstr>
      <vt:lpstr>Diagnostics: other</vt:lpstr>
      <vt:lpstr>Diagnostics: other</vt:lpstr>
      <vt:lpstr>Phase Transitions</vt:lpstr>
      <vt:lpstr>Phase Transitions</vt:lpstr>
      <vt:lpstr>Phase Transitions</vt:lpstr>
      <vt:lpstr>Experiments: Shock wave liquid Equation of State measurement</vt:lpstr>
      <vt:lpstr>Experiments: Preheated, encapsulated liquid Equation of State</vt:lpstr>
      <vt:lpstr>Experiments: Preheated, encapsulated liquid Equation of State</vt:lpstr>
      <vt:lpstr>History: Rigden et al. (1988)</vt:lpstr>
      <vt:lpstr>Some Ideas about Liquids</vt:lpstr>
      <vt:lpstr>New data on An0.36Di0.64</vt:lpstr>
      <vt:lpstr>Some ideas about silicate liquids</vt:lpstr>
      <vt:lpstr>Agreement with static compression data</vt:lpstr>
      <vt:lpstr>Agreement with static compression data</vt:lpstr>
      <vt:lpstr>Agreement with static compression data</vt:lpstr>
      <vt:lpstr>Agreement with simulation</vt:lpstr>
      <vt:lpstr>Appendix: Melting of MgO</vt:lpstr>
      <vt:lpstr>Motivation</vt:lpstr>
      <vt:lpstr>PowerPoint Presentation</vt:lpstr>
      <vt:lpstr>Experimental schematic, heating</vt:lpstr>
      <vt:lpstr>Experimental schematic, shot</vt:lpstr>
      <vt:lpstr> 1850 K results, Temperature</vt:lpstr>
      <vt:lpstr> 1850 K results, Temperature</vt:lpstr>
      <vt:lpstr>Experiment schematic, fiber configuration</vt:lpstr>
      <vt:lpstr> 2273 K results, Temperature  and Sound Speed</vt:lpstr>
      <vt:lpstr>PowerPoint Presentation</vt:lpstr>
      <vt:lpstr>PowerPoint Presentation</vt:lpstr>
      <vt:lpstr>SiO2</vt:lpstr>
      <vt:lpstr>SiO2</vt:lpstr>
      <vt:lpstr>SiO2</vt:lpstr>
      <vt:lpstr>Implications 2: The Grüneisen parameter, g</vt:lpstr>
      <vt:lpstr>The Grüneisen Parameter, g</vt:lpstr>
      <vt:lpstr>The Grüneisen parameter, g</vt:lpstr>
      <vt:lpstr>Grüneisen parameter: universal behavior?</vt:lpstr>
      <vt:lpstr>Grüneisen parameter: universal behavior?</vt:lpstr>
      <vt:lpstr>Results: magma ocean crystallization MAY begin in mid-lower mantle</vt:lpstr>
      <vt:lpstr>Trying to make a partial-melt ULVZ</vt:lpstr>
      <vt:lpstr>Trying to make a partial-melt ULVZ</vt:lpstr>
      <vt:lpstr>Trying to make a partial-melt ULVZ</vt:lpstr>
      <vt:lpstr>Trying to make a partial-melt ULVZ:  bulk density and melt/solid density contrast at 30% melting vs. ULVZ composition</vt:lpstr>
      <vt:lpstr>Trying to make a partial-melt ULVZ: bulk density and melt/solid density contrast at 30% melting vs. ULVZ composition</vt:lpstr>
    </vt:vector>
  </TitlesOfParts>
  <Company>California Institute of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Asimow</dc:creator>
  <cp:lastModifiedBy>Paul Asimow</cp:lastModifiedBy>
  <cp:revision>47</cp:revision>
  <dcterms:created xsi:type="dcterms:W3CDTF">2014-03-19T01:17:19Z</dcterms:created>
  <dcterms:modified xsi:type="dcterms:W3CDTF">2014-07-17T21:30:02Z</dcterms:modified>
</cp:coreProperties>
</file>