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6.xml" ContentType="application/vnd.openxmlformats-officedocument.presentationml.notesSlide+xml"/>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85" r:id="rId2"/>
    <p:sldMasterId id="2147487091" r:id="rId3"/>
    <p:sldMasterId id="2147487117" r:id="rId4"/>
    <p:sldMasterId id="2147487143" r:id="rId5"/>
    <p:sldMasterId id="2147487156" r:id="rId6"/>
    <p:sldMasterId id="2147487169" r:id="rId7"/>
    <p:sldMasterId id="2147487182" r:id="rId8"/>
    <p:sldMasterId id="2147487195" r:id="rId9"/>
    <p:sldMasterId id="2147487208" r:id="rId10"/>
    <p:sldMasterId id="2147487221" r:id="rId11"/>
  </p:sldMasterIdLst>
  <p:notesMasterIdLst>
    <p:notesMasterId r:id="rId61"/>
  </p:notesMasterIdLst>
  <p:handoutMasterIdLst>
    <p:handoutMasterId r:id="rId62"/>
  </p:handoutMasterIdLst>
  <p:sldIdLst>
    <p:sldId id="256" r:id="rId12"/>
    <p:sldId id="556" r:id="rId13"/>
    <p:sldId id="558" r:id="rId14"/>
    <p:sldId id="594" r:id="rId15"/>
    <p:sldId id="601" r:id="rId16"/>
    <p:sldId id="560" r:id="rId17"/>
    <p:sldId id="567" r:id="rId18"/>
    <p:sldId id="569" r:id="rId19"/>
    <p:sldId id="568" r:id="rId20"/>
    <p:sldId id="603" r:id="rId21"/>
    <p:sldId id="561" r:id="rId22"/>
    <p:sldId id="564" r:id="rId23"/>
    <p:sldId id="562" r:id="rId24"/>
    <p:sldId id="566" r:id="rId25"/>
    <p:sldId id="565" r:id="rId26"/>
    <p:sldId id="595" r:id="rId27"/>
    <p:sldId id="563" r:id="rId28"/>
    <p:sldId id="570" r:id="rId29"/>
    <p:sldId id="491" r:id="rId30"/>
    <p:sldId id="472" r:id="rId31"/>
    <p:sldId id="411" r:id="rId32"/>
    <p:sldId id="412" r:id="rId33"/>
    <p:sldId id="417" r:id="rId34"/>
    <p:sldId id="416" r:id="rId35"/>
    <p:sldId id="414" r:id="rId36"/>
    <p:sldId id="415" r:id="rId37"/>
    <p:sldId id="523" r:id="rId38"/>
    <p:sldId id="418" r:id="rId39"/>
    <p:sldId id="575" r:id="rId40"/>
    <p:sldId id="497" r:id="rId41"/>
    <p:sldId id="421" r:id="rId42"/>
    <p:sldId id="518" r:id="rId43"/>
    <p:sldId id="586" r:id="rId44"/>
    <p:sldId id="524" r:id="rId45"/>
    <p:sldId id="525" r:id="rId46"/>
    <p:sldId id="526" r:id="rId47"/>
    <p:sldId id="527" r:id="rId48"/>
    <p:sldId id="506" r:id="rId49"/>
    <p:sldId id="579" r:id="rId50"/>
    <p:sldId id="580" r:id="rId51"/>
    <p:sldId id="528" r:id="rId52"/>
    <p:sldId id="542" r:id="rId53"/>
    <p:sldId id="529" r:id="rId54"/>
    <p:sldId id="434" r:id="rId55"/>
    <p:sldId id="500" r:id="rId56"/>
    <p:sldId id="501" r:id="rId57"/>
    <p:sldId id="587" r:id="rId58"/>
    <p:sldId id="515" r:id="rId59"/>
    <p:sldId id="543"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289B9"/>
    <a:srgbClr val="020000"/>
    <a:srgbClr val="27BCD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6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slide" Target="slides/slide4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image" Target="../media/image2.emf"/><Relationship Id="rId2"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 Id="rId3"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515D9B5-97BE-9A4E-A784-527A6C701917}" type="datetime1">
              <a:rPr lang="en-US"/>
              <a:pPr>
                <a:defRPr/>
              </a:pPr>
              <a:t>7/17/14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B066A91-1503-6E48-923B-D6BB019F6CCC}" type="slidenum">
              <a:rPr lang="en-US"/>
              <a:pPr>
                <a:defRPr/>
              </a:pPr>
              <a:t>‹#›</a:t>
            </a:fld>
            <a:endParaRPr lang="en-US"/>
          </a:p>
        </p:txBody>
      </p:sp>
    </p:spTree>
    <p:extLst>
      <p:ext uri="{BB962C8B-B14F-4D97-AF65-F5344CB8AC3E}">
        <p14:creationId xmlns:p14="http://schemas.microsoft.com/office/powerpoint/2010/main" val="4126961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69E5A0C-C71B-784F-86A8-720A8252133B}" type="datetimeFigureOut">
              <a:rPr lang="en-US"/>
              <a:pPr>
                <a:defRPr/>
              </a:pPr>
              <a:t>7/17/14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37D59ED-B62C-6E44-82C4-8D51FC84137D}" type="slidenum">
              <a:rPr lang="en-US"/>
              <a:pPr>
                <a:defRPr/>
              </a:pPr>
              <a:t>‹#›</a:t>
            </a:fld>
            <a:endParaRPr lang="en-US"/>
          </a:p>
        </p:txBody>
      </p:sp>
    </p:spTree>
    <p:extLst>
      <p:ext uri="{BB962C8B-B14F-4D97-AF65-F5344CB8AC3E}">
        <p14:creationId xmlns:p14="http://schemas.microsoft.com/office/powerpoint/2010/main" val="34409236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Pour </a:t>
            </a:r>
            <a:r>
              <a:rPr lang="en-US" dirty="0" err="1" smtClean="0"/>
              <a:t>completement</a:t>
            </a:r>
            <a:r>
              <a:rPr lang="en-US" dirty="0" smtClean="0"/>
              <a:t> </a:t>
            </a:r>
            <a:r>
              <a:rPr lang="en-US" dirty="0" err="1" smtClean="0"/>
              <a:t>specifier</a:t>
            </a:r>
            <a:r>
              <a:rPr lang="en-US" dirty="0" smtClean="0"/>
              <a:t> le </a:t>
            </a:r>
            <a:r>
              <a:rPr lang="en-US" dirty="0" err="1" smtClean="0"/>
              <a:t>modele</a:t>
            </a:r>
            <a:r>
              <a:rPr lang="en-US" dirty="0" smtClean="0"/>
              <a:t>: </a:t>
            </a:r>
            <a:r>
              <a:rPr lang="en-US" dirty="0" err="1" smtClean="0"/>
              <a:t>ajouter</a:t>
            </a:r>
            <a:r>
              <a:rPr lang="en-US" dirty="0" smtClean="0"/>
              <a:t> la </a:t>
            </a:r>
            <a:r>
              <a:rPr lang="en-US" dirty="0" err="1" smtClean="0"/>
              <a:t>densite</a:t>
            </a:r>
            <a:endParaRPr lang="en-US" dirty="0"/>
          </a:p>
        </p:txBody>
      </p:sp>
      <p:sp>
        <p:nvSpPr>
          <p:cNvPr id="4" name="Slide Number Placeholder 3"/>
          <p:cNvSpPr>
            <a:spLocks noGrp="1"/>
          </p:cNvSpPr>
          <p:nvPr>
            <p:ph type="sldNum" sz="quarter" idx="10"/>
          </p:nvPr>
        </p:nvSpPr>
        <p:spPr/>
        <p:txBody>
          <a:bodyPr/>
          <a:lstStyle/>
          <a:p>
            <a:fld id="{69D39AD2-4109-9642-B0EF-681399719D4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38004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600" dirty="0" smtClean="0">
                <a:latin typeface="Arial" charset="0"/>
                <a:ea typeface="ＭＳ Ｐ明朝" charset="-128"/>
              </a:rPr>
              <a:t>These are the successively westward cross-sections across the eastern Java arc and across the western Java arc.  The slab of the Indo-Australian plate is stagnant above the 660 near the eastern end of the Java arc, where the </a:t>
            </a:r>
            <a:r>
              <a:rPr lang="en-US" altLang="ja-JP" sz="1600" dirty="0" err="1" smtClean="0">
                <a:latin typeface="Arial" charset="0"/>
                <a:ea typeface="ＭＳ Ｐ明朝" charset="-128"/>
              </a:rPr>
              <a:t>subducted</a:t>
            </a:r>
            <a:r>
              <a:rPr lang="en-US" altLang="ja-JP" sz="1600" dirty="0" smtClean="0">
                <a:latin typeface="Arial" charset="0"/>
                <a:ea typeface="ＭＳ Ｐ明朝" charset="-128"/>
              </a:rPr>
              <a:t> slab of the Philippine Sea plate is also seen. As we go to the west, the slab begins to penetrate the 660. Beneath western Java the penetrated slab is trapped well in the uppermost lower mantle. The trapped slab extends </a:t>
            </a:r>
            <a:r>
              <a:rPr lang="en-US" altLang="ja-JP" sz="1600" dirty="0" err="1" smtClean="0">
                <a:latin typeface="Arial" charset="0"/>
                <a:ea typeface="ＭＳ Ｐ明朝" charset="-128"/>
              </a:rPr>
              <a:t>subhorizontally</a:t>
            </a:r>
            <a:r>
              <a:rPr lang="en-US" altLang="ja-JP" sz="1600" dirty="0" smtClean="0">
                <a:latin typeface="Arial" charset="0"/>
                <a:ea typeface="ＭＳ Ｐ明朝" charset="-128"/>
              </a:rPr>
              <a:t> both forward and backward of the </a:t>
            </a:r>
            <a:r>
              <a:rPr lang="en-US" altLang="ja-JP" sz="1600" dirty="0" err="1" smtClean="0">
                <a:latin typeface="Arial" charset="0"/>
                <a:ea typeface="ＭＳ Ｐ明朝" charset="-128"/>
              </a:rPr>
              <a:t>subduction</a:t>
            </a:r>
            <a:r>
              <a:rPr lang="en-US" altLang="ja-JP" sz="1600" dirty="0" smtClean="0">
                <a:latin typeface="Arial" charset="0"/>
                <a:ea typeface="ＭＳ Ｐ明朝" charset="-128"/>
              </a:rPr>
              <a:t> direction. </a:t>
            </a:r>
            <a:endParaRPr lang="ja-JP" altLang="en-US" sz="1600" dirty="0" smtClean="0">
              <a:latin typeface="Arial" pitchFamily="34" charset="0"/>
              <a:cs typeface="Arial" pitchFamily="34" charset="0"/>
            </a:endParaRPr>
          </a:p>
          <a:p>
            <a:endParaRPr kumimoji="1" lang="ja-JP" altLang="en-US" sz="1600" dirty="0"/>
          </a:p>
        </p:txBody>
      </p:sp>
      <p:sp>
        <p:nvSpPr>
          <p:cNvPr id="4" name="スライド番号プレースホルダ 3"/>
          <p:cNvSpPr>
            <a:spLocks noGrp="1"/>
          </p:cNvSpPr>
          <p:nvPr>
            <p:ph type="sldNum" sz="quarter" idx="10"/>
          </p:nvPr>
        </p:nvSpPr>
        <p:spPr/>
        <p:txBody>
          <a:bodyPr/>
          <a:lstStyle/>
          <a:p>
            <a:fld id="{E650CE24-DEE5-4D38-BD32-3F20A629DFAA}" type="slidenum">
              <a:rPr kumimoji="1" lang="ja-JP" altLang="en-US" smtClean="0"/>
              <a:pPr/>
              <a:t>27</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Cosmic </a:t>
            </a:r>
            <a:r>
              <a:rPr lang="en-US" dirty="0" err="1" smtClean="0"/>
              <a:t>Micorwave</a:t>
            </a:r>
            <a:r>
              <a:rPr lang="en-US" dirty="0" smtClean="0"/>
              <a:t> background? Planck cosmology probe</a:t>
            </a:r>
            <a:endParaRPr lang="en-US" dirty="0"/>
          </a:p>
        </p:txBody>
      </p:sp>
      <p:sp>
        <p:nvSpPr>
          <p:cNvPr id="4" name="Slide Number Placeholder 3"/>
          <p:cNvSpPr>
            <a:spLocks noGrp="1"/>
          </p:cNvSpPr>
          <p:nvPr>
            <p:ph type="sldNum" sz="quarter" idx="10"/>
          </p:nvPr>
        </p:nvSpPr>
        <p:spPr/>
        <p:txBody>
          <a:bodyPr/>
          <a:lstStyle/>
          <a:p>
            <a:fld id="{F50AF3B0-15C4-8740-B625-6A008CFA6799}" type="slidenum">
              <a:rPr lang="en-US" smtClean="0"/>
              <a:t>32</a:t>
            </a:fld>
            <a:endParaRPr lang="en-US"/>
          </a:p>
        </p:txBody>
      </p:sp>
    </p:spTree>
    <p:extLst>
      <p:ext uri="{BB962C8B-B14F-4D97-AF65-F5344CB8AC3E}">
        <p14:creationId xmlns:p14="http://schemas.microsoft.com/office/powerpoint/2010/main" val="10553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142CE-0C33-C344-B17F-53109FC45733}" type="slidenum">
              <a:rPr lang="en-US"/>
              <a:pPr/>
              <a:t>33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Depth</a:t>
            </a:r>
            <a:r>
              <a:rPr lang="en-US" baseline="0" dirty="0" smtClean="0"/>
              <a:t> = 2800 km indicate</a:t>
            </a:r>
            <a:endParaRPr lang="en-US" dirty="0"/>
          </a:p>
        </p:txBody>
      </p:sp>
      <p:sp>
        <p:nvSpPr>
          <p:cNvPr id="4" name="Slide Number Placeholder 3"/>
          <p:cNvSpPr>
            <a:spLocks noGrp="1"/>
          </p:cNvSpPr>
          <p:nvPr>
            <p:ph type="sldNum" sz="quarter" idx="10"/>
          </p:nvPr>
        </p:nvSpPr>
        <p:spPr/>
        <p:txBody>
          <a:bodyPr/>
          <a:lstStyle/>
          <a:p>
            <a:fld id="{F50AF3B0-15C4-8740-B625-6A008CFA6799}" type="slidenum">
              <a:rPr lang="en-US" smtClean="0"/>
              <a:t>37</a:t>
            </a:fld>
            <a:endParaRPr lang="en-US"/>
          </a:p>
        </p:txBody>
      </p:sp>
    </p:spTree>
    <p:extLst>
      <p:ext uri="{BB962C8B-B14F-4D97-AF65-F5344CB8AC3E}">
        <p14:creationId xmlns:p14="http://schemas.microsoft.com/office/powerpoint/2010/main" val="1189379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Obayashi et al. 2013</a:t>
            </a:r>
            <a:endParaRPr lang="en-US" dirty="0"/>
          </a:p>
        </p:txBody>
      </p:sp>
      <p:sp>
        <p:nvSpPr>
          <p:cNvPr id="4" name="Slide Number Placeholder 3"/>
          <p:cNvSpPr>
            <a:spLocks noGrp="1"/>
          </p:cNvSpPr>
          <p:nvPr>
            <p:ph type="sldNum" sz="quarter" idx="10"/>
          </p:nvPr>
        </p:nvSpPr>
        <p:spPr/>
        <p:txBody>
          <a:bodyPr/>
          <a:lstStyle/>
          <a:p>
            <a:pPr>
              <a:defRPr/>
            </a:pPr>
            <a:fld id="{F37D59ED-B62C-6E44-82C4-8D51FC84137D}" type="slidenum">
              <a:rPr lang="en-US" smtClean="0"/>
              <a:pPr>
                <a:defRPr/>
              </a:pPr>
              <a:t>48</a:t>
            </a:fld>
            <a:endParaRPr lang="en-US"/>
          </a:p>
        </p:txBody>
      </p:sp>
    </p:spTree>
    <p:extLst>
      <p:ext uri="{BB962C8B-B14F-4D97-AF65-F5344CB8AC3E}">
        <p14:creationId xmlns:p14="http://schemas.microsoft.com/office/powerpoint/2010/main" val="244667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B26D51-5AFA-5740-92E5-EFD4EFC708B1}" type="slidenum">
              <a:rPr lang="en-US">
                <a:solidFill>
                  <a:prstClr val="black"/>
                </a:solidFill>
                <a:latin typeface="Calibri"/>
              </a:rPr>
              <a:pPr/>
              <a:t>6</a:t>
            </a:fld>
            <a:endParaRPr lang="en-US">
              <a:solidFill>
                <a:prstClr val="black"/>
              </a:solidFill>
              <a:latin typeface="Calibri"/>
            </a:endParaRPr>
          </a:p>
        </p:txBody>
      </p:sp>
      <p:sp>
        <p:nvSpPr>
          <p:cNvPr id="7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from AK135 and crust2.0</a:t>
            </a:r>
          </a:p>
          <a:p>
            <a:r>
              <a:rPr lang="en-US" dirty="0" smtClean="0"/>
              <a:t>bottom model by data when introducing a discontinuity at 90 km</a:t>
            </a:r>
          </a:p>
          <a:p>
            <a:r>
              <a:rPr lang="en-US" dirty="0" smtClean="0"/>
              <a:t>top: smooth gradients. Slightly</a:t>
            </a:r>
            <a:r>
              <a:rPr lang="en-US" baseline="0" dirty="0" smtClean="0"/>
              <a:t> favored by the data.</a:t>
            </a:r>
            <a:endParaRPr lang="en-US" dirty="0"/>
          </a:p>
        </p:txBody>
      </p:sp>
      <p:sp>
        <p:nvSpPr>
          <p:cNvPr id="4" name="Slide Number Placeholder 3"/>
          <p:cNvSpPr>
            <a:spLocks noGrp="1"/>
          </p:cNvSpPr>
          <p:nvPr>
            <p:ph type="sldNum" sz="quarter" idx="10"/>
          </p:nvPr>
        </p:nvSpPr>
        <p:spPr/>
        <p:txBody>
          <a:bodyPr/>
          <a:lstStyle/>
          <a:p>
            <a:fld id="{47281E3F-6470-5B43-96CF-0CD7AB636CCF}" type="slidenum">
              <a:rPr lang="en-US" smtClean="0"/>
              <a:t>9</a:t>
            </a:fld>
            <a:endParaRPr lang="en-US"/>
          </a:p>
        </p:txBody>
      </p:sp>
    </p:spTree>
    <p:extLst>
      <p:ext uri="{BB962C8B-B14F-4D97-AF65-F5344CB8AC3E}">
        <p14:creationId xmlns:p14="http://schemas.microsoft.com/office/powerpoint/2010/main" val="2435617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CBAB4-BADD-6144-8350-8FD5E3200537}" type="slidenum">
              <a:rPr lang="en-US">
                <a:solidFill>
                  <a:prstClr val="black"/>
                </a:solidFill>
                <a:latin typeface="Calibri"/>
              </a:rPr>
              <a:pPr/>
              <a:t>11</a:t>
            </a:fld>
            <a:endParaRPr lang="en-US">
              <a:solidFill>
                <a:prstClr val="black"/>
              </a:solidFill>
              <a:latin typeface="Calibri"/>
            </a:endParaRPr>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82A19-FBD8-F74E-A929-74A28766F2C2}" type="slidenum">
              <a:rPr lang="en-US">
                <a:solidFill>
                  <a:prstClr val="black"/>
                </a:solidFill>
                <a:latin typeface="Calibri"/>
              </a:rPr>
              <a:pPr/>
              <a:t>12</a:t>
            </a:fld>
            <a:endParaRPr lang="en-US">
              <a:solidFill>
                <a:prstClr val="black"/>
              </a:solidFill>
              <a:latin typeface="Calibri"/>
            </a:endParaRPr>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1BBB3-5721-D342-A944-F36DD566B77C}" type="slidenum">
              <a:rPr lang="en-US">
                <a:solidFill>
                  <a:prstClr val="black"/>
                </a:solidFill>
                <a:latin typeface="Calibri"/>
              </a:rPr>
              <a:pPr/>
              <a:t>14</a:t>
            </a:fld>
            <a:endParaRPr lang="en-US">
              <a:solidFill>
                <a:prstClr val="black"/>
              </a:solidFill>
              <a:latin typeface="Calibri"/>
            </a:endParaRPr>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Need to check what’s shown….</a:t>
            </a: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A5B101-8204-3E47-8F85-92E6B48DCBC3}" type="slidenum">
              <a:rPr lang="en-US" sz="1200"/>
              <a:pPr eaLnBrk="1" hangingPunct="1"/>
              <a:t>24</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z="1600">
                <a:latin typeface="Arial" charset="0"/>
                <a:ea typeface="ＭＳ Ｐ明朝" charset="0"/>
                <a:cs typeface="ＭＳ Ｐ明朝" charset="0"/>
              </a:rPr>
              <a:t>These are the successively southward cross-sections across the Honshu arc and across the northern Bonin arc, showing typical images of stagnant slab above the 660. Here we define the uppermost lower mantle by the depth range between 660 and 1000 km. The white dots indicate hypocenters of earthquakes occurring within the slab.</a:t>
            </a:r>
            <a:endParaRPr kumimoji="1" lang="ja-JP" altLang="en-US" sz="1600">
              <a:latin typeface="Calibri" charset="0"/>
            </a:endParaRPr>
          </a:p>
          <a:p>
            <a:pPr eaLnBrk="1" hangingPunct="1"/>
            <a:endParaRPr kumimoji="1" lang="ja-JP" altLang="en-US" sz="1600">
              <a:latin typeface="Arial" charset="0"/>
              <a:cs typeface="Arial" charset="0"/>
            </a:endParaRPr>
          </a:p>
        </p:txBody>
      </p:sp>
      <p:sp>
        <p:nvSpPr>
          <p:cNvPr id="13107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CF2FFE-6B0B-474B-9A67-839A01401DAF}" type="slidenum">
              <a:rPr kumimoji="1" lang="ja-JP" altLang="en-US" sz="1200"/>
              <a:pPr eaLnBrk="1" hangingPunct="1"/>
              <a:t>25</a:t>
            </a:fld>
            <a:endParaRPr kumimoji="1" lang="ja-JP"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z="1600">
                <a:latin typeface="Arial" charset="0"/>
                <a:ea typeface="ＭＳ Ｐ明朝" charset="0"/>
                <a:cs typeface="ＭＳ Ｐ明朝" charset="0"/>
              </a:rPr>
              <a:t>These are the successively southward cross-sections across the Tonga arc and across the Kermadec arc.  In the Tonga region we see two horizontal slabs, one above the 660 and the other below it in the uppermost lower mantle. These two horizontal slab images are consistent with the two trends of seismicity at greatest depths, one in the down-dip direction and the other in the horizontal direction. In the Kermadec region the slab is  trapped  well in the uppermost lower mantle. The trapped slab extends subhorizontally both forward and backward of the subduction direction. </a:t>
            </a:r>
            <a:endParaRPr lang="ja-JP" altLang="en-US" sz="1600">
              <a:latin typeface="Calibri" charset="0"/>
            </a:endParaRPr>
          </a:p>
          <a:p>
            <a:pPr eaLnBrk="1" hangingPunct="1"/>
            <a:endParaRPr lang="ja-JP" altLang="en-US" sz="1800">
              <a:latin typeface="Calibri" charset="0"/>
            </a:endParaRPr>
          </a:p>
          <a:p>
            <a:pPr eaLnBrk="1" hangingPunct="1"/>
            <a:endParaRPr kumimoji="1" lang="ja-JP" altLang="en-US">
              <a:latin typeface="Calibri" charset="0"/>
            </a:endParaRPr>
          </a:p>
        </p:txBody>
      </p:sp>
      <p:sp>
        <p:nvSpPr>
          <p:cNvPr id="13312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CF430-2FA6-E142-A7DD-D8B30F42773F}" type="slidenum">
              <a:rPr kumimoji="1" lang="ja-JP" altLang="en-US" sz="1200"/>
              <a:pPr eaLnBrk="1" hangingPunct="1"/>
              <a:t>26</a:t>
            </a:fld>
            <a:endParaRPr kumimoji="1" lang="ja-JP"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6C9CF-2886-AD44-9699-189103ABE33A}" type="slidenum">
              <a:rPr lang="en-US"/>
              <a:pPr>
                <a:defRPr/>
              </a:pPr>
              <a:t>‹#›</a:t>
            </a:fld>
            <a:endParaRPr lang="en-US"/>
          </a:p>
        </p:txBody>
      </p:sp>
    </p:spTree>
    <p:extLst>
      <p:ext uri="{BB962C8B-B14F-4D97-AF65-F5344CB8AC3E}">
        <p14:creationId xmlns:p14="http://schemas.microsoft.com/office/powerpoint/2010/main" val="193453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655D5-A796-2F41-9460-ECC4EE576DE4}" type="slidenum">
              <a:rPr lang="en-US"/>
              <a:pPr>
                <a:defRPr/>
              </a:pPr>
              <a:t>‹#›</a:t>
            </a:fld>
            <a:endParaRPr lang="en-US"/>
          </a:p>
        </p:txBody>
      </p:sp>
    </p:spTree>
    <p:extLst>
      <p:ext uri="{BB962C8B-B14F-4D97-AF65-F5344CB8AC3E}">
        <p14:creationId xmlns:p14="http://schemas.microsoft.com/office/powerpoint/2010/main" val="10525781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00904-ED60-324C-A9D4-D9ED1A7A5366}" type="slidenum">
              <a:rPr lang="en-US"/>
              <a:pPr>
                <a:defRPr/>
              </a:pPr>
              <a:t>‹#›</a:t>
            </a:fld>
            <a:endParaRPr lang="en-US"/>
          </a:p>
        </p:txBody>
      </p:sp>
    </p:spTree>
    <p:extLst>
      <p:ext uri="{BB962C8B-B14F-4D97-AF65-F5344CB8AC3E}">
        <p14:creationId xmlns:p14="http://schemas.microsoft.com/office/powerpoint/2010/main" val="35520324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4E2FA33-FDAE-A943-B988-64288E7571CF}" type="slidenum">
              <a:rPr lang="en-US"/>
              <a:pPr>
                <a:defRPr/>
              </a:pPr>
              <a:t>‹#›</a:t>
            </a:fld>
            <a:endParaRPr lang="en-US"/>
          </a:p>
        </p:txBody>
      </p:sp>
    </p:spTree>
    <p:extLst>
      <p:ext uri="{BB962C8B-B14F-4D97-AF65-F5344CB8AC3E}">
        <p14:creationId xmlns:p14="http://schemas.microsoft.com/office/powerpoint/2010/main" val="39653345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E3605A-701C-4848-8813-09F27E61E89F}" type="slidenum">
              <a:rPr lang="en-US"/>
              <a:pPr>
                <a:defRPr/>
              </a:pPr>
              <a:t>‹#›</a:t>
            </a:fld>
            <a:endParaRPr lang="en-US"/>
          </a:p>
        </p:txBody>
      </p:sp>
    </p:spTree>
    <p:extLst>
      <p:ext uri="{BB962C8B-B14F-4D97-AF65-F5344CB8AC3E}">
        <p14:creationId xmlns:p14="http://schemas.microsoft.com/office/powerpoint/2010/main" val="3632677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91763-153E-C54E-A4AA-5E8927F44875}" type="slidenum">
              <a:rPr lang="en-US"/>
              <a:pPr>
                <a:defRPr/>
              </a:pPr>
              <a:t>‹#›</a:t>
            </a:fld>
            <a:endParaRPr lang="en-US"/>
          </a:p>
        </p:txBody>
      </p:sp>
    </p:spTree>
    <p:extLst>
      <p:ext uri="{BB962C8B-B14F-4D97-AF65-F5344CB8AC3E}">
        <p14:creationId xmlns:p14="http://schemas.microsoft.com/office/powerpoint/2010/main" val="1210748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31719-72BA-E947-B6A2-B4FC21C424D4}" type="slidenum">
              <a:rPr lang="en-US"/>
              <a:pPr>
                <a:defRPr/>
              </a:pPr>
              <a:t>‹#›</a:t>
            </a:fld>
            <a:endParaRPr lang="en-US"/>
          </a:p>
        </p:txBody>
      </p:sp>
    </p:spTree>
    <p:extLst>
      <p:ext uri="{BB962C8B-B14F-4D97-AF65-F5344CB8AC3E}">
        <p14:creationId xmlns:p14="http://schemas.microsoft.com/office/powerpoint/2010/main" val="405414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17D628-C2DE-C94C-87BA-108D7CB6AD20}" type="slidenum">
              <a:rPr lang="en-US"/>
              <a:pPr>
                <a:defRPr/>
              </a:pPr>
              <a:t>‹#›</a:t>
            </a:fld>
            <a:endParaRPr lang="en-US"/>
          </a:p>
        </p:txBody>
      </p:sp>
    </p:spTree>
    <p:extLst>
      <p:ext uri="{BB962C8B-B14F-4D97-AF65-F5344CB8AC3E}">
        <p14:creationId xmlns:p14="http://schemas.microsoft.com/office/powerpoint/2010/main" val="4225176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61327B-C364-AC4C-9D6D-394E524AA85F}" type="slidenum">
              <a:rPr lang="en-US"/>
              <a:pPr>
                <a:defRPr/>
              </a:pPr>
              <a:t>‹#›</a:t>
            </a:fld>
            <a:endParaRPr lang="en-US"/>
          </a:p>
        </p:txBody>
      </p:sp>
    </p:spTree>
    <p:extLst>
      <p:ext uri="{BB962C8B-B14F-4D97-AF65-F5344CB8AC3E}">
        <p14:creationId xmlns:p14="http://schemas.microsoft.com/office/powerpoint/2010/main" val="26402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F26BBC-CED0-D446-BF36-60D5A18F85CF}" type="slidenum">
              <a:rPr lang="en-US"/>
              <a:pPr>
                <a:defRPr/>
              </a:pPr>
              <a:t>‹#›</a:t>
            </a:fld>
            <a:endParaRPr lang="en-US"/>
          </a:p>
        </p:txBody>
      </p:sp>
    </p:spTree>
    <p:extLst>
      <p:ext uri="{BB962C8B-B14F-4D97-AF65-F5344CB8AC3E}">
        <p14:creationId xmlns:p14="http://schemas.microsoft.com/office/powerpoint/2010/main" val="237876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0C8E36-8455-8241-A05F-6A819A0C4CC5}" type="slidenum">
              <a:rPr lang="en-US"/>
              <a:pPr>
                <a:defRPr/>
              </a:pPr>
              <a:t>‹#›</a:t>
            </a:fld>
            <a:endParaRPr lang="en-US"/>
          </a:p>
        </p:txBody>
      </p:sp>
    </p:spTree>
    <p:extLst>
      <p:ext uri="{BB962C8B-B14F-4D97-AF65-F5344CB8AC3E}">
        <p14:creationId xmlns:p14="http://schemas.microsoft.com/office/powerpoint/2010/main" val="86778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5C0CC-9F78-664B-9058-554300BE6591}" type="slidenum">
              <a:rPr lang="en-US"/>
              <a:pPr>
                <a:defRPr/>
              </a:pPr>
              <a:t>‹#›</a:t>
            </a:fld>
            <a:endParaRPr lang="en-US"/>
          </a:p>
        </p:txBody>
      </p:sp>
    </p:spTree>
    <p:extLst>
      <p:ext uri="{BB962C8B-B14F-4D97-AF65-F5344CB8AC3E}">
        <p14:creationId xmlns:p14="http://schemas.microsoft.com/office/powerpoint/2010/main" val="3559978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273FE5-0FA7-4845-897A-56465D2601E6}" type="slidenum">
              <a:rPr lang="en-US"/>
              <a:pPr>
                <a:defRPr/>
              </a:pPr>
              <a:t>‹#›</a:t>
            </a:fld>
            <a:endParaRPr lang="en-US"/>
          </a:p>
        </p:txBody>
      </p:sp>
    </p:spTree>
    <p:extLst>
      <p:ext uri="{BB962C8B-B14F-4D97-AF65-F5344CB8AC3E}">
        <p14:creationId xmlns:p14="http://schemas.microsoft.com/office/powerpoint/2010/main" val="3824163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85B6D0-0E57-BB4F-9D9D-325F5A1919F6}" type="slidenum">
              <a:rPr lang="en-US"/>
              <a:pPr>
                <a:defRPr/>
              </a:pPr>
              <a:t>‹#›</a:t>
            </a:fld>
            <a:endParaRPr lang="en-US"/>
          </a:p>
        </p:txBody>
      </p:sp>
    </p:spTree>
    <p:extLst>
      <p:ext uri="{BB962C8B-B14F-4D97-AF65-F5344CB8AC3E}">
        <p14:creationId xmlns:p14="http://schemas.microsoft.com/office/powerpoint/2010/main" val="1584254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0D40C7-44F7-D842-9A81-3B16382504B7}" type="slidenum">
              <a:rPr lang="en-US"/>
              <a:pPr>
                <a:defRPr/>
              </a:pPr>
              <a:t>‹#›</a:t>
            </a:fld>
            <a:endParaRPr lang="en-US"/>
          </a:p>
        </p:txBody>
      </p:sp>
    </p:spTree>
    <p:extLst>
      <p:ext uri="{BB962C8B-B14F-4D97-AF65-F5344CB8AC3E}">
        <p14:creationId xmlns:p14="http://schemas.microsoft.com/office/powerpoint/2010/main" val="170971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42987-519E-3A45-9F28-06FB8380142D}" type="slidenum">
              <a:rPr lang="en-US"/>
              <a:pPr>
                <a:defRPr/>
              </a:pPr>
              <a:t>‹#›</a:t>
            </a:fld>
            <a:endParaRPr lang="en-US"/>
          </a:p>
        </p:txBody>
      </p:sp>
    </p:spTree>
    <p:extLst>
      <p:ext uri="{BB962C8B-B14F-4D97-AF65-F5344CB8AC3E}">
        <p14:creationId xmlns:p14="http://schemas.microsoft.com/office/powerpoint/2010/main" val="1326814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E2FFA-999E-FB42-B4B1-2A2E32D778D5}" type="slidenum">
              <a:rPr lang="en-US"/>
              <a:pPr>
                <a:defRPr/>
              </a:pPr>
              <a:t>‹#›</a:t>
            </a:fld>
            <a:endParaRPr lang="en-US"/>
          </a:p>
        </p:txBody>
      </p:sp>
    </p:spTree>
    <p:extLst>
      <p:ext uri="{BB962C8B-B14F-4D97-AF65-F5344CB8AC3E}">
        <p14:creationId xmlns:p14="http://schemas.microsoft.com/office/powerpoint/2010/main" val="741308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3FF8DE-FADA-9F4F-9F3E-E1A13A9BF656}" type="slidenum">
              <a:rPr lang="en-US"/>
              <a:pPr>
                <a:defRPr/>
              </a:pPr>
              <a:t>‹#›</a:t>
            </a:fld>
            <a:endParaRPr lang="en-US"/>
          </a:p>
        </p:txBody>
      </p:sp>
    </p:spTree>
    <p:extLst>
      <p:ext uri="{BB962C8B-B14F-4D97-AF65-F5344CB8AC3E}">
        <p14:creationId xmlns:p14="http://schemas.microsoft.com/office/powerpoint/2010/main" val="3984263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98A1F1-EF0F-B04C-9AC6-B4E8FF9E977A}" type="slidenum">
              <a:rPr lang="en-US"/>
              <a:pPr>
                <a:defRPr/>
              </a:pPr>
              <a:t>‹#›</a:t>
            </a:fld>
            <a:endParaRPr lang="en-US"/>
          </a:p>
        </p:txBody>
      </p:sp>
    </p:spTree>
    <p:extLst>
      <p:ext uri="{BB962C8B-B14F-4D97-AF65-F5344CB8AC3E}">
        <p14:creationId xmlns:p14="http://schemas.microsoft.com/office/powerpoint/2010/main" val="203977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69197-CE2B-F543-B8C3-85321C9B73C5}" type="slidenum">
              <a:rPr lang="en-US"/>
              <a:pPr>
                <a:defRPr/>
              </a:pPr>
              <a:t>‹#›</a:t>
            </a:fld>
            <a:endParaRPr lang="en-US"/>
          </a:p>
        </p:txBody>
      </p:sp>
    </p:spTree>
    <p:extLst>
      <p:ext uri="{BB962C8B-B14F-4D97-AF65-F5344CB8AC3E}">
        <p14:creationId xmlns:p14="http://schemas.microsoft.com/office/powerpoint/2010/main" val="16904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1C791B-82A7-AA41-861B-A9C63B40DDD3}" type="slidenum">
              <a:rPr lang="en-US"/>
              <a:pPr>
                <a:defRPr/>
              </a:pPr>
              <a:t>‹#›</a:t>
            </a:fld>
            <a:endParaRPr lang="en-US"/>
          </a:p>
        </p:txBody>
      </p:sp>
    </p:spTree>
    <p:extLst>
      <p:ext uri="{BB962C8B-B14F-4D97-AF65-F5344CB8AC3E}">
        <p14:creationId xmlns:p14="http://schemas.microsoft.com/office/powerpoint/2010/main" val="2581132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DFAE2-670A-2A49-A26D-8CB6CD68987D}" type="slidenum">
              <a:rPr lang="en-US"/>
              <a:pPr>
                <a:defRPr/>
              </a:pPr>
              <a:t>‹#›</a:t>
            </a:fld>
            <a:endParaRPr lang="en-US"/>
          </a:p>
        </p:txBody>
      </p:sp>
    </p:spTree>
    <p:extLst>
      <p:ext uri="{BB962C8B-B14F-4D97-AF65-F5344CB8AC3E}">
        <p14:creationId xmlns:p14="http://schemas.microsoft.com/office/powerpoint/2010/main" val="120716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DBFB82-56A1-D541-8DD7-CCADCADB4556}" type="slidenum">
              <a:rPr lang="en-US"/>
              <a:pPr>
                <a:defRPr/>
              </a:pPr>
              <a:t>‹#›</a:t>
            </a:fld>
            <a:endParaRPr lang="en-US"/>
          </a:p>
        </p:txBody>
      </p:sp>
    </p:spTree>
    <p:extLst>
      <p:ext uri="{BB962C8B-B14F-4D97-AF65-F5344CB8AC3E}">
        <p14:creationId xmlns:p14="http://schemas.microsoft.com/office/powerpoint/2010/main" val="1848005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49417D-02E6-D74F-9B1D-97013F2E2069}" type="slidenum">
              <a:rPr lang="en-US"/>
              <a:pPr>
                <a:defRPr/>
              </a:pPr>
              <a:t>‹#›</a:t>
            </a:fld>
            <a:endParaRPr lang="en-US"/>
          </a:p>
        </p:txBody>
      </p:sp>
    </p:spTree>
    <p:extLst>
      <p:ext uri="{BB962C8B-B14F-4D97-AF65-F5344CB8AC3E}">
        <p14:creationId xmlns:p14="http://schemas.microsoft.com/office/powerpoint/2010/main" val="14838611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188A7C-9B27-EB45-B920-D0F241951BA8}" type="slidenum">
              <a:rPr lang="en-US"/>
              <a:pPr>
                <a:defRPr/>
              </a:pPr>
              <a:t>‹#›</a:t>
            </a:fld>
            <a:endParaRPr lang="en-US"/>
          </a:p>
        </p:txBody>
      </p:sp>
    </p:spTree>
    <p:extLst>
      <p:ext uri="{BB962C8B-B14F-4D97-AF65-F5344CB8AC3E}">
        <p14:creationId xmlns:p14="http://schemas.microsoft.com/office/powerpoint/2010/main" val="40833880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0CAC0170-ABFE-D44C-89B6-092E32780689}"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E846BD6A-4821-0545-B56A-A2F722F5519B}"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06DFE-176C-5C47-92DD-A784E6C67BCA}" type="slidenum">
              <a:rPr lang="en-US"/>
              <a:pPr>
                <a:defRPr/>
              </a:pPr>
              <a:t>‹#›</a:t>
            </a:fld>
            <a:endParaRPr lang="en-US"/>
          </a:p>
        </p:txBody>
      </p:sp>
    </p:spTree>
    <p:extLst>
      <p:ext uri="{BB962C8B-B14F-4D97-AF65-F5344CB8AC3E}">
        <p14:creationId xmlns:p14="http://schemas.microsoft.com/office/powerpoint/2010/main" val="29925836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2A2CD880-A10C-5A40-9058-2F39FDEDC1FD}"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9" name="Slide Number Placeholder 8"/>
          <p:cNvSpPr>
            <a:spLocks noGrp="1"/>
          </p:cNvSpPr>
          <p:nvPr>
            <p:ph type="sldNum" sz="quarter" idx="12"/>
          </p:nvPr>
        </p:nvSpPr>
        <p:spPr/>
        <p:txBody>
          <a:bodyPr/>
          <a:lstStyle>
            <a:lvl1pPr>
              <a:defRPr smtClean="0"/>
            </a:lvl1pPr>
          </a:lstStyle>
          <a:p>
            <a:fld id="{726EE3E0-C361-FD4B-BE4E-81D4D9D5C61F}"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5" name="Slide Number Placeholder 4"/>
          <p:cNvSpPr>
            <a:spLocks noGrp="1"/>
          </p:cNvSpPr>
          <p:nvPr>
            <p:ph type="sldNum" sz="quarter" idx="12"/>
          </p:nvPr>
        </p:nvSpPr>
        <p:spPr/>
        <p:txBody>
          <a:bodyPr/>
          <a:lstStyle>
            <a:lvl1pPr>
              <a:defRPr smtClean="0"/>
            </a:lvl1pPr>
          </a:lstStyle>
          <a:p>
            <a:fld id="{D0D5F2A0-79F1-804D-929D-71341E476944}"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4" name="Slide Number Placeholder 3"/>
          <p:cNvSpPr>
            <a:spLocks noGrp="1"/>
          </p:cNvSpPr>
          <p:nvPr>
            <p:ph type="sldNum" sz="quarter" idx="12"/>
          </p:nvPr>
        </p:nvSpPr>
        <p:spPr/>
        <p:txBody>
          <a:bodyPr/>
          <a:lstStyle>
            <a:lvl1pPr>
              <a:defRPr smtClean="0"/>
            </a:lvl1pPr>
          </a:lstStyle>
          <a:p>
            <a:fld id="{22DF57DB-153B-2A44-A833-9129FDD4C562}"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A0F54D9B-F383-504B-A882-150B04C1A2C3}"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7" name="Slide Number Placeholder 6"/>
          <p:cNvSpPr>
            <a:spLocks noGrp="1"/>
          </p:cNvSpPr>
          <p:nvPr>
            <p:ph type="sldNum" sz="quarter" idx="12"/>
          </p:nvPr>
        </p:nvSpPr>
        <p:spPr/>
        <p:txBody>
          <a:bodyPr/>
          <a:lstStyle>
            <a:lvl1pPr>
              <a:defRPr smtClean="0"/>
            </a:lvl1pPr>
          </a:lstStyle>
          <a:p>
            <a:fld id="{705401DD-8677-2440-80BE-7F40A0FC7DDA}"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A7B055F7-8CFD-CE4B-8073-110BBDC8392E}"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7B2B4A68-33CD-F041-A7AB-9AF2FD409451}"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00"/>
              </a:solidFill>
              <a:latin typeface="Comic Sans M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00"/>
              </a:solidFill>
              <a:latin typeface="Comic Sans M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CA6209A-BFC6-8241-ACAA-F6CB3F2FEC9B}" type="slidenum">
              <a:rPr lang="en-US">
                <a:solidFill>
                  <a:srgbClr val="FFFF00"/>
                </a:solidFill>
                <a:latin typeface="Comic Sans MS"/>
              </a:rPr>
              <a:pPr>
                <a:defRPr/>
              </a:pPr>
              <a:t>‹#›</a:t>
            </a:fld>
            <a:endParaRPr lang="en-US">
              <a:solidFill>
                <a:srgbClr val="FFFF00"/>
              </a:solidFill>
              <a:latin typeface="Comic Sans M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latin typeface="Comic Sans MS"/>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latin typeface="Comic Sans MS"/>
            </a:endParaRPr>
          </a:p>
        </p:txBody>
      </p:sp>
      <p:sp>
        <p:nvSpPr>
          <p:cNvPr id="6" name="Slide Number Placeholder 5"/>
          <p:cNvSpPr>
            <a:spLocks noGrp="1"/>
          </p:cNvSpPr>
          <p:nvPr>
            <p:ph type="sldNum" sz="quarter" idx="12"/>
          </p:nvPr>
        </p:nvSpPr>
        <p:spPr/>
        <p:txBody>
          <a:bodyPr/>
          <a:lstStyle>
            <a:lvl1pPr>
              <a:defRPr smtClean="0"/>
            </a:lvl1pPr>
          </a:lstStyle>
          <a:p>
            <a:fld id="{D1F33F18-D708-8044-BB90-4C113924F5A6}" type="slidenum">
              <a:rPr lang="en-US">
                <a:solidFill>
                  <a:srgbClr val="FFFF00"/>
                </a:solidFill>
                <a:latin typeface="Comic Sans MS"/>
              </a:rPr>
              <a:pPr/>
              <a:t>‹#›</a:t>
            </a:fld>
            <a:endParaRPr lang="en-US">
              <a:solidFill>
                <a:srgbClr val="FFFF00"/>
              </a:solidFill>
              <a:latin typeface="Comic Sans M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theme" Target="../theme/theme10.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theme" Target="../theme/theme11.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theme" Target="../theme/theme8.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theme" Target="../theme/theme9.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D224DF-C7EF-4C42-85F2-1F9D3253817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98" r:id="rId1"/>
    <p:sldLayoutId id="2147486999" r:id="rId2"/>
    <p:sldLayoutId id="2147487000" r:id="rId3"/>
    <p:sldLayoutId id="2147487001" r:id="rId4"/>
    <p:sldLayoutId id="2147487002" r:id="rId5"/>
    <p:sldLayoutId id="2147487003" r:id="rId6"/>
    <p:sldLayoutId id="2147487004" r:id="rId7"/>
    <p:sldLayoutId id="2147487005" r:id="rId8"/>
    <p:sldLayoutId id="2147487006" r:id="rId9"/>
    <p:sldLayoutId id="2147487007" r:id="rId10"/>
    <p:sldLayoutId id="2147487008" r:id="rId11"/>
    <p:sldLayoutId id="2147487009" r:id="rId12"/>
    <p:sldLayoutId id="2147487010"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209" r:id="rId1"/>
    <p:sldLayoutId id="2147487210" r:id="rId2"/>
    <p:sldLayoutId id="2147487211" r:id="rId3"/>
    <p:sldLayoutId id="2147487212" r:id="rId4"/>
    <p:sldLayoutId id="2147487213" r:id="rId5"/>
    <p:sldLayoutId id="2147487214" r:id="rId6"/>
    <p:sldLayoutId id="2147487215" r:id="rId7"/>
    <p:sldLayoutId id="2147487216" r:id="rId8"/>
    <p:sldLayoutId id="2147487217" r:id="rId9"/>
    <p:sldLayoutId id="2147487218" r:id="rId10"/>
    <p:sldLayoutId id="2147487219" r:id="rId11"/>
    <p:sldLayoutId id="214748722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222" r:id="rId1"/>
    <p:sldLayoutId id="2147487223" r:id="rId2"/>
    <p:sldLayoutId id="2147487224" r:id="rId3"/>
    <p:sldLayoutId id="2147487225" r:id="rId4"/>
    <p:sldLayoutId id="2147487226" r:id="rId5"/>
    <p:sldLayoutId id="2147487227" r:id="rId6"/>
    <p:sldLayoutId id="2147487228" r:id="rId7"/>
    <p:sldLayoutId id="2147487229" r:id="rId8"/>
    <p:sldLayoutId id="2147487230" r:id="rId9"/>
    <p:sldLayoutId id="2147487231" r:id="rId10"/>
    <p:sldLayoutId id="2147487232" r:id="rId11"/>
    <p:sldLayoutId id="214748723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E994708-A9BA-364E-942D-8A6E2BAC2D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64" r:id="rId1"/>
    <p:sldLayoutId id="2147487065" r:id="rId2"/>
    <p:sldLayoutId id="2147487066" r:id="rId3"/>
    <p:sldLayoutId id="2147487067" r:id="rId4"/>
    <p:sldLayoutId id="2147487068" r:id="rId5"/>
    <p:sldLayoutId id="2147487069" r:id="rId6"/>
    <p:sldLayoutId id="2147487070" r:id="rId7"/>
    <p:sldLayoutId id="2147487071" r:id="rId8"/>
    <p:sldLayoutId id="2147487072" r:id="rId9"/>
    <p:sldLayoutId id="2147487073" r:id="rId10"/>
    <p:sldLayoutId id="2147487074" r:id="rId11"/>
    <p:sldLayoutId id="2147487075" r:id="rId12"/>
    <p:sldLayoutId id="214748707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092" r:id="rId1"/>
    <p:sldLayoutId id="2147487093" r:id="rId2"/>
    <p:sldLayoutId id="2147487094" r:id="rId3"/>
    <p:sldLayoutId id="2147487095" r:id="rId4"/>
    <p:sldLayoutId id="2147487096" r:id="rId5"/>
    <p:sldLayoutId id="2147487097" r:id="rId6"/>
    <p:sldLayoutId id="2147487098" r:id="rId7"/>
    <p:sldLayoutId id="2147487099" r:id="rId8"/>
    <p:sldLayoutId id="2147487100" r:id="rId9"/>
    <p:sldLayoutId id="2147487101" r:id="rId10"/>
    <p:sldLayoutId id="2147487102" r:id="rId11"/>
    <p:sldLayoutId id="214748710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118" r:id="rId1"/>
    <p:sldLayoutId id="2147487119" r:id="rId2"/>
    <p:sldLayoutId id="2147487120" r:id="rId3"/>
    <p:sldLayoutId id="2147487121" r:id="rId4"/>
    <p:sldLayoutId id="2147487122" r:id="rId5"/>
    <p:sldLayoutId id="2147487123" r:id="rId6"/>
    <p:sldLayoutId id="2147487124" r:id="rId7"/>
    <p:sldLayoutId id="2147487125" r:id="rId8"/>
    <p:sldLayoutId id="2147487126" r:id="rId9"/>
    <p:sldLayoutId id="2147487127" r:id="rId10"/>
    <p:sldLayoutId id="2147487128" r:id="rId11"/>
    <p:sldLayoutId id="214748712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144" r:id="rId1"/>
    <p:sldLayoutId id="2147487145" r:id="rId2"/>
    <p:sldLayoutId id="2147487146" r:id="rId3"/>
    <p:sldLayoutId id="2147487147" r:id="rId4"/>
    <p:sldLayoutId id="2147487148" r:id="rId5"/>
    <p:sldLayoutId id="2147487149" r:id="rId6"/>
    <p:sldLayoutId id="2147487150" r:id="rId7"/>
    <p:sldLayoutId id="2147487151" r:id="rId8"/>
    <p:sldLayoutId id="2147487152" r:id="rId9"/>
    <p:sldLayoutId id="2147487153" r:id="rId10"/>
    <p:sldLayoutId id="2147487154" r:id="rId11"/>
    <p:sldLayoutId id="214748715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157" r:id="rId1"/>
    <p:sldLayoutId id="2147487158" r:id="rId2"/>
    <p:sldLayoutId id="2147487159" r:id="rId3"/>
    <p:sldLayoutId id="2147487160" r:id="rId4"/>
    <p:sldLayoutId id="2147487161" r:id="rId5"/>
    <p:sldLayoutId id="2147487162" r:id="rId6"/>
    <p:sldLayoutId id="2147487163" r:id="rId7"/>
    <p:sldLayoutId id="2147487164" r:id="rId8"/>
    <p:sldLayoutId id="2147487165" r:id="rId9"/>
    <p:sldLayoutId id="2147487166" r:id="rId10"/>
    <p:sldLayoutId id="2147487167" r:id="rId11"/>
    <p:sldLayoutId id="214748716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170" r:id="rId1"/>
    <p:sldLayoutId id="2147487171" r:id="rId2"/>
    <p:sldLayoutId id="2147487172" r:id="rId3"/>
    <p:sldLayoutId id="2147487173" r:id="rId4"/>
    <p:sldLayoutId id="2147487174" r:id="rId5"/>
    <p:sldLayoutId id="2147487175" r:id="rId6"/>
    <p:sldLayoutId id="2147487176" r:id="rId7"/>
    <p:sldLayoutId id="2147487177" r:id="rId8"/>
    <p:sldLayoutId id="2147487178" r:id="rId9"/>
    <p:sldLayoutId id="2147487179" r:id="rId10"/>
    <p:sldLayoutId id="2147487180" r:id="rId11"/>
    <p:sldLayoutId id="21474871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183" r:id="rId1"/>
    <p:sldLayoutId id="2147487184" r:id="rId2"/>
    <p:sldLayoutId id="2147487185" r:id="rId3"/>
    <p:sldLayoutId id="2147487186" r:id="rId4"/>
    <p:sldLayoutId id="2147487187" r:id="rId5"/>
    <p:sldLayoutId id="2147487188" r:id="rId6"/>
    <p:sldLayoutId id="2147487189" r:id="rId7"/>
    <p:sldLayoutId id="2147487190" r:id="rId8"/>
    <p:sldLayoutId id="2147487191" r:id="rId9"/>
    <p:sldLayoutId id="2147487192" r:id="rId10"/>
    <p:sldLayoutId id="2147487193" r:id="rId11"/>
    <p:sldLayoutId id="214748719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BFF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457200" fontAlgn="auto">
              <a:spcBef>
                <a:spcPts val="0"/>
              </a:spcBef>
              <a:spcAft>
                <a:spcPts val="0"/>
              </a:spcAft>
            </a:pPr>
            <a:endParaRPr lang="en-US">
              <a:solidFill>
                <a:srgbClr val="FFFF00"/>
              </a:solidFill>
              <a:latin typeface="Comic Sans MS"/>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457200" fontAlgn="auto">
              <a:spcBef>
                <a:spcPts val="0"/>
              </a:spcBef>
              <a:spcAft>
                <a:spcPts val="0"/>
              </a:spcAft>
            </a:pPr>
            <a:fld id="{7E339FB3-E7F0-3B41-89DA-7871F26CDA2D}" type="slidenum">
              <a:rPr lang="en-US">
                <a:solidFill>
                  <a:srgbClr val="FFFF00"/>
                </a:solidFill>
                <a:latin typeface="Comic Sans MS"/>
                <a:ea typeface="+mn-ea"/>
                <a:cs typeface="+mn-cs"/>
              </a:rPr>
              <a:pPr defTabSz="457200" fontAlgn="auto">
                <a:spcBef>
                  <a:spcPts val="0"/>
                </a:spcBef>
                <a:spcAft>
                  <a:spcPts val="0"/>
                </a:spcAft>
              </a:pPr>
              <a:t>‹#›</a:t>
            </a:fld>
            <a:endParaRPr lang="en-US">
              <a:solidFill>
                <a:srgbClr val="FFFF00"/>
              </a:solidFill>
              <a:latin typeface="Comic Sans MS"/>
              <a:ea typeface="+mn-ea"/>
              <a:cs typeface="+mn-cs"/>
            </a:endParaRPr>
          </a:p>
        </p:txBody>
      </p:sp>
    </p:spTree>
  </p:cSld>
  <p:clrMap bg1="dk2" tx1="lt1" bg2="dk1" tx2="lt2" accent1="accent1" accent2="accent2" accent3="accent3" accent4="accent4" accent5="accent5" accent6="accent6" hlink="hlink" folHlink="folHlink"/>
  <p:sldLayoutIdLst>
    <p:sldLayoutId id="2147487196" r:id="rId1"/>
    <p:sldLayoutId id="2147487197" r:id="rId2"/>
    <p:sldLayoutId id="2147487198" r:id="rId3"/>
    <p:sldLayoutId id="2147487199" r:id="rId4"/>
    <p:sldLayoutId id="2147487200" r:id="rId5"/>
    <p:sldLayoutId id="2147487201" r:id="rId6"/>
    <p:sldLayoutId id="2147487202" r:id="rId7"/>
    <p:sldLayoutId id="2147487203" r:id="rId8"/>
    <p:sldLayoutId id="2147487204" r:id="rId9"/>
    <p:sldLayoutId id="2147487205" r:id="rId10"/>
    <p:sldLayoutId id="2147487206" r:id="rId11"/>
    <p:sldLayoutId id="214748720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defRPr>
      </a:lvl2pPr>
      <a:lvl3pPr algn="ctr" rtl="0" fontAlgn="base">
        <a:spcBef>
          <a:spcPct val="0"/>
        </a:spcBef>
        <a:spcAft>
          <a:spcPct val="0"/>
        </a:spcAft>
        <a:defRPr sz="4400">
          <a:solidFill>
            <a:schemeClr val="tx2"/>
          </a:solidFill>
          <a:latin typeface="Comic Sans MS" charset="0"/>
        </a:defRPr>
      </a:lvl3pPr>
      <a:lvl4pPr algn="ctr" rtl="0" fontAlgn="base">
        <a:spcBef>
          <a:spcPct val="0"/>
        </a:spcBef>
        <a:spcAft>
          <a:spcPct val="0"/>
        </a:spcAft>
        <a:defRPr sz="4400">
          <a:solidFill>
            <a:schemeClr val="tx2"/>
          </a:solidFill>
          <a:latin typeface="Comic Sans MS" charset="0"/>
        </a:defRPr>
      </a:lvl4pPr>
      <a:lvl5pPr algn="ctr" rtl="0" fontAlgn="base">
        <a:spcBef>
          <a:spcPct val="0"/>
        </a:spcBef>
        <a:spcAft>
          <a:spcPct val="0"/>
        </a:spcAft>
        <a:defRPr sz="4400">
          <a:solidFill>
            <a:schemeClr val="tx2"/>
          </a:solidFill>
          <a:latin typeface="Comic Sans MS" charset="0"/>
        </a:defRPr>
      </a:lvl5pPr>
      <a:lvl6pPr marL="457200" algn="ctr" rtl="0" fontAlgn="base">
        <a:spcBef>
          <a:spcPct val="0"/>
        </a:spcBef>
        <a:spcAft>
          <a:spcPct val="0"/>
        </a:spcAft>
        <a:defRPr sz="4400">
          <a:solidFill>
            <a:schemeClr val="tx2"/>
          </a:solidFill>
          <a:latin typeface="Comic Sans MS" charset="0"/>
        </a:defRPr>
      </a:lvl6pPr>
      <a:lvl7pPr marL="914400" algn="ctr" rtl="0" fontAlgn="base">
        <a:spcBef>
          <a:spcPct val="0"/>
        </a:spcBef>
        <a:spcAft>
          <a:spcPct val="0"/>
        </a:spcAft>
        <a:defRPr sz="4400">
          <a:solidFill>
            <a:schemeClr val="tx2"/>
          </a:solidFill>
          <a:latin typeface="Comic Sans MS" charset="0"/>
        </a:defRPr>
      </a:lvl7pPr>
      <a:lvl8pPr marL="1371600" algn="ctr" rtl="0" fontAlgn="base">
        <a:spcBef>
          <a:spcPct val="0"/>
        </a:spcBef>
        <a:spcAft>
          <a:spcPct val="0"/>
        </a:spcAft>
        <a:defRPr sz="4400">
          <a:solidFill>
            <a:schemeClr val="tx2"/>
          </a:solidFill>
          <a:latin typeface="Comic Sans MS" charset="0"/>
        </a:defRPr>
      </a:lvl8pPr>
      <a:lvl9pPr marL="1828800" algn="ctr" rtl="0" fontAlgn="base">
        <a:spcBef>
          <a:spcPct val="0"/>
        </a:spcBef>
        <a:spcAft>
          <a:spcPct val="0"/>
        </a:spcAft>
        <a:defRPr sz="4400">
          <a:solidFill>
            <a:schemeClr val="tx2"/>
          </a:solidFill>
          <a:latin typeface="Comic Sans M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9.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7.emf"/><Relationship Id="rId5" Type="http://schemas.openxmlformats.org/officeDocument/2006/relationships/oleObject" Target="../embeddings/oleObject9.bin"/><Relationship Id="rId6"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11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0.bin"/><Relationship Id="rId5" Type="http://schemas.openxmlformats.org/officeDocument/2006/relationships/image" Target="../media/image26.emf"/><Relationship Id="rId6" Type="http://schemas.openxmlformats.org/officeDocument/2006/relationships/image" Target="../media/image28.jp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0.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png"/><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6.png"/><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26.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27.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52.png"/><Relationship Id="rId1" Type="http://schemas.openxmlformats.org/officeDocument/2006/relationships/slideLayout" Target="../slideLayouts/slideLayout20.xml"/><Relationship Id="rId2"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52.png"/><Relationship Id="rId1" Type="http://schemas.openxmlformats.org/officeDocument/2006/relationships/slideLayout" Target="../slideLayouts/slideLayout20.xml"/><Relationship Id="rId2"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oleObject" Target="../embeddings/oleObject2.bin"/><Relationship Id="rId7" Type="http://schemas.openxmlformats.org/officeDocument/2006/relationships/image" Target="../media/image3.emf"/><Relationship Id="rId8" Type="http://schemas.openxmlformats.org/officeDocument/2006/relationships/oleObject" Target="../embeddings/oleObject3.bin"/><Relationship Id="rId9" Type="http://schemas.openxmlformats.org/officeDocument/2006/relationships/image" Target="../media/image4.emf"/><Relationship Id="rId10" Type="http://schemas.openxmlformats.org/officeDocument/2006/relationships/oleObject" Target="../embeddings/oleObject4.bin"/><Relationship Id="rId11"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8.png"/><Relationship Id="rId3"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1.png"/><Relationship Id="rId5" Type="http://schemas.openxmlformats.org/officeDocument/2006/relationships/image" Target="../media/image29.png"/><Relationship Id="rId1" Type="http://schemas.openxmlformats.org/officeDocument/2006/relationships/tags" Target="../tags/tag1.xml"/><Relationship Id="rId2"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png"/><Relationship Id="rId3"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1.png"/><Relationship Id="rId3"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3.png"/><Relationship Id="rId3"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5.png"/><Relationship Id="rId3"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7.emf"/><Relationship Id="rId3"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emf"/><Relationship Id="rId1" Type="http://schemas.openxmlformats.org/officeDocument/2006/relationships/slideLayout" Target="../slideLayouts/slideLayout20.xml"/><Relationship Id="rId2" Type="http://schemas.openxmlformats.org/officeDocument/2006/relationships/image" Target="../media/image9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2.jp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emf"/><Relationship Id="rId5" Type="http://schemas.openxmlformats.org/officeDocument/2006/relationships/oleObject" Target="../embeddings/oleObject6.bin"/><Relationship Id="rId6" Type="http://schemas.openxmlformats.org/officeDocument/2006/relationships/image" Target="../media/image8.emf"/><Relationship Id="rId7" Type="http://schemas.openxmlformats.org/officeDocument/2006/relationships/oleObject" Target="../embeddings/oleObject7.bin"/><Relationship Id="rId8" Type="http://schemas.openxmlformats.org/officeDocument/2006/relationships/image" Target="../media/image9.emf"/><Relationship Id="rId1" Type="http://schemas.openxmlformats.org/officeDocument/2006/relationships/vmlDrawing" Target="../drawings/vmlDrawing2.vml"/><Relationship Id="rId2"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rcher_ea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57" y="-1"/>
            <a:ext cx="8092036" cy="6858001"/>
          </a:xfrm>
          <a:prstGeom prst="rect">
            <a:avLst/>
          </a:prstGeom>
        </p:spPr>
      </p:pic>
      <p:sp>
        <p:nvSpPr>
          <p:cNvPr id="2" name="Rectangle 1"/>
          <p:cNvSpPr/>
          <p:nvPr/>
        </p:nvSpPr>
        <p:spPr>
          <a:xfrm>
            <a:off x="1447800" y="1066800"/>
            <a:ext cx="6019800" cy="2971800"/>
          </a:xfrm>
          <a:prstGeom prst="rect">
            <a:avLst/>
          </a:prstGeom>
          <a:solidFill>
            <a:schemeClr val="tx1">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473" name="Rectangle 2"/>
          <p:cNvSpPr>
            <a:spLocks noGrp="1" noChangeArrowheads="1"/>
          </p:cNvSpPr>
          <p:nvPr>
            <p:ph type="ctrTitle"/>
          </p:nvPr>
        </p:nvSpPr>
        <p:spPr>
          <a:xfrm>
            <a:off x="609600" y="1676400"/>
            <a:ext cx="7772400" cy="2286001"/>
          </a:xfrm>
          <a:noFill/>
        </p:spPr>
        <p:txBody>
          <a:bodyPr/>
          <a:lstStyle/>
          <a:p>
            <a:pPr eaLnBrk="1" hangingPunct="1"/>
            <a:r>
              <a:rPr lang="en-US" dirty="0" smtClean="0">
                <a:solidFill>
                  <a:srgbClr val="020000"/>
                </a:solidFill>
                <a:latin typeface="Comic Sans MS" charset="0"/>
                <a:ea typeface="ＭＳ Ｐゴシック" charset="0"/>
                <a:cs typeface="ＭＳ Ｐゴシック" charset="0"/>
              </a:rPr>
              <a:t>Seismology lecture 5:</a:t>
            </a:r>
            <a:br>
              <a:rPr lang="en-US" dirty="0" smtClean="0">
                <a:solidFill>
                  <a:srgbClr val="020000"/>
                </a:solidFill>
                <a:latin typeface="Comic Sans MS" charset="0"/>
                <a:ea typeface="ＭＳ Ｐゴシック" charset="0"/>
                <a:cs typeface="ＭＳ Ｐゴシック" charset="0"/>
              </a:rPr>
            </a:br>
            <a:r>
              <a:rPr lang="en-US" dirty="0">
                <a:solidFill>
                  <a:srgbClr val="020000"/>
                </a:solidFill>
                <a:latin typeface="Comic Sans MS" charset="0"/>
                <a:ea typeface="ＭＳ Ｐゴシック" charset="0"/>
                <a:cs typeface="ＭＳ Ｐゴシック" charset="0"/>
              </a:rPr>
              <a:t/>
            </a:r>
            <a:br>
              <a:rPr lang="en-US" dirty="0">
                <a:solidFill>
                  <a:srgbClr val="020000"/>
                </a:solidFill>
                <a:latin typeface="Comic Sans MS" charset="0"/>
                <a:ea typeface="ＭＳ Ｐゴシック" charset="0"/>
                <a:cs typeface="ＭＳ Ｐゴシック" charset="0"/>
              </a:rPr>
            </a:br>
            <a:r>
              <a:rPr lang="en-US" dirty="0" smtClean="0">
                <a:solidFill>
                  <a:srgbClr val="FFFFFF"/>
                </a:solidFill>
                <a:latin typeface="Comic Sans MS" charset="0"/>
                <a:ea typeface="ＭＳ Ｐゴシック" charset="0"/>
                <a:cs typeface="ＭＳ Ｐゴシック" charset="0"/>
              </a:rPr>
              <a:t>“</a:t>
            </a:r>
            <a:r>
              <a:rPr lang="en-US" dirty="0" smtClean="0">
                <a:solidFill>
                  <a:srgbClr val="020000"/>
                </a:solidFill>
                <a:latin typeface="Comic Sans MS" charset="0"/>
                <a:ea typeface="ＭＳ Ｐゴシック" charset="0"/>
                <a:cs typeface="ＭＳ Ｐゴシック" charset="0"/>
              </a:rPr>
              <a:t>Seismic Tomography..</a:t>
            </a:r>
            <a:br>
              <a:rPr lang="en-US" dirty="0" smtClean="0">
                <a:solidFill>
                  <a:srgbClr val="020000"/>
                </a:solidFill>
                <a:latin typeface="Comic Sans MS" charset="0"/>
                <a:ea typeface="ＭＳ Ｐゴシック" charset="0"/>
                <a:cs typeface="ＭＳ Ｐゴシック" charset="0"/>
              </a:rPr>
            </a:br>
            <a:r>
              <a:rPr lang="en-US" dirty="0" smtClean="0">
                <a:solidFill>
                  <a:srgbClr val="020000"/>
                </a:solidFill>
                <a:latin typeface="Comic Sans MS" charset="0"/>
                <a:ea typeface="ＭＳ Ｐゴシック" charset="0"/>
                <a:cs typeface="ＭＳ Ｐゴシック" charset="0"/>
              </a:rPr>
              <a:t>… and anisotropy”</a:t>
            </a:r>
            <a:br>
              <a:rPr lang="en-US" dirty="0" smtClean="0">
                <a:solidFill>
                  <a:srgbClr val="020000"/>
                </a:solidFill>
                <a:latin typeface="Comic Sans MS" charset="0"/>
                <a:ea typeface="ＭＳ Ｐゴシック" charset="0"/>
                <a:cs typeface="ＭＳ Ｐゴシック" charset="0"/>
              </a:rPr>
            </a:br>
            <a:endParaRPr lang="en-US" sz="3200" i="1" dirty="0">
              <a:solidFill>
                <a:srgbClr val="020000"/>
              </a:solidFill>
              <a:latin typeface="Comic Sans MS" charset="0"/>
              <a:ea typeface="ＭＳ Ｐゴシック" charset="0"/>
              <a:cs typeface="ＭＳ Ｐゴシック" charset="0"/>
            </a:endParaRPr>
          </a:p>
        </p:txBody>
      </p:sp>
      <p:sp>
        <p:nvSpPr>
          <p:cNvPr id="3" name="Subtitle 2"/>
          <p:cNvSpPr>
            <a:spLocks noGrp="1"/>
          </p:cNvSpPr>
          <p:nvPr>
            <p:ph type="subTitle" idx="1"/>
          </p:nvPr>
        </p:nvSpPr>
        <p:spPr>
          <a:xfrm>
            <a:off x="4419600" y="6553200"/>
            <a:ext cx="5105400" cy="457200"/>
          </a:xfrm>
        </p:spPr>
        <p:txBody>
          <a:bodyPr/>
          <a:lstStyle/>
          <a:p>
            <a:pPr eaLnBrk="1" hangingPunct="1"/>
            <a:r>
              <a:rPr lang="en-US" sz="1600" i="1" dirty="0">
                <a:solidFill>
                  <a:srgbClr val="0000FF"/>
                </a:solidFill>
                <a:latin typeface="Comic Sans MS" charset="0"/>
                <a:ea typeface="ＭＳ Ｐゴシック" charset="0"/>
                <a:cs typeface="ＭＳ Ｐゴシック" charset="0"/>
              </a:rPr>
              <a:t>CIDER2014- KITP- Santa Barbara</a:t>
            </a:r>
          </a:p>
        </p:txBody>
      </p:sp>
      <p:sp>
        <p:nvSpPr>
          <p:cNvPr id="4" name="TextBox 3"/>
          <p:cNvSpPr txBox="1"/>
          <p:nvPr/>
        </p:nvSpPr>
        <p:spPr>
          <a:xfrm>
            <a:off x="2895600" y="4572000"/>
            <a:ext cx="3608680" cy="1815882"/>
          </a:xfrm>
          <a:prstGeom prst="rect">
            <a:avLst/>
          </a:prstGeom>
          <a:solidFill>
            <a:schemeClr val="tx1">
              <a:alpha val="38000"/>
            </a:schemeClr>
          </a:solidFill>
        </p:spPr>
        <p:txBody>
          <a:bodyPr wrap="none" rtlCol="0">
            <a:spAutoFit/>
          </a:bodyPr>
          <a:lstStyle/>
          <a:p>
            <a:r>
              <a:rPr lang="en-US" sz="2800" dirty="0" smtClean="0">
                <a:solidFill>
                  <a:srgbClr val="020000"/>
                </a:solidFill>
                <a:latin typeface="Comic Sans MS"/>
                <a:cs typeface="Comic Sans MS"/>
              </a:rPr>
              <a:t>Barbara Romanowicz</a:t>
            </a:r>
          </a:p>
          <a:p>
            <a:endParaRPr lang="en-US" sz="2400" dirty="0" smtClean="0">
              <a:solidFill>
                <a:srgbClr val="020000"/>
              </a:solidFill>
              <a:latin typeface="Comic Sans MS"/>
              <a:cs typeface="Comic Sans MS"/>
            </a:endParaRPr>
          </a:p>
          <a:p>
            <a:pPr algn="ctr"/>
            <a:r>
              <a:rPr lang="en-US" sz="2000" dirty="0" smtClean="0">
                <a:solidFill>
                  <a:srgbClr val="020000"/>
                </a:solidFill>
                <a:latin typeface="Comic Sans MS"/>
                <a:cs typeface="Comic Sans MS"/>
              </a:rPr>
              <a:t>          U.C. </a:t>
            </a:r>
            <a:r>
              <a:rPr lang="en-US" sz="2000" dirty="0" smtClean="0">
                <a:solidFill>
                  <a:srgbClr val="020000"/>
                </a:solidFill>
                <a:latin typeface="Comic Sans MS"/>
                <a:cs typeface="Comic Sans MS"/>
              </a:rPr>
              <a:t>Berkeley</a:t>
            </a:r>
          </a:p>
          <a:p>
            <a:pPr algn="ctr"/>
            <a:r>
              <a:rPr lang="en-US" sz="2000" dirty="0" smtClean="0">
                <a:solidFill>
                  <a:srgbClr val="020000"/>
                </a:solidFill>
                <a:latin typeface="Comic Sans MS"/>
                <a:cs typeface="Comic Sans MS"/>
              </a:rPr>
              <a:t>  </a:t>
            </a:r>
            <a:r>
              <a:rPr lang="en-US" sz="2000" dirty="0" err="1" smtClean="0">
                <a:solidFill>
                  <a:srgbClr val="020000"/>
                </a:solidFill>
                <a:latin typeface="Comic Sans MS"/>
                <a:cs typeface="Comic Sans MS"/>
              </a:rPr>
              <a:t>Coll</a:t>
            </a:r>
            <a:r>
              <a:rPr lang="en-US" sz="2000" dirty="0" err="1" smtClean="0">
                <a:solidFill>
                  <a:srgbClr val="020000"/>
                </a:solidFill>
                <a:latin typeface="Comic Sans MS"/>
                <a:cs typeface="Comic Sans MS"/>
              </a:rPr>
              <a:t>ège</a:t>
            </a:r>
            <a:r>
              <a:rPr lang="en-US" sz="2000" dirty="0" smtClean="0">
                <a:solidFill>
                  <a:srgbClr val="020000"/>
                </a:solidFill>
                <a:latin typeface="Comic Sans MS"/>
                <a:cs typeface="Comic Sans MS"/>
              </a:rPr>
              <a:t> de France, Paris</a:t>
            </a:r>
            <a:r>
              <a:rPr lang="en-US" sz="2000" dirty="0" smtClean="0">
                <a:solidFill>
                  <a:srgbClr val="020000"/>
                </a:solidFill>
                <a:latin typeface="Comic Sans MS"/>
                <a:cs typeface="Comic Sans MS"/>
              </a:rPr>
              <a:t> </a:t>
            </a:r>
            <a:endParaRPr lang="en-US" sz="2000" dirty="0" smtClean="0">
              <a:solidFill>
                <a:srgbClr val="020000"/>
              </a:solidFill>
              <a:latin typeface="Comic Sans MS"/>
              <a:cs typeface="Comic Sans MS"/>
            </a:endParaRPr>
          </a:p>
          <a:p>
            <a:pPr algn="ctr"/>
            <a:r>
              <a:rPr lang="en-US" sz="2000" dirty="0" smtClean="0">
                <a:solidFill>
                  <a:srgbClr val="020000"/>
                </a:solidFill>
                <a:latin typeface="Comic Sans MS"/>
                <a:cs typeface="Comic Sans MS"/>
              </a:rPr>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10400" y="6507456"/>
            <a:ext cx="2133600" cy="476250"/>
          </a:xfrm>
        </p:spPr>
        <p:txBody>
          <a:bodyPr/>
          <a:lstStyle/>
          <a:p>
            <a:pPr>
              <a:defRPr/>
            </a:pPr>
            <a:fld id="{3CA6209A-BFC6-8241-ACAA-F6CB3F2FEC9B}" type="slidenum">
              <a:rPr lang="en-US" smtClean="0">
                <a:solidFill>
                  <a:schemeClr val="bg1"/>
                </a:solidFill>
                <a:latin typeface="Comic Sans MS"/>
              </a:rPr>
              <a:pPr>
                <a:defRPr/>
              </a:pPr>
              <a:t>10</a:t>
            </a:fld>
            <a:endParaRPr lang="en-US" dirty="0">
              <a:solidFill>
                <a:schemeClr val="bg1"/>
              </a:solidFill>
              <a:latin typeface="Comic Sans MS"/>
            </a:endParaRPr>
          </a:p>
        </p:txBody>
      </p:sp>
      <p:pic>
        <p:nvPicPr>
          <p:cNvPr id="6" name="Picture 5"/>
          <p:cNvPicPr>
            <a:picLocks noChangeAspect="1"/>
          </p:cNvPicPr>
          <p:nvPr/>
        </p:nvPicPr>
        <p:blipFill>
          <a:blip r:embed="rId2"/>
          <a:stretch>
            <a:fillRect/>
          </a:stretch>
        </p:blipFill>
        <p:spPr>
          <a:xfrm>
            <a:off x="103227" y="885213"/>
            <a:ext cx="9108333" cy="4676237"/>
          </a:xfrm>
          <a:prstGeom prst="rect">
            <a:avLst/>
          </a:prstGeom>
        </p:spPr>
      </p:pic>
      <p:sp>
        <p:nvSpPr>
          <p:cNvPr id="7" name="TextBox 6"/>
          <p:cNvSpPr txBox="1"/>
          <p:nvPr/>
        </p:nvSpPr>
        <p:spPr>
          <a:xfrm>
            <a:off x="2289608" y="188800"/>
            <a:ext cx="4479336" cy="523220"/>
          </a:xfrm>
          <a:prstGeom prst="rect">
            <a:avLst/>
          </a:prstGeom>
          <a:noFill/>
          <a:ln>
            <a:solidFill>
              <a:srgbClr val="000090"/>
            </a:solidFill>
          </a:ln>
        </p:spPr>
        <p:txBody>
          <a:bodyPr wrap="none" rtlCol="0">
            <a:spAutoFit/>
          </a:bodyPr>
          <a:lstStyle/>
          <a:p>
            <a:r>
              <a:rPr lang="en-US" sz="2800" dirty="0" smtClean="0">
                <a:solidFill>
                  <a:srgbClr val="000090"/>
                </a:solidFill>
              </a:rPr>
              <a:t>Anisotropic kernels (VTI)</a:t>
            </a:r>
            <a:endParaRPr lang="en-US" sz="2800" dirty="0">
              <a:solidFill>
                <a:srgbClr val="000090"/>
              </a:solidFill>
            </a:endParaRPr>
          </a:p>
        </p:txBody>
      </p:sp>
      <p:sp>
        <p:nvSpPr>
          <p:cNvPr id="8" name="TextBox 7"/>
          <p:cNvSpPr txBox="1"/>
          <p:nvPr/>
        </p:nvSpPr>
        <p:spPr>
          <a:xfrm>
            <a:off x="250125" y="6507456"/>
            <a:ext cx="4313501" cy="338554"/>
          </a:xfrm>
          <a:prstGeom prst="rect">
            <a:avLst/>
          </a:prstGeom>
          <a:noFill/>
        </p:spPr>
        <p:txBody>
          <a:bodyPr wrap="none" rtlCol="0">
            <a:spAutoFit/>
          </a:bodyPr>
          <a:lstStyle/>
          <a:p>
            <a:r>
              <a:rPr lang="en-US" sz="1600" i="1" dirty="0" err="1" smtClean="0"/>
              <a:t>Marone</a:t>
            </a:r>
            <a:r>
              <a:rPr lang="en-US" sz="1600" i="1" dirty="0" smtClean="0"/>
              <a:t>, Gung and Romanowicz., GJI, 2007</a:t>
            </a:r>
            <a:endParaRPr lang="en-US" sz="1600" i="1" dirty="0"/>
          </a:p>
        </p:txBody>
      </p:sp>
    </p:spTree>
    <p:extLst>
      <p:ext uri="{BB962C8B-B14F-4D97-AF65-F5344CB8AC3E}">
        <p14:creationId xmlns:p14="http://schemas.microsoft.com/office/powerpoint/2010/main" val="4223373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LI_CR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18928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Oli_crys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737100" cy="5334000"/>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4713956" y="871849"/>
            <a:ext cx="4430044" cy="507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pPr>
            <a:r>
              <a:rPr lang="en-US" dirty="0">
                <a:solidFill>
                  <a:srgbClr val="030300"/>
                </a:solidFill>
                <a:latin typeface="Comic Sans MS" charset="0"/>
                <a:ea typeface="+mn-ea"/>
                <a:cs typeface="+mn-cs"/>
              </a:rPr>
              <a:t>Olivine crystal shows </a:t>
            </a:r>
            <a:r>
              <a:rPr lang="en-US" dirty="0" smtClean="0">
                <a:solidFill>
                  <a:srgbClr val="030300"/>
                </a:solidFill>
                <a:latin typeface="Comic Sans MS" charset="0"/>
                <a:ea typeface="+mn-ea"/>
                <a:cs typeface="+mn-cs"/>
              </a:rPr>
              <a:t>large anisotropy</a:t>
            </a:r>
            <a:r>
              <a:rPr lang="en-US" dirty="0">
                <a:solidFill>
                  <a:srgbClr val="030300"/>
                </a:solidFill>
                <a:latin typeface="Comic Sans MS" charset="0"/>
                <a:ea typeface="+mn-ea"/>
                <a:cs typeface="+mn-cs"/>
              </a:rPr>
              <a:t>: </a:t>
            </a:r>
            <a:endParaRPr lang="en-US" dirty="0" smtClean="0">
              <a:solidFill>
                <a:srgbClr val="030300"/>
              </a:solidFill>
              <a:latin typeface="Comic Sans MS" charset="0"/>
              <a:ea typeface="+mn-ea"/>
              <a:cs typeface="+mn-cs"/>
            </a:endParaRPr>
          </a:p>
          <a:p>
            <a:pPr defTabSz="457200" fontAlgn="auto">
              <a:spcBef>
                <a:spcPts val="0"/>
              </a:spcBef>
              <a:spcAft>
                <a:spcPts val="0"/>
              </a:spcAft>
            </a:pPr>
            <a:r>
              <a:rPr lang="en-US" dirty="0" smtClean="0">
                <a:solidFill>
                  <a:srgbClr val="030300"/>
                </a:solidFill>
                <a:latin typeface="Comic Sans MS" charset="0"/>
                <a:ea typeface="+mn-ea"/>
                <a:cs typeface="+mn-cs"/>
              </a:rPr>
              <a:t>Different properties </a:t>
            </a:r>
            <a:r>
              <a:rPr lang="en-US" dirty="0">
                <a:solidFill>
                  <a:srgbClr val="030300"/>
                </a:solidFill>
                <a:latin typeface="Comic Sans MS" charset="0"/>
                <a:ea typeface="+mn-ea"/>
                <a:cs typeface="+mn-cs"/>
              </a:rPr>
              <a:t>in different</a:t>
            </a:r>
          </a:p>
          <a:p>
            <a:pPr defTabSz="457200" fontAlgn="auto">
              <a:spcBef>
                <a:spcPts val="0"/>
              </a:spcBef>
              <a:spcAft>
                <a:spcPts val="0"/>
              </a:spcAft>
            </a:pPr>
            <a:r>
              <a:rPr lang="en-US" dirty="0">
                <a:solidFill>
                  <a:srgbClr val="030300"/>
                </a:solidFill>
                <a:latin typeface="Comic Sans MS" charset="0"/>
                <a:ea typeface="+mn-ea"/>
                <a:cs typeface="+mn-cs"/>
              </a:rPr>
              <a:t>directions. </a:t>
            </a:r>
            <a:r>
              <a:rPr lang="en-US" dirty="0" smtClean="0">
                <a:solidFill>
                  <a:srgbClr val="030300"/>
                </a:solidFill>
                <a:latin typeface="Comic Sans MS" charset="0"/>
                <a:ea typeface="+mn-ea"/>
                <a:cs typeface="+mn-cs"/>
              </a:rPr>
              <a:t>“a” is the fast axis it is also</a:t>
            </a:r>
          </a:p>
          <a:p>
            <a:pPr defTabSz="457200" fontAlgn="auto">
              <a:spcBef>
                <a:spcPts val="0"/>
              </a:spcBef>
              <a:spcAft>
                <a:spcPts val="0"/>
              </a:spcAft>
            </a:pPr>
            <a:r>
              <a:rPr lang="en-US" dirty="0" smtClean="0">
                <a:solidFill>
                  <a:srgbClr val="030300"/>
                </a:solidFill>
                <a:latin typeface="Comic Sans MS" charset="0"/>
                <a:ea typeface="+mn-ea"/>
                <a:cs typeface="+mn-cs"/>
              </a:rPr>
              <a:t>the dominant slip direction:</a:t>
            </a:r>
          </a:p>
          <a:p>
            <a:pPr defTabSz="457200" fontAlgn="auto">
              <a:spcBef>
                <a:spcPts val="0"/>
              </a:spcBef>
              <a:spcAft>
                <a:spcPts val="0"/>
              </a:spcAft>
            </a:pPr>
            <a:endParaRPr lang="en-US" dirty="0">
              <a:solidFill>
                <a:srgbClr val="030300"/>
              </a:solidFill>
              <a:latin typeface="Comic Sans MS" charset="0"/>
              <a:ea typeface="+mn-ea"/>
              <a:cs typeface="+mn-cs"/>
            </a:endParaRPr>
          </a:p>
          <a:p>
            <a:pPr defTabSz="457200" fontAlgn="auto">
              <a:spcBef>
                <a:spcPts val="0"/>
              </a:spcBef>
              <a:spcAft>
                <a:spcPts val="0"/>
              </a:spcAft>
            </a:pPr>
            <a:r>
              <a:rPr lang="en-US" dirty="0" smtClean="0">
                <a:solidFill>
                  <a:srgbClr val="030300"/>
                </a:solidFill>
                <a:latin typeface="Comic Sans MS" charset="0"/>
                <a:ea typeface="+mn-ea"/>
                <a:cs typeface="+mn-cs"/>
              </a:rPr>
              <a:t>P</a:t>
            </a:r>
            <a:r>
              <a:rPr lang="en-US" dirty="0">
                <a:solidFill>
                  <a:srgbClr val="030300"/>
                </a:solidFill>
                <a:latin typeface="Comic Sans MS" charset="0"/>
                <a:ea typeface="+mn-ea"/>
                <a:cs typeface="+mn-cs"/>
              </a:rPr>
              <a:t>-</a:t>
            </a:r>
            <a:r>
              <a:rPr lang="en-US" dirty="0" smtClean="0">
                <a:solidFill>
                  <a:srgbClr val="030300"/>
                </a:solidFill>
                <a:latin typeface="Comic Sans MS" charset="0"/>
                <a:ea typeface="+mn-ea"/>
                <a:cs typeface="+mn-cs"/>
              </a:rPr>
              <a:t>velocities range </a:t>
            </a:r>
            <a:r>
              <a:rPr lang="en-US" dirty="0">
                <a:solidFill>
                  <a:srgbClr val="030300"/>
                </a:solidFill>
                <a:latin typeface="Comic Sans MS" charset="0"/>
                <a:ea typeface="+mn-ea"/>
                <a:cs typeface="+mn-cs"/>
              </a:rPr>
              <a:t>from 9.89 km/s in</a:t>
            </a:r>
          </a:p>
          <a:p>
            <a:pPr defTabSz="457200" fontAlgn="auto">
              <a:spcBef>
                <a:spcPts val="0"/>
              </a:spcBef>
              <a:spcAft>
                <a:spcPts val="0"/>
              </a:spcAft>
            </a:pPr>
            <a:r>
              <a:rPr lang="en-US" dirty="0">
                <a:solidFill>
                  <a:srgbClr val="030300"/>
                </a:solidFill>
                <a:latin typeface="Comic Sans MS" charset="0"/>
                <a:ea typeface="+mn-ea"/>
                <a:cs typeface="+mn-cs"/>
              </a:rPr>
              <a:t>the fastest direction </a:t>
            </a:r>
            <a:r>
              <a:rPr lang="en-US" dirty="0" smtClean="0">
                <a:solidFill>
                  <a:srgbClr val="030300"/>
                </a:solidFill>
                <a:latin typeface="Comic Sans MS" charset="0"/>
                <a:ea typeface="+mn-ea"/>
                <a:cs typeface="+mn-cs"/>
              </a:rPr>
              <a:t>to 7.72 </a:t>
            </a:r>
            <a:r>
              <a:rPr lang="en-US" dirty="0">
                <a:solidFill>
                  <a:srgbClr val="030300"/>
                </a:solidFill>
                <a:latin typeface="Comic Sans MS" charset="0"/>
                <a:ea typeface="+mn-ea"/>
                <a:cs typeface="+mn-cs"/>
              </a:rPr>
              <a:t>km/</a:t>
            </a:r>
            <a:r>
              <a:rPr lang="en-US" dirty="0" smtClean="0">
                <a:solidFill>
                  <a:srgbClr val="030300"/>
                </a:solidFill>
                <a:latin typeface="Comic Sans MS" charset="0"/>
                <a:ea typeface="+mn-ea"/>
                <a:cs typeface="+mn-cs"/>
              </a:rPr>
              <a:t>s</a:t>
            </a:r>
          </a:p>
          <a:p>
            <a:pPr defTabSz="457200" fontAlgn="auto">
              <a:spcBef>
                <a:spcPts val="0"/>
              </a:spcBef>
              <a:spcAft>
                <a:spcPts val="0"/>
              </a:spcAft>
            </a:pPr>
            <a:r>
              <a:rPr lang="en-US" dirty="0" smtClean="0">
                <a:solidFill>
                  <a:srgbClr val="030300"/>
                </a:solidFill>
                <a:latin typeface="Comic Sans MS" charset="0"/>
                <a:ea typeface="+mn-ea"/>
                <a:cs typeface="+mn-cs"/>
              </a:rPr>
              <a:t> </a:t>
            </a:r>
            <a:r>
              <a:rPr lang="en-US" dirty="0">
                <a:solidFill>
                  <a:srgbClr val="030300"/>
                </a:solidFill>
                <a:latin typeface="Comic Sans MS" charset="0"/>
                <a:ea typeface="+mn-ea"/>
                <a:cs typeface="+mn-cs"/>
              </a:rPr>
              <a:t>in the slowest</a:t>
            </a:r>
            <a:r>
              <a:rPr lang="en-US" dirty="0" smtClean="0">
                <a:solidFill>
                  <a:srgbClr val="030300"/>
                </a:solidFill>
                <a:latin typeface="Comic Sans MS" charset="0"/>
                <a:ea typeface="+mn-ea"/>
                <a:cs typeface="+mn-cs"/>
              </a:rPr>
              <a:t>; a </a:t>
            </a:r>
            <a:r>
              <a:rPr lang="en-US" dirty="0">
                <a:solidFill>
                  <a:srgbClr val="030300"/>
                </a:solidFill>
                <a:latin typeface="Comic Sans MS" charset="0"/>
                <a:ea typeface="+mn-ea"/>
                <a:cs typeface="+mn-cs"/>
              </a:rPr>
              <a:t>difference of 22%. </a:t>
            </a:r>
            <a:endParaRPr lang="en-US" dirty="0" smtClean="0">
              <a:solidFill>
                <a:srgbClr val="030300"/>
              </a:solidFill>
              <a:latin typeface="Comic Sans MS" charset="0"/>
              <a:ea typeface="+mn-ea"/>
              <a:cs typeface="+mn-cs"/>
            </a:endParaRPr>
          </a:p>
          <a:p>
            <a:pPr defTabSz="457200" fontAlgn="auto">
              <a:spcBef>
                <a:spcPts val="0"/>
              </a:spcBef>
              <a:spcAft>
                <a:spcPts val="0"/>
              </a:spcAft>
            </a:pPr>
            <a:endParaRPr lang="en-US" dirty="0">
              <a:solidFill>
                <a:srgbClr val="030300"/>
              </a:solidFill>
              <a:latin typeface="Comic Sans MS" charset="0"/>
              <a:ea typeface="+mn-ea"/>
              <a:cs typeface="+mn-cs"/>
            </a:endParaRPr>
          </a:p>
          <a:p>
            <a:pPr defTabSz="457200" fontAlgn="auto">
              <a:spcBef>
                <a:spcPts val="0"/>
              </a:spcBef>
              <a:spcAft>
                <a:spcPts val="0"/>
              </a:spcAft>
            </a:pPr>
            <a:r>
              <a:rPr lang="en-US" dirty="0" smtClean="0">
                <a:solidFill>
                  <a:srgbClr val="030300"/>
                </a:solidFill>
                <a:latin typeface="Comic Sans MS" charset="0"/>
                <a:ea typeface="+mn-ea"/>
                <a:cs typeface="+mn-cs"/>
              </a:rPr>
              <a:t>If</a:t>
            </a:r>
            <a:r>
              <a:rPr lang="en-US" dirty="0">
                <a:solidFill>
                  <a:srgbClr val="030300"/>
                </a:solidFill>
                <a:latin typeface="Comic Sans MS" charset="0"/>
                <a:ea typeface="+mn-ea"/>
                <a:cs typeface="+mn-cs"/>
              </a:rPr>
              <a:t> </a:t>
            </a:r>
            <a:r>
              <a:rPr lang="en-US" dirty="0" smtClean="0">
                <a:solidFill>
                  <a:srgbClr val="030300"/>
                </a:solidFill>
                <a:latin typeface="Comic Sans MS" charset="0"/>
                <a:ea typeface="+mn-ea"/>
                <a:cs typeface="+mn-cs"/>
              </a:rPr>
              <a:t>orientation </a:t>
            </a:r>
            <a:r>
              <a:rPr lang="en-US" dirty="0">
                <a:solidFill>
                  <a:srgbClr val="030300"/>
                </a:solidFill>
                <a:latin typeface="Comic Sans MS" charset="0"/>
                <a:ea typeface="+mn-ea"/>
                <a:cs typeface="+mn-cs"/>
              </a:rPr>
              <a:t>of </a:t>
            </a:r>
            <a:r>
              <a:rPr lang="en-US" dirty="0" smtClean="0">
                <a:solidFill>
                  <a:srgbClr val="030300"/>
                </a:solidFill>
                <a:latin typeface="Comic Sans MS" charset="0"/>
                <a:ea typeface="+mn-ea"/>
                <a:cs typeface="+mn-cs"/>
              </a:rPr>
              <a:t>individual crystals</a:t>
            </a:r>
          </a:p>
          <a:p>
            <a:pPr defTabSz="457200" fontAlgn="auto">
              <a:spcBef>
                <a:spcPts val="0"/>
              </a:spcBef>
              <a:spcAft>
                <a:spcPts val="0"/>
              </a:spcAft>
            </a:pPr>
            <a:r>
              <a:rPr lang="en-US" dirty="0" smtClean="0">
                <a:solidFill>
                  <a:srgbClr val="030300"/>
                </a:solidFill>
                <a:latin typeface="Comic Sans MS" charset="0"/>
                <a:ea typeface="+mn-ea"/>
                <a:cs typeface="+mn-cs"/>
              </a:rPr>
              <a:t> </a:t>
            </a:r>
            <a:r>
              <a:rPr lang="en-US" dirty="0">
                <a:solidFill>
                  <a:srgbClr val="030300"/>
                </a:solidFill>
                <a:latin typeface="Comic Sans MS" charset="0"/>
                <a:ea typeface="+mn-ea"/>
                <a:cs typeface="+mn-cs"/>
              </a:rPr>
              <a:t>is random, a </a:t>
            </a:r>
            <a:r>
              <a:rPr lang="en-US" dirty="0" smtClean="0">
                <a:solidFill>
                  <a:srgbClr val="030300"/>
                </a:solidFill>
                <a:latin typeface="Comic Sans MS" charset="0"/>
                <a:ea typeface="+mn-ea"/>
                <a:cs typeface="+mn-cs"/>
              </a:rPr>
              <a:t>rock may </a:t>
            </a:r>
            <a:r>
              <a:rPr lang="en-US" dirty="0">
                <a:solidFill>
                  <a:srgbClr val="030300"/>
                </a:solidFill>
                <a:latin typeface="Comic Sans MS" charset="0"/>
                <a:ea typeface="+mn-ea"/>
                <a:cs typeface="+mn-cs"/>
              </a:rPr>
              <a:t>appear isotropic.</a:t>
            </a:r>
          </a:p>
          <a:p>
            <a:pPr defTabSz="457200" fontAlgn="auto">
              <a:spcBef>
                <a:spcPts val="0"/>
              </a:spcBef>
              <a:spcAft>
                <a:spcPts val="0"/>
              </a:spcAft>
            </a:pPr>
            <a:endParaRPr lang="en-US" dirty="0" smtClean="0">
              <a:solidFill>
                <a:srgbClr val="030300"/>
              </a:solidFill>
              <a:latin typeface="Comic Sans MS" charset="0"/>
              <a:ea typeface="+mn-ea"/>
              <a:cs typeface="+mn-cs"/>
            </a:endParaRPr>
          </a:p>
          <a:p>
            <a:pPr defTabSz="457200" fontAlgn="auto">
              <a:spcBef>
                <a:spcPts val="0"/>
              </a:spcBef>
              <a:spcAft>
                <a:spcPts val="0"/>
              </a:spcAft>
            </a:pPr>
            <a:r>
              <a:rPr lang="en-US" dirty="0" smtClean="0">
                <a:solidFill>
                  <a:srgbClr val="030300"/>
                </a:solidFill>
                <a:latin typeface="Comic Sans MS" charset="0"/>
                <a:ea typeface="+mn-ea"/>
                <a:cs typeface="+mn-cs"/>
              </a:rPr>
              <a:t>A </a:t>
            </a:r>
            <a:r>
              <a:rPr lang="en-US" dirty="0">
                <a:solidFill>
                  <a:srgbClr val="030300"/>
                </a:solidFill>
                <a:latin typeface="Comic Sans MS" charset="0"/>
                <a:ea typeface="+mn-ea"/>
                <a:cs typeface="+mn-cs"/>
              </a:rPr>
              <a:t>deformation process, </a:t>
            </a:r>
            <a:r>
              <a:rPr lang="en-US" dirty="0" smtClean="0">
                <a:solidFill>
                  <a:srgbClr val="030300"/>
                </a:solidFill>
                <a:latin typeface="Comic Sans MS" charset="0"/>
                <a:ea typeface="+mn-ea"/>
                <a:cs typeface="+mn-cs"/>
              </a:rPr>
              <a:t>like shearing</a:t>
            </a:r>
            <a:r>
              <a:rPr lang="en-US" dirty="0">
                <a:solidFill>
                  <a:srgbClr val="030300"/>
                </a:solidFill>
                <a:latin typeface="Comic Sans MS" charset="0"/>
                <a:ea typeface="+mn-ea"/>
                <a:cs typeface="+mn-cs"/>
              </a:rPr>
              <a:t>, </a:t>
            </a:r>
            <a:endParaRPr lang="en-US" dirty="0" smtClean="0">
              <a:solidFill>
                <a:srgbClr val="030300"/>
              </a:solidFill>
              <a:latin typeface="Comic Sans MS" charset="0"/>
              <a:ea typeface="+mn-ea"/>
              <a:cs typeface="+mn-cs"/>
            </a:endParaRPr>
          </a:p>
          <a:p>
            <a:pPr defTabSz="457200" fontAlgn="auto">
              <a:spcBef>
                <a:spcPts val="0"/>
              </a:spcBef>
              <a:spcAft>
                <a:spcPts val="0"/>
              </a:spcAft>
            </a:pPr>
            <a:r>
              <a:rPr lang="en-US" dirty="0" smtClean="0">
                <a:solidFill>
                  <a:srgbClr val="030300"/>
                </a:solidFill>
                <a:latin typeface="Comic Sans MS" charset="0"/>
                <a:ea typeface="+mn-ea"/>
                <a:cs typeface="+mn-cs"/>
              </a:rPr>
              <a:t>can </a:t>
            </a:r>
            <a:r>
              <a:rPr lang="en-US" dirty="0">
                <a:solidFill>
                  <a:srgbClr val="030300"/>
                </a:solidFill>
                <a:latin typeface="Comic Sans MS" charset="0"/>
                <a:ea typeface="+mn-ea"/>
                <a:cs typeface="+mn-cs"/>
              </a:rPr>
              <a:t>lead to </a:t>
            </a:r>
            <a:r>
              <a:rPr lang="en-US" dirty="0" smtClean="0">
                <a:solidFill>
                  <a:srgbClr val="030300"/>
                </a:solidFill>
                <a:latin typeface="Comic Sans MS" charset="0"/>
                <a:ea typeface="+mn-ea"/>
                <a:cs typeface="+mn-cs"/>
              </a:rPr>
              <a:t>a preferential </a:t>
            </a:r>
            <a:r>
              <a:rPr lang="en-US" dirty="0">
                <a:solidFill>
                  <a:srgbClr val="030300"/>
                </a:solidFill>
                <a:latin typeface="Comic Sans MS" charset="0"/>
                <a:ea typeface="+mn-ea"/>
                <a:cs typeface="+mn-cs"/>
              </a:rPr>
              <a:t>orientation</a:t>
            </a:r>
          </a:p>
          <a:p>
            <a:pPr defTabSz="457200" fontAlgn="auto">
              <a:spcBef>
                <a:spcPts val="0"/>
              </a:spcBef>
              <a:spcAft>
                <a:spcPts val="0"/>
              </a:spcAft>
            </a:pPr>
            <a:r>
              <a:rPr lang="en-US" dirty="0">
                <a:solidFill>
                  <a:srgbClr val="030300"/>
                </a:solidFill>
                <a:latin typeface="Comic Sans MS" charset="0"/>
                <a:ea typeface="+mn-ea"/>
                <a:cs typeface="+mn-cs"/>
              </a:rPr>
              <a:t>of the crystal symmetry </a:t>
            </a:r>
            <a:r>
              <a:rPr lang="en-US" dirty="0" smtClean="0">
                <a:solidFill>
                  <a:srgbClr val="030300"/>
                </a:solidFill>
                <a:latin typeface="Comic Sans MS" charset="0"/>
                <a:ea typeface="+mn-ea"/>
                <a:cs typeface="+mn-cs"/>
              </a:rPr>
              <a:t>axes:</a:t>
            </a:r>
          </a:p>
          <a:p>
            <a:pPr defTabSz="457200" fontAlgn="auto">
              <a:spcBef>
                <a:spcPts val="0"/>
              </a:spcBef>
              <a:spcAft>
                <a:spcPts val="0"/>
              </a:spcAft>
            </a:pPr>
            <a:r>
              <a:rPr lang="en-US" dirty="0" smtClean="0">
                <a:solidFill>
                  <a:srgbClr val="030300"/>
                </a:solidFill>
                <a:latin typeface="Comic Sans MS" charset="0"/>
                <a:ea typeface="+mn-ea"/>
                <a:cs typeface="+mn-cs"/>
              </a:rPr>
              <a:t>Olivine crystals align in the direction</a:t>
            </a:r>
          </a:p>
          <a:p>
            <a:pPr defTabSz="457200" fontAlgn="auto">
              <a:spcBef>
                <a:spcPts val="0"/>
              </a:spcBef>
              <a:spcAft>
                <a:spcPts val="0"/>
              </a:spcAft>
            </a:pPr>
            <a:r>
              <a:rPr lang="en-US" dirty="0" smtClean="0">
                <a:solidFill>
                  <a:srgbClr val="030300"/>
                </a:solidFill>
                <a:latin typeface="Comic Sans MS" charset="0"/>
                <a:ea typeface="+mn-ea"/>
                <a:cs typeface="+mn-cs"/>
              </a:rPr>
              <a:t>of the flow</a:t>
            </a:r>
            <a:endParaRPr lang="en-US" dirty="0">
              <a:solidFill>
                <a:srgbClr val="030300"/>
              </a:solidFill>
              <a:latin typeface="Comic Sans MS" charset="0"/>
              <a:ea typeface="+mn-ea"/>
              <a:cs typeface="+mn-cs"/>
            </a:endParaRPr>
          </a:p>
          <a:p>
            <a:pPr defTabSz="457200" fontAlgn="auto">
              <a:spcBef>
                <a:spcPts val="0"/>
              </a:spcBef>
              <a:spcAft>
                <a:spcPts val="0"/>
              </a:spcAft>
            </a:pPr>
            <a:r>
              <a:rPr lang="en-US" dirty="0">
                <a:solidFill>
                  <a:srgbClr val="030300"/>
                </a:solidFill>
                <a:latin typeface="Comic Sans MS"/>
                <a:ea typeface="+mn-ea"/>
                <a:cs typeface="+mn-cs"/>
              </a:rPr>
              <a:t> </a:t>
            </a:r>
          </a:p>
        </p:txBody>
      </p:sp>
      <p:sp>
        <p:nvSpPr>
          <p:cNvPr id="19462" name="Text Box 6"/>
          <p:cNvSpPr txBox="1">
            <a:spLocks noChangeArrowheads="1"/>
          </p:cNvSpPr>
          <p:nvPr/>
        </p:nvSpPr>
        <p:spPr bwMode="auto">
          <a:xfrm>
            <a:off x="2209800" y="228600"/>
            <a:ext cx="45286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pPr>
            <a:r>
              <a:rPr lang="en-US" sz="2800" dirty="0" smtClean="0">
                <a:solidFill>
                  <a:srgbClr val="0000FF"/>
                </a:solidFill>
                <a:latin typeface="Comic Sans MS" charset="0"/>
                <a:ea typeface="+mn-ea"/>
                <a:cs typeface="+mn-cs"/>
              </a:rPr>
              <a:t>LPO: Anisotropy </a:t>
            </a:r>
            <a:r>
              <a:rPr lang="en-US" sz="2800" dirty="0">
                <a:solidFill>
                  <a:srgbClr val="0000FF"/>
                </a:solidFill>
                <a:latin typeface="Comic Sans MS" charset="0"/>
                <a:ea typeface="+mn-ea"/>
                <a:cs typeface="+mn-cs"/>
              </a:rPr>
              <a:t>of </a:t>
            </a:r>
            <a:r>
              <a:rPr lang="en-US" sz="2800" dirty="0" smtClean="0">
                <a:solidFill>
                  <a:srgbClr val="0000FF"/>
                </a:solidFill>
                <a:latin typeface="Comic Sans MS" charset="0"/>
                <a:ea typeface="+mn-ea"/>
                <a:cs typeface="+mn-cs"/>
              </a:rPr>
              <a:t>olivine</a:t>
            </a:r>
            <a:endParaRPr lang="en-US" sz="2800" dirty="0">
              <a:solidFill>
                <a:srgbClr val="0000FF"/>
              </a:solidFill>
              <a:latin typeface="Comic Sans MS" charset="0"/>
              <a:ea typeface="+mn-ea"/>
              <a:cs typeface="+mn-cs"/>
            </a:endParaRPr>
          </a:p>
        </p:txBody>
      </p:sp>
      <p:cxnSp>
        <p:nvCxnSpPr>
          <p:cNvPr id="3" name="Straight Connector 2"/>
          <p:cNvCxnSpPr/>
          <p:nvPr/>
        </p:nvCxnSpPr>
        <p:spPr bwMode="auto">
          <a:xfrm>
            <a:off x="3316941" y="6096000"/>
            <a:ext cx="62753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16941" y="6352988"/>
            <a:ext cx="627530" cy="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4" name="TextBox 3"/>
          <p:cNvSpPr txBox="1"/>
          <p:nvPr/>
        </p:nvSpPr>
        <p:spPr>
          <a:xfrm>
            <a:off x="4123765" y="5911334"/>
            <a:ext cx="3889594" cy="646331"/>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P velocities (fast axis = “a”= [100])</a:t>
            </a:r>
          </a:p>
          <a:p>
            <a:pPr defTabSz="457200" fontAlgn="auto">
              <a:spcBef>
                <a:spcPts val="0"/>
              </a:spcBef>
              <a:spcAft>
                <a:spcPts val="0"/>
              </a:spcAft>
            </a:pPr>
            <a:r>
              <a:rPr lang="en-US" dirty="0" smtClean="0">
                <a:solidFill>
                  <a:srgbClr val="030300"/>
                </a:solidFill>
                <a:latin typeface="Comic Sans MS"/>
                <a:ea typeface="+mn-ea"/>
                <a:cs typeface="+mn-cs"/>
              </a:rPr>
              <a:t>S velocities</a:t>
            </a:r>
            <a:endParaRPr lang="en-US" dirty="0">
              <a:solidFill>
                <a:srgbClr val="030300"/>
              </a:solidFill>
              <a:latin typeface="Comic Sans MS"/>
              <a:ea typeface="+mn-ea"/>
              <a:cs typeface="+mn-cs"/>
            </a:endParaRPr>
          </a:p>
        </p:txBody>
      </p:sp>
    </p:spTree>
    <p:extLst>
      <p:ext uri="{BB962C8B-B14F-4D97-AF65-F5344CB8AC3E}">
        <p14:creationId xmlns:p14="http://schemas.microsoft.com/office/powerpoint/2010/main" val="3549997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61">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1">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61">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61">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1">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1">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6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3_6_04"/>
          <p:cNvPicPr>
            <a:picLocks noChangeAspect="1" noChangeArrowheads="1"/>
          </p:cNvPicPr>
          <p:nvPr/>
        </p:nvPicPr>
        <p:blipFill rotWithShape="1">
          <a:blip r:embed="rId3">
            <a:extLst>
              <a:ext uri="{28A0092B-C50C-407E-A947-70E740481C1C}">
                <a14:useLocalDpi xmlns:a14="http://schemas.microsoft.com/office/drawing/2010/main" val="0"/>
              </a:ext>
            </a:extLst>
          </a:blip>
          <a:srcRect l="532" t="44455" r="-1861" b="-2001"/>
          <a:stretch/>
        </p:blipFill>
        <p:spPr bwMode="auto">
          <a:xfrm>
            <a:off x="418355" y="2895600"/>
            <a:ext cx="3421529" cy="3665114"/>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3_6_04"/>
          <p:cNvPicPr>
            <a:picLocks noChangeAspect="1" noChangeArrowheads="1"/>
          </p:cNvPicPr>
          <p:nvPr/>
        </p:nvPicPr>
        <p:blipFill rotWithShape="1">
          <a:blip r:embed="rId3">
            <a:extLst>
              <a:ext uri="{28A0092B-C50C-407E-A947-70E740481C1C}">
                <a14:useLocalDpi xmlns:a14="http://schemas.microsoft.com/office/drawing/2010/main" val="0"/>
              </a:ext>
            </a:extLst>
          </a:blip>
          <a:srcRect t="2393" b="55153"/>
          <a:stretch/>
        </p:blipFill>
        <p:spPr bwMode="auto">
          <a:xfrm>
            <a:off x="381000" y="228600"/>
            <a:ext cx="3376613" cy="2703936"/>
          </a:xfrm>
          <a:prstGeom prst="rect">
            <a:avLst/>
          </a:prstGeom>
          <a:noFill/>
          <a:extLst>
            <a:ext uri="{909E8E84-426E-40dd-AFC4-6F175D3DCCD1}">
              <a14:hiddenFill xmlns:a14="http://schemas.microsoft.com/office/drawing/2010/main">
                <a:solidFill>
                  <a:srgbClr val="FFFFFF"/>
                </a:solidFill>
              </a14:hiddenFill>
            </a:ext>
          </a:extLst>
        </p:spPr>
      </p:pic>
      <p:sp>
        <p:nvSpPr>
          <p:cNvPr id="55302" name="Text Box 6"/>
          <p:cNvSpPr txBox="1">
            <a:spLocks noChangeArrowheads="1"/>
          </p:cNvSpPr>
          <p:nvPr/>
        </p:nvSpPr>
        <p:spPr bwMode="auto">
          <a:xfrm>
            <a:off x="4191000" y="1371600"/>
            <a:ext cx="363644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pPr>
            <a:r>
              <a:rPr lang="en-US" dirty="0" smtClean="0">
                <a:solidFill>
                  <a:srgbClr val="030300"/>
                </a:solidFill>
                <a:latin typeface="Comic Sans MS" charset="0"/>
                <a:ea typeface="+mn-ea"/>
                <a:cs typeface="+mn-cs"/>
              </a:rPr>
              <a:t>-&gt; Azimuthal </a:t>
            </a:r>
            <a:r>
              <a:rPr lang="en-US" dirty="0">
                <a:solidFill>
                  <a:srgbClr val="030300"/>
                </a:solidFill>
                <a:latin typeface="Comic Sans MS" charset="0"/>
                <a:ea typeface="+mn-ea"/>
                <a:cs typeface="+mn-cs"/>
              </a:rPr>
              <a:t>dependence of</a:t>
            </a:r>
          </a:p>
          <a:p>
            <a:pPr defTabSz="457200" fontAlgn="auto">
              <a:spcBef>
                <a:spcPts val="0"/>
              </a:spcBef>
              <a:spcAft>
                <a:spcPts val="0"/>
              </a:spcAft>
            </a:pPr>
            <a:r>
              <a:rPr lang="en-US" dirty="0">
                <a:solidFill>
                  <a:srgbClr val="030300"/>
                </a:solidFill>
                <a:latin typeface="Comic Sans MS" charset="0"/>
                <a:ea typeface="+mn-ea"/>
                <a:cs typeface="+mn-cs"/>
              </a:rPr>
              <a:t>seismic wave velocities supports</a:t>
            </a:r>
          </a:p>
          <a:p>
            <a:pPr defTabSz="457200" fontAlgn="auto">
              <a:spcBef>
                <a:spcPts val="0"/>
              </a:spcBef>
              <a:spcAft>
                <a:spcPts val="0"/>
              </a:spcAft>
            </a:pPr>
            <a:r>
              <a:rPr lang="en-US" dirty="0">
                <a:solidFill>
                  <a:srgbClr val="030300"/>
                </a:solidFill>
                <a:latin typeface="Comic Sans MS" charset="0"/>
                <a:ea typeface="+mn-ea"/>
                <a:cs typeface="+mn-cs"/>
              </a:rPr>
              <a:t>the idea that there is lattice</a:t>
            </a:r>
          </a:p>
          <a:p>
            <a:pPr defTabSz="457200" fontAlgn="auto">
              <a:spcBef>
                <a:spcPts val="0"/>
              </a:spcBef>
              <a:spcAft>
                <a:spcPts val="0"/>
              </a:spcAft>
            </a:pPr>
            <a:r>
              <a:rPr lang="en-US" dirty="0">
                <a:solidFill>
                  <a:srgbClr val="030300"/>
                </a:solidFill>
                <a:latin typeface="Comic Sans MS" charset="0"/>
                <a:ea typeface="+mn-ea"/>
                <a:cs typeface="+mn-cs"/>
              </a:rPr>
              <a:t>preferred orientation in the</a:t>
            </a:r>
          </a:p>
          <a:p>
            <a:pPr defTabSz="457200" fontAlgn="auto">
              <a:spcBef>
                <a:spcPts val="0"/>
              </a:spcBef>
              <a:spcAft>
                <a:spcPts val="0"/>
              </a:spcAft>
            </a:pPr>
            <a:r>
              <a:rPr lang="en-US" dirty="0">
                <a:solidFill>
                  <a:srgbClr val="030300"/>
                </a:solidFill>
                <a:latin typeface="Comic Sans MS" charset="0"/>
                <a:ea typeface="+mn-ea"/>
                <a:cs typeface="+mn-cs"/>
              </a:rPr>
              <a:t>Pacific lithosphere associated</a:t>
            </a:r>
          </a:p>
          <a:p>
            <a:pPr defTabSz="457200" fontAlgn="auto">
              <a:spcBef>
                <a:spcPts val="0"/>
              </a:spcBef>
              <a:spcAft>
                <a:spcPts val="0"/>
              </a:spcAft>
            </a:pPr>
            <a:r>
              <a:rPr lang="en-US" dirty="0">
                <a:solidFill>
                  <a:srgbClr val="030300"/>
                </a:solidFill>
                <a:latin typeface="Comic Sans MS" charset="0"/>
                <a:ea typeface="+mn-ea"/>
                <a:cs typeface="+mn-cs"/>
              </a:rPr>
              <a:t>with the shear caused by plate</a:t>
            </a:r>
          </a:p>
          <a:p>
            <a:pPr defTabSz="457200" fontAlgn="auto">
              <a:spcBef>
                <a:spcPts val="0"/>
              </a:spcBef>
              <a:spcAft>
                <a:spcPts val="0"/>
              </a:spcAft>
            </a:pPr>
            <a:r>
              <a:rPr lang="en-US" dirty="0">
                <a:solidFill>
                  <a:srgbClr val="030300"/>
                </a:solidFill>
                <a:latin typeface="Comic Sans MS" charset="0"/>
                <a:ea typeface="+mn-ea"/>
                <a:cs typeface="+mn-cs"/>
              </a:rPr>
              <a:t>motion.</a:t>
            </a:r>
          </a:p>
        </p:txBody>
      </p:sp>
      <p:sp>
        <p:nvSpPr>
          <p:cNvPr id="2" name="TextBox 1"/>
          <p:cNvSpPr txBox="1"/>
          <p:nvPr/>
        </p:nvSpPr>
        <p:spPr>
          <a:xfrm>
            <a:off x="4267200" y="3810000"/>
            <a:ext cx="3705762" cy="646331"/>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-&gt; Fast direction of olivine: [100]</a:t>
            </a:r>
          </a:p>
          <a:p>
            <a:pPr defTabSz="457200" fontAlgn="auto">
              <a:spcBef>
                <a:spcPts val="0"/>
              </a:spcBef>
              <a:spcAft>
                <a:spcPts val="0"/>
              </a:spcAft>
            </a:pPr>
            <a:r>
              <a:rPr lang="en-US" dirty="0" smtClean="0">
                <a:solidFill>
                  <a:srgbClr val="030300"/>
                </a:solidFill>
                <a:latin typeface="Comic Sans MS"/>
                <a:ea typeface="+mn-ea"/>
                <a:cs typeface="+mn-cs"/>
              </a:rPr>
              <a:t>aligns with spreading direction</a:t>
            </a:r>
          </a:p>
        </p:txBody>
      </p:sp>
      <p:sp>
        <p:nvSpPr>
          <p:cNvPr id="3" name="TextBox 2"/>
          <p:cNvSpPr txBox="1"/>
          <p:nvPr/>
        </p:nvSpPr>
        <p:spPr>
          <a:xfrm>
            <a:off x="3989294" y="5145305"/>
            <a:ext cx="4847075" cy="1477328"/>
          </a:xfrm>
          <a:prstGeom prst="rect">
            <a:avLst/>
          </a:prstGeom>
          <a:noFill/>
        </p:spPr>
        <p:txBody>
          <a:bodyPr wrap="none" rtlCol="0">
            <a:spAutoFit/>
          </a:bodyPr>
          <a:lstStyle/>
          <a:p>
            <a:pPr defTabSz="457200" fontAlgn="auto">
              <a:spcBef>
                <a:spcPts val="0"/>
              </a:spcBef>
              <a:spcAft>
                <a:spcPts val="0"/>
              </a:spcAft>
            </a:pPr>
            <a:r>
              <a:rPr lang="en-US" dirty="0" err="1" smtClean="0">
                <a:solidFill>
                  <a:srgbClr val="030300"/>
                </a:solidFill>
                <a:latin typeface="Comic Sans MS"/>
                <a:ea typeface="+mn-ea"/>
                <a:cs typeface="+mn-cs"/>
              </a:rPr>
              <a:t>P</a:t>
            </a:r>
            <a:r>
              <a:rPr lang="en-US" baseline="-25000" dirty="0" err="1" smtClean="0">
                <a:solidFill>
                  <a:srgbClr val="030300"/>
                </a:solidFill>
                <a:latin typeface="Comic Sans MS"/>
                <a:ea typeface="+mn-ea"/>
                <a:cs typeface="+mn-cs"/>
              </a:rPr>
              <a:t>n</a:t>
            </a:r>
            <a:r>
              <a:rPr lang="en-US" dirty="0" smtClean="0">
                <a:solidFill>
                  <a:srgbClr val="030300"/>
                </a:solidFill>
                <a:latin typeface="Comic Sans MS"/>
                <a:ea typeface="+mn-ea"/>
                <a:cs typeface="+mn-cs"/>
              </a:rPr>
              <a:t> wave velocities in Hawaii, where azimuth</a:t>
            </a:r>
          </a:p>
          <a:p>
            <a:pPr defTabSz="457200" fontAlgn="auto">
              <a:spcBef>
                <a:spcPts val="0"/>
              </a:spcBef>
              <a:spcAft>
                <a:spcPts val="0"/>
              </a:spcAft>
            </a:pPr>
            <a:r>
              <a:rPr lang="en-US" dirty="0" smtClean="0">
                <a:solidFill>
                  <a:srgbClr val="030300"/>
                </a:solidFill>
                <a:latin typeface="Comic Sans MS"/>
                <a:ea typeface="+mn-ea"/>
                <a:cs typeface="+mn-cs"/>
              </a:rPr>
              <a:t>zero is 90</a:t>
            </a:r>
            <a:r>
              <a:rPr lang="en-US" baseline="30000" dirty="0" smtClean="0">
                <a:solidFill>
                  <a:srgbClr val="030300"/>
                </a:solidFill>
                <a:latin typeface="Comic Sans MS"/>
                <a:ea typeface="+mn-ea"/>
                <a:cs typeface="+mn-cs"/>
              </a:rPr>
              <a:t>o</a:t>
            </a:r>
            <a:r>
              <a:rPr lang="en-US" dirty="0" smtClean="0">
                <a:solidFill>
                  <a:srgbClr val="030300"/>
                </a:solidFill>
                <a:latin typeface="Comic Sans MS"/>
                <a:ea typeface="+mn-ea"/>
                <a:cs typeface="+mn-cs"/>
              </a:rPr>
              <a:t> from the spreading direction</a:t>
            </a:r>
          </a:p>
          <a:p>
            <a:pPr defTabSz="457200" fontAlgn="auto">
              <a:spcBef>
                <a:spcPts val="0"/>
              </a:spcBef>
              <a:spcAft>
                <a:spcPts val="0"/>
              </a:spcAft>
            </a:pPr>
            <a:endParaRPr lang="en-US" dirty="0">
              <a:solidFill>
                <a:srgbClr val="030300"/>
              </a:solidFill>
              <a:latin typeface="Comic Sans MS"/>
              <a:ea typeface="+mn-ea"/>
              <a:cs typeface="+mn-cs"/>
            </a:endParaRPr>
          </a:p>
          <a:p>
            <a:pPr defTabSz="457200" fontAlgn="auto">
              <a:spcBef>
                <a:spcPts val="0"/>
              </a:spcBef>
              <a:spcAft>
                <a:spcPts val="0"/>
              </a:spcAft>
            </a:pPr>
            <a:r>
              <a:rPr lang="en-US" dirty="0" err="1" smtClean="0">
                <a:solidFill>
                  <a:srgbClr val="030300"/>
                </a:solidFill>
                <a:latin typeface="Comic Sans MS"/>
                <a:ea typeface="+mn-ea"/>
                <a:cs typeface="+mn-cs"/>
              </a:rPr>
              <a:t>P</a:t>
            </a:r>
            <a:r>
              <a:rPr lang="en-US" baseline="-25000" dirty="0" err="1" smtClean="0">
                <a:solidFill>
                  <a:srgbClr val="030300"/>
                </a:solidFill>
                <a:latin typeface="Comic Sans MS"/>
                <a:ea typeface="+mn-ea"/>
                <a:cs typeface="+mn-cs"/>
              </a:rPr>
              <a:t>n</a:t>
            </a:r>
            <a:r>
              <a:rPr lang="en-US" dirty="0" smtClean="0">
                <a:solidFill>
                  <a:srgbClr val="030300"/>
                </a:solidFill>
                <a:latin typeface="Comic Sans MS"/>
                <a:ea typeface="+mn-ea"/>
                <a:cs typeface="+mn-cs"/>
              </a:rPr>
              <a:t> is a P wave which propagates right below</a:t>
            </a:r>
          </a:p>
          <a:p>
            <a:pPr defTabSz="457200" fontAlgn="auto">
              <a:spcBef>
                <a:spcPts val="0"/>
              </a:spcBef>
              <a:spcAft>
                <a:spcPts val="0"/>
              </a:spcAft>
            </a:pPr>
            <a:r>
              <a:rPr lang="en-US" dirty="0" smtClean="0">
                <a:solidFill>
                  <a:srgbClr val="030300"/>
                </a:solidFill>
                <a:latin typeface="Comic Sans MS"/>
                <a:ea typeface="+mn-ea"/>
                <a:cs typeface="+mn-cs"/>
              </a:rPr>
              <a:t>the </a:t>
            </a:r>
            <a:r>
              <a:rPr lang="en-US" dirty="0" err="1" smtClean="0">
                <a:solidFill>
                  <a:srgbClr val="030300"/>
                </a:solidFill>
                <a:latin typeface="Comic Sans MS"/>
                <a:ea typeface="+mn-ea"/>
                <a:cs typeface="+mn-cs"/>
              </a:rPr>
              <a:t>Moho</a:t>
            </a:r>
            <a:r>
              <a:rPr lang="en-US" dirty="0" smtClean="0">
                <a:solidFill>
                  <a:srgbClr val="030300"/>
                </a:solidFill>
                <a:latin typeface="Comic Sans MS"/>
                <a:ea typeface="+mn-ea"/>
                <a:cs typeface="+mn-cs"/>
              </a:rPr>
              <a:t>.</a:t>
            </a:r>
            <a:endParaRPr lang="en-US" dirty="0">
              <a:solidFill>
                <a:srgbClr val="030300"/>
              </a:solidFill>
              <a:latin typeface="Comic Sans MS"/>
              <a:ea typeface="+mn-ea"/>
              <a:cs typeface="+mn-cs"/>
            </a:endParaRPr>
          </a:p>
        </p:txBody>
      </p:sp>
      <p:sp>
        <p:nvSpPr>
          <p:cNvPr id="4" name="TextBox 3"/>
          <p:cNvSpPr txBox="1"/>
          <p:nvPr/>
        </p:nvSpPr>
        <p:spPr>
          <a:xfrm>
            <a:off x="1090881" y="3222295"/>
            <a:ext cx="2308144"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Spreading direction</a:t>
            </a:r>
            <a:endParaRPr lang="en-US" dirty="0">
              <a:solidFill>
                <a:srgbClr val="030300"/>
              </a:solidFill>
              <a:latin typeface="Comic Sans MS"/>
              <a:ea typeface="+mn-ea"/>
              <a:cs typeface="+mn-cs"/>
            </a:endParaRPr>
          </a:p>
        </p:txBody>
      </p:sp>
      <p:cxnSp>
        <p:nvCxnSpPr>
          <p:cNvPr id="6" name="Straight Arrow Connector 5"/>
          <p:cNvCxnSpPr/>
          <p:nvPr/>
        </p:nvCxnSpPr>
        <p:spPr bwMode="auto">
          <a:xfrm>
            <a:off x="1509059" y="3755980"/>
            <a:ext cx="14941" cy="30802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946401" y="3741039"/>
            <a:ext cx="14941" cy="30802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4173071" y="196334"/>
            <a:ext cx="4225886" cy="830997"/>
          </a:xfrm>
          <a:prstGeom prst="rect">
            <a:avLst/>
          </a:prstGeom>
          <a:noFill/>
          <a:ln>
            <a:solidFill>
              <a:schemeClr val="bg1"/>
            </a:solidFill>
          </a:ln>
        </p:spPr>
        <p:txBody>
          <a:bodyPr wrap="none" rtlCol="0">
            <a:spAutoFit/>
          </a:bodyPr>
          <a:lstStyle/>
          <a:p>
            <a:pPr defTabSz="457200" fontAlgn="auto">
              <a:spcBef>
                <a:spcPts val="0"/>
              </a:spcBef>
              <a:spcAft>
                <a:spcPts val="0"/>
              </a:spcAft>
            </a:pPr>
            <a:r>
              <a:rPr lang="en-US" sz="2400" dirty="0" smtClean="0">
                <a:solidFill>
                  <a:srgbClr val="0000FF"/>
                </a:solidFill>
                <a:latin typeface="Comic Sans MS"/>
                <a:ea typeface="+mn-ea"/>
                <a:cs typeface="+mn-cs"/>
              </a:rPr>
              <a:t>Evidence for LPO: alignment</a:t>
            </a:r>
          </a:p>
          <a:p>
            <a:pPr defTabSz="457200" fontAlgn="auto">
              <a:spcBef>
                <a:spcPts val="0"/>
              </a:spcBef>
              <a:spcAft>
                <a:spcPts val="0"/>
              </a:spcAft>
            </a:pPr>
            <a:r>
              <a:rPr lang="en-US" sz="2400" dirty="0" smtClean="0">
                <a:solidFill>
                  <a:srgbClr val="0000FF"/>
                </a:solidFill>
                <a:latin typeface="Comic Sans MS"/>
                <a:ea typeface="+mn-ea"/>
                <a:cs typeface="+mn-cs"/>
              </a:rPr>
              <a:t>of olivine crystals in flow</a:t>
            </a:r>
          </a:p>
        </p:txBody>
      </p:sp>
      <p:sp>
        <p:nvSpPr>
          <p:cNvPr id="5" name="TextBox 4"/>
          <p:cNvSpPr txBox="1"/>
          <p:nvPr/>
        </p:nvSpPr>
        <p:spPr>
          <a:xfrm>
            <a:off x="0" y="6521276"/>
            <a:ext cx="1314382" cy="338554"/>
          </a:xfrm>
          <a:prstGeom prst="rect">
            <a:avLst/>
          </a:prstGeom>
          <a:noFill/>
        </p:spPr>
        <p:txBody>
          <a:bodyPr wrap="none" rtlCol="0">
            <a:spAutoFit/>
          </a:bodyPr>
          <a:lstStyle/>
          <a:p>
            <a:r>
              <a:rPr lang="en-US" sz="1600" i="1" dirty="0" smtClean="0">
                <a:latin typeface="Comic Sans MS"/>
                <a:cs typeface="Comic Sans MS"/>
              </a:rPr>
              <a:t>Hess, 1964</a:t>
            </a:r>
            <a:endParaRPr lang="en-US" sz="1600" i="1" dirty="0">
              <a:latin typeface="Comic Sans MS"/>
              <a:cs typeface="Comic Sans MS"/>
            </a:endParaRPr>
          </a:p>
        </p:txBody>
      </p:sp>
    </p:spTree>
    <p:extLst>
      <p:ext uri="{BB962C8B-B14F-4D97-AF65-F5344CB8AC3E}">
        <p14:creationId xmlns:p14="http://schemas.microsoft.com/office/powerpoint/2010/main" val="3834541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5105400"/>
          </a:xfrm>
        </p:spPr>
        <p:txBody>
          <a:bodyPr/>
          <a:lstStyle/>
          <a:p>
            <a:endParaRPr lang="en-US" sz="1000" dirty="0" smtClean="0">
              <a:solidFill>
                <a:srgbClr val="010100"/>
              </a:solidFill>
              <a:latin typeface="Comic Sans MS"/>
              <a:cs typeface="Comic Sans MS"/>
            </a:endParaRPr>
          </a:p>
          <a:p>
            <a:r>
              <a:rPr lang="en-US" sz="2400" dirty="0" smtClean="0">
                <a:solidFill>
                  <a:srgbClr val="010100"/>
                </a:solidFill>
                <a:latin typeface="Comic Sans MS"/>
                <a:cs typeface="Comic Sans MS"/>
              </a:rPr>
              <a:t>Azimuthal anisotropy:</a:t>
            </a:r>
          </a:p>
          <a:p>
            <a:pPr lvl="1"/>
            <a:r>
              <a:rPr lang="en-US" sz="2000" dirty="0" smtClean="0">
                <a:solidFill>
                  <a:srgbClr val="010100"/>
                </a:solidFill>
                <a:latin typeface="Comic Sans MS"/>
                <a:cs typeface="Comic Sans MS"/>
              </a:rPr>
              <a:t>Velocity depends on the direction of propagation in the horizontal plane</a:t>
            </a:r>
          </a:p>
          <a:p>
            <a:pPr lvl="1"/>
            <a:endParaRPr lang="en-US" sz="2000" dirty="0" smtClean="0">
              <a:solidFill>
                <a:srgbClr val="010100"/>
              </a:solidFill>
              <a:latin typeface="Comic Sans MS"/>
              <a:cs typeface="Comic Sans MS"/>
            </a:endParaRPr>
          </a:p>
          <a:p>
            <a:pPr lvl="1"/>
            <a:r>
              <a:rPr lang="en-US" sz="2000" dirty="0" smtClean="0">
                <a:solidFill>
                  <a:srgbClr val="010100"/>
                </a:solidFill>
                <a:latin typeface="Comic Sans MS"/>
                <a:cs typeface="Comic Sans MS"/>
              </a:rPr>
              <a:t>To first order:</a:t>
            </a:r>
          </a:p>
        </p:txBody>
      </p:sp>
      <p:graphicFrame>
        <p:nvGraphicFramePr>
          <p:cNvPr id="4" name="Object 3"/>
          <p:cNvGraphicFramePr>
            <a:graphicFrameLocks noChangeAspect="1"/>
          </p:cNvGraphicFramePr>
          <p:nvPr>
            <p:extLst>
              <p:ext uri="{D42A27DB-BD31-4B8C-83A1-F6EECF244321}">
                <p14:modId xmlns:p14="http://schemas.microsoft.com/office/powerpoint/2010/main" val="2867069774"/>
              </p:ext>
            </p:extLst>
          </p:nvPr>
        </p:nvGraphicFramePr>
        <p:xfrm>
          <a:off x="609600" y="2514600"/>
          <a:ext cx="6922432" cy="498914"/>
        </p:xfrm>
        <a:graphic>
          <a:graphicData uri="http://schemas.openxmlformats.org/presentationml/2006/ole">
            <mc:AlternateContent xmlns:mc="http://schemas.openxmlformats.org/markup-compatibility/2006">
              <mc:Choice xmlns:v="urn:schemas-microsoft-com:vml" Requires="v">
                <p:oleObj spid="_x0000_s131167" name="Equation" r:id="rId3" imgW="2819400" imgH="203200" progId="Equation.3">
                  <p:embed/>
                </p:oleObj>
              </mc:Choice>
              <mc:Fallback>
                <p:oleObj name="Equation" r:id="rId3" imgW="2819400" imgH="203200" progId="Equation.3">
                  <p:embed/>
                  <p:pic>
                    <p:nvPicPr>
                      <p:cNvPr id="0" name=""/>
                      <p:cNvPicPr/>
                      <p:nvPr/>
                    </p:nvPicPr>
                    <p:blipFill>
                      <a:blip r:embed="rId4"/>
                      <a:stretch>
                        <a:fillRect/>
                      </a:stretch>
                    </p:blipFill>
                    <p:spPr>
                      <a:xfrm>
                        <a:off x="609600" y="2514600"/>
                        <a:ext cx="6922432" cy="498914"/>
                      </a:xfrm>
                      <a:prstGeom prst="rect">
                        <a:avLst/>
                      </a:prstGeom>
                    </p:spPr>
                  </p:pic>
                </p:oleObj>
              </mc:Fallback>
            </mc:AlternateContent>
          </a:graphicData>
        </a:graphic>
      </p:graphicFrame>
      <p:sp>
        <p:nvSpPr>
          <p:cNvPr id="5" name="TextBox 4"/>
          <p:cNvSpPr txBox="1"/>
          <p:nvPr/>
        </p:nvSpPr>
        <p:spPr>
          <a:xfrm>
            <a:off x="152400" y="3352800"/>
            <a:ext cx="8805115" cy="2031325"/>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	Here </a:t>
            </a:r>
            <a:r>
              <a:rPr lang="en-US" dirty="0" smtClean="0">
                <a:solidFill>
                  <a:srgbClr val="030300"/>
                </a:solidFill>
                <a:latin typeface="Symbol" charset="2"/>
                <a:ea typeface="+mn-ea"/>
                <a:cs typeface="Symbol" charset="2"/>
              </a:rPr>
              <a:t>y</a:t>
            </a:r>
            <a:r>
              <a:rPr lang="en-US" dirty="0" smtClean="0">
                <a:solidFill>
                  <a:srgbClr val="030300"/>
                </a:solidFill>
                <a:latin typeface="Comic Sans MS"/>
                <a:ea typeface="+mn-ea"/>
                <a:cs typeface="+mn-cs"/>
              </a:rPr>
              <a:t> is the azimuth counted counterclockwise from North</a:t>
            </a:r>
          </a:p>
          <a:p>
            <a:pPr defTabSz="457200" fontAlgn="auto">
              <a:spcBef>
                <a:spcPts val="0"/>
              </a:spcBef>
              <a:spcAft>
                <a:spcPts val="0"/>
              </a:spcAft>
            </a:pPr>
            <a:endParaRPr lang="en-US" dirty="0">
              <a:solidFill>
                <a:srgbClr val="030300"/>
              </a:solidFill>
              <a:latin typeface="Comic Sans MS"/>
              <a:ea typeface="+mn-ea"/>
              <a:cs typeface="+mn-cs"/>
            </a:endParaRPr>
          </a:p>
          <a:p>
            <a:pPr defTabSz="457200" fontAlgn="auto">
              <a:spcBef>
                <a:spcPts val="0"/>
              </a:spcBef>
              <a:spcAft>
                <a:spcPts val="0"/>
              </a:spcAft>
            </a:pPr>
            <a:r>
              <a:rPr lang="en-US" dirty="0" smtClean="0">
                <a:solidFill>
                  <a:srgbClr val="030300"/>
                </a:solidFill>
                <a:latin typeface="Comic Sans MS"/>
                <a:ea typeface="+mn-ea"/>
                <a:cs typeface="+mn-cs"/>
              </a:rPr>
              <a:t>a= f(A,C,F,L,N) and </a:t>
            </a:r>
            <a:r>
              <a:rPr lang="en-US" dirty="0" err="1" smtClean="0">
                <a:solidFill>
                  <a:srgbClr val="030300"/>
                </a:solidFill>
                <a:latin typeface="Comic Sans MS"/>
                <a:ea typeface="+mn-ea"/>
                <a:cs typeface="+mn-cs"/>
              </a:rPr>
              <a:t>b,c+d,e</a:t>
            </a:r>
            <a:r>
              <a:rPr lang="en-US" dirty="0" smtClean="0">
                <a:solidFill>
                  <a:srgbClr val="030300"/>
                </a:solidFill>
                <a:latin typeface="Comic Sans MS"/>
                <a:ea typeface="+mn-ea"/>
                <a:cs typeface="+mn-cs"/>
              </a:rPr>
              <a:t>  are linear combinations of (6+2) elastic elements </a:t>
            </a:r>
            <a:r>
              <a:rPr lang="en-US" dirty="0" err="1" smtClean="0">
                <a:solidFill>
                  <a:srgbClr val="030300"/>
                </a:solidFill>
                <a:latin typeface="Comic Sans MS"/>
                <a:ea typeface="+mn-ea"/>
                <a:cs typeface="+mn-cs"/>
              </a:rPr>
              <a:t>C</a:t>
            </a:r>
            <a:r>
              <a:rPr lang="en-US" baseline="-25000" dirty="0" err="1" smtClean="0">
                <a:solidFill>
                  <a:srgbClr val="030300"/>
                </a:solidFill>
                <a:latin typeface="Comic Sans MS"/>
                <a:ea typeface="+mn-ea"/>
                <a:cs typeface="+mn-cs"/>
              </a:rPr>
              <a:t>ijkl</a:t>
            </a:r>
            <a:endParaRPr lang="en-US" baseline="-25000" dirty="0" smtClean="0">
              <a:solidFill>
                <a:srgbClr val="030300"/>
              </a:solidFill>
              <a:latin typeface="Comic Sans MS"/>
              <a:ea typeface="+mn-ea"/>
              <a:cs typeface="+mn-cs"/>
            </a:endParaRPr>
          </a:p>
          <a:p>
            <a:pPr defTabSz="457200" fontAlgn="auto">
              <a:spcBef>
                <a:spcPts val="0"/>
              </a:spcBef>
              <a:spcAft>
                <a:spcPts val="0"/>
              </a:spcAft>
            </a:pPr>
            <a:endParaRPr lang="en-US" baseline="-25000" dirty="0">
              <a:solidFill>
                <a:srgbClr val="030300"/>
              </a:solidFill>
              <a:latin typeface="Comic Sans MS"/>
              <a:ea typeface="+mn-ea"/>
              <a:cs typeface="+mn-cs"/>
            </a:endParaRPr>
          </a:p>
          <a:p>
            <a:pPr defTabSz="457200" fontAlgn="auto">
              <a:spcBef>
                <a:spcPts val="0"/>
              </a:spcBef>
              <a:spcAft>
                <a:spcPts val="0"/>
              </a:spcAft>
            </a:pPr>
            <a:r>
              <a:rPr lang="en-US" dirty="0" smtClean="0">
                <a:solidFill>
                  <a:srgbClr val="030300"/>
                </a:solidFill>
                <a:latin typeface="Comic Sans MS"/>
                <a:ea typeface="+mn-ea"/>
                <a:cs typeface="+mn-cs"/>
              </a:rPr>
              <a:t>In practice, only 2 radial anisotropy terms (L,N) and 2 “2</a:t>
            </a:r>
            <a:r>
              <a:rPr lang="en-US" dirty="0" smtClean="0">
                <a:solidFill>
                  <a:srgbClr val="030300"/>
                </a:solidFill>
                <a:latin typeface="Symbol" charset="2"/>
                <a:ea typeface="+mn-ea"/>
                <a:cs typeface="Symbol" charset="2"/>
              </a:rPr>
              <a:t>y</a:t>
            </a:r>
            <a:r>
              <a:rPr lang="en-US" dirty="0" smtClean="0">
                <a:solidFill>
                  <a:srgbClr val="030300"/>
                </a:solidFill>
                <a:latin typeface="Comic Sans MS"/>
                <a:ea typeface="+mn-ea"/>
                <a:cs typeface="+mn-cs"/>
              </a:rPr>
              <a:t>” terms can be </a:t>
            </a:r>
          </a:p>
          <a:p>
            <a:pPr defTabSz="457200" fontAlgn="auto">
              <a:spcBef>
                <a:spcPts val="0"/>
              </a:spcBef>
              <a:spcAft>
                <a:spcPts val="0"/>
              </a:spcAft>
            </a:pPr>
            <a:r>
              <a:rPr lang="en-US" dirty="0" smtClean="0">
                <a:solidFill>
                  <a:srgbClr val="030300"/>
                </a:solidFill>
                <a:latin typeface="Comic Sans MS"/>
                <a:ea typeface="+mn-ea"/>
                <a:cs typeface="+mn-cs"/>
              </a:rPr>
              <a:t>resolved [ in the upper mantle]: </a:t>
            </a:r>
            <a:r>
              <a:rPr lang="en-US" dirty="0" err="1" smtClean="0">
                <a:solidFill>
                  <a:srgbClr val="030300"/>
                </a:solidFill>
                <a:latin typeface="Comic Sans MS"/>
                <a:ea typeface="+mn-ea"/>
                <a:cs typeface="+mn-cs"/>
              </a:rPr>
              <a:t>Gc</a:t>
            </a:r>
            <a:r>
              <a:rPr lang="en-US" dirty="0" smtClean="0">
                <a:solidFill>
                  <a:srgbClr val="030300"/>
                </a:solidFill>
                <a:latin typeface="Comic Sans MS"/>
                <a:ea typeface="+mn-ea"/>
                <a:cs typeface="+mn-cs"/>
              </a:rPr>
              <a:t>, </a:t>
            </a:r>
            <a:r>
              <a:rPr lang="en-US" dirty="0" err="1" smtClean="0">
                <a:solidFill>
                  <a:srgbClr val="030300"/>
                </a:solidFill>
                <a:latin typeface="Comic Sans MS"/>
                <a:ea typeface="+mn-ea"/>
                <a:cs typeface="+mn-cs"/>
              </a:rPr>
              <a:t>Gs</a:t>
            </a:r>
            <a:endParaRPr lang="en-US" baseline="-25000" dirty="0" smtClean="0">
              <a:solidFill>
                <a:srgbClr val="030300"/>
              </a:solidFill>
              <a:latin typeface="Comic Sans MS"/>
              <a:ea typeface="+mn-ea"/>
              <a:cs typeface="+mn-cs"/>
            </a:endParaRPr>
          </a:p>
          <a:p>
            <a:pPr defTabSz="457200" fontAlgn="auto">
              <a:spcBef>
                <a:spcPts val="0"/>
              </a:spcBef>
              <a:spcAft>
                <a:spcPts val="0"/>
              </a:spcAft>
            </a:pPr>
            <a:endParaRPr lang="en-US" baseline="-25000" dirty="0">
              <a:solidFill>
                <a:srgbClr val="030300"/>
              </a:solidFill>
              <a:latin typeface="Comic Sans MS"/>
              <a:ea typeface="+mn-ea"/>
              <a:cs typeface="+mn-cs"/>
            </a:endParaRPr>
          </a:p>
          <a:p>
            <a:pPr defTabSz="457200" fontAlgn="auto">
              <a:spcBef>
                <a:spcPts val="0"/>
              </a:spcBef>
              <a:spcAft>
                <a:spcPts val="0"/>
              </a:spcAft>
            </a:pPr>
            <a:endParaRPr lang="en-US" baseline="-25000" dirty="0">
              <a:solidFill>
                <a:srgbClr val="030300"/>
              </a:solidFill>
              <a:latin typeface="Comic Sans MS"/>
              <a:ea typeface="+mn-ea"/>
              <a:cs typeface="+mn-c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740323518"/>
              </p:ext>
            </p:extLst>
          </p:nvPr>
        </p:nvGraphicFramePr>
        <p:xfrm>
          <a:off x="1143000" y="5257800"/>
          <a:ext cx="1771650" cy="897636"/>
        </p:xfrm>
        <a:graphic>
          <a:graphicData uri="http://schemas.openxmlformats.org/presentationml/2006/ole">
            <mc:AlternateContent xmlns:mc="http://schemas.openxmlformats.org/markup-compatibility/2006">
              <mc:Choice xmlns:v="urn:schemas-microsoft-com:vml" Requires="v">
                <p:oleObj spid="_x0000_s131168" name="Equation" r:id="rId5" imgW="952500" imgH="482600" progId="Equation.3">
                  <p:embed/>
                </p:oleObj>
              </mc:Choice>
              <mc:Fallback>
                <p:oleObj name="Equation" r:id="rId5" imgW="952500" imgH="482600" progId="Equation.3">
                  <p:embed/>
                  <p:pic>
                    <p:nvPicPr>
                      <p:cNvPr id="0" name=""/>
                      <p:cNvPicPr/>
                      <p:nvPr/>
                    </p:nvPicPr>
                    <p:blipFill>
                      <a:blip r:embed="rId6"/>
                      <a:stretch>
                        <a:fillRect/>
                      </a:stretch>
                    </p:blipFill>
                    <p:spPr>
                      <a:xfrm>
                        <a:off x="1143000" y="5257800"/>
                        <a:ext cx="1771650" cy="897636"/>
                      </a:xfrm>
                      <a:prstGeom prst="rect">
                        <a:avLst/>
                      </a:prstGeom>
                    </p:spPr>
                  </p:pic>
                </p:oleObj>
              </mc:Fallback>
            </mc:AlternateContent>
          </a:graphicData>
        </a:graphic>
      </p:graphicFrame>
      <p:sp>
        <p:nvSpPr>
          <p:cNvPr id="7" name="TextBox 6"/>
          <p:cNvSpPr txBox="1"/>
          <p:nvPr/>
        </p:nvSpPr>
        <p:spPr>
          <a:xfrm>
            <a:off x="3505200" y="5486400"/>
            <a:ext cx="3593088" cy="369332"/>
          </a:xfrm>
          <a:prstGeom prst="rect">
            <a:avLst/>
          </a:prstGeom>
          <a:noFill/>
        </p:spPr>
        <p:txBody>
          <a:bodyPr wrap="none" rtlCol="0">
            <a:spAutoFit/>
          </a:bodyPr>
          <a:lstStyle/>
          <a:p>
            <a:r>
              <a:rPr lang="en-US" dirty="0" smtClean="0"/>
              <a:t>Where </a:t>
            </a:r>
            <a:r>
              <a:rPr lang="en-US" dirty="0" err="1" smtClean="0">
                <a:latin typeface="Symbol" charset="2"/>
                <a:cs typeface="Symbol" charset="2"/>
              </a:rPr>
              <a:t>y</a:t>
            </a:r>
            <a:r>
              <a:rPr lang="en-US" baseline="-25000" dirty="0" err="1" smtClean="0"/>
              <a:t>f</a:t>
            </a:r>
            <a:r>
              <a:rPr lang="en-US" dirty="0" smtClean="0"/>
              <a:t> is the fast axis direction</a:t>
            </a:r>
            <a:endParaRPr lang="en-US" dirty="0"/>
          </a:p>
        </p:txBody>
      </p:sp>
    </p:spTree>
    <p:extLst>
      <p:ext uri="{BB962C8B-B14F-4D97-AF65-F5344CB8AC3E}">
        <p14:creationId xmlns:p14="http://schemas.microsoft.com/office/powerpoint/2010/main" val="12294335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ayleigh_pacific_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446" y="1066800"/>
            <a:ext cx="5498354" cy="407271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228600" y="5334000"/>
            <a:ext cx="85851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pPr>
            <a:r>
              <a:rPr lang="en-US" dirty="0">
                <a:solidFill>
                  <a:srgbClr val="030300"/>
                </a:solidFill>
                <a:latin typeface="Comic Sans MS" charset="0"/>
                <a:ea typeface="+mn-ea"/>
                <a:cs typeface="+mn-cs"/>
              </a:rPr>
              <a:t>Dispersion of  Rayleigh waves with 60 second </a:t>
            </a:r>
            <a:r>
              <a:rPr lang="en-US" dirty="0" smtClean="0">
                <a:solidFill>
                  <a:srgbClr val="030300"/>
                </a:solidFill>
                <a:latin typeface="Comic Sans MS" charset="0"/>
                <a:ea typeface="+mn-ea"/>
                <a:cs typeface="+mn-cs"/>
              </a:rPr>
              <a:t>period (most sensitive to depths</a:t>
            </a:r>
          </a:p>
          <a:p>
            <a:pPr algn="ctr" defTabSz="457200" fontAlgn="auto">
              <a:spcBef>
                <a:spcPts val="0"/>
              </a:spcBef>
              <a:spcAft>
                <a:spcPts val="0"/>
              </a:spcAft>
            </a:pPr>
            <a:r>
              <a:rPr lang="en-US" dirty="0" smtClean="0">
                <a:solidFill>
                  <a:srgbClr val="030300"/>
                </a:solidFill>
                <a:latin typeface="Comic Sans MS" charset="0"/>
                <a:ea typeface="+mn-ea"/>
                <a:cs typeface="+mn-cs"/>
              </a:rPr>
              <a:t>of about 80-100 km. </a:t>
            </a:r>
          </a:p>
          <a:p>
            <a:pPr algn="ctr" defTabSz="457200" fontAlgn="auto">
              <a:spcBef>
                <a:spcPts val="0"/>
              </a:spcBef>
              <a:spcAft>
                <a:spcPts val="0"/>
              </a:spcAft>
            </a:pPr>
            <a:r>
              <a:rPr lang="en-US" dirty="0" smtClean="0">
                <a:solidFill>
                  <a:srgbClr val="030300"/>
                </a:solidFill>
                <a:latin typeface="Comic Sans MS" charset="0"/>
                <a:ea typeface="+mn-ea"/>
                <a:cs typeface="+mn-cs"/>
              </a:rPr>
              <a:t>Orange </a:t>
            </a:r>
            <a:r>
              <a:rPr lang="en-US" dirty="0">
                <a:solidFill>
                  <a:srgbClr val="030300"/>
                </a:solidFill>
                <a:latin typeface="Comic Sans MS" charset="0"/>
                <a:ea typeface="+mn-ea"/>
                <a:cs typeface="+mn-cs"/>
              </a:rPr>
              <a:t>is </a:t>
            </a:r>
            <a:r>
              <a:rPr lang="en-US" dirty="0" smtClean="0">
                <a:solidFill>
                  <a:srgbClr val="030300"/>
                </a:solidFill>
                <a:latin typeface="Comic Sans MS" charset="0"/>
                <a:ea typeface="+mn-ea"/>
                <a:cs typeface="+mn-cs"/>
              </a:rPr>
              <a:t>slow</a:t>
            </a:r>
            <a:r>
              <a:rPr lang="en-US" dirty="0">
                <a:solidFill>
                  <a:srgbClr val="030300"/>
                </a:solidFill>
                <a:latin typeface="Comic Sans MS" charset="0"/>
                <a:ea typeface="+mn-ea"/>
                <a:cs typeface="+mn-cs"/>
              </a:rPr>
              <a:t>, blue is fast. Red lines show the fast axis of anisotropy.</a:t>
            </a:r>
          </a:p>
        </p:txBody>
      </p:sp>
      <p:sp>
        <p:nvSpPr>
          <p:cNvPr id="2" name="TextBox 1"/>
          <p:cNvSpPr txBox="1"/>
          <p:nvPr/>
        </p:nvSpPr>
        <p:spPr>
          <a:xfrm>
            <a:off x="1447800" y="304800"/>
            <a:ext cx="6010304" cy="523220"/>
          </a:xfrm>
          <a:prstGeom prst="rect">
            <a:avLst/>
          </a:prstGeom>
          <a:noFill/>
        </p:spPr>
        <p:txBody>
          <a:bodyPr wrap="none" rtlCol="0">
            <a:spAutoFit/>
          </a:bodyPr>
          <a:lstStyle/>
          <a:p>
            <a:pPr defTabSz="457200" fontAlgn="auto">
              <a:spcBef>
                <a:spcPts val="0"/>
              </a:spcBef>
              <a:spcAft>
                <a:spcPts val="0"/>
              </a:spcAft>
            </a:pPr>
            <a:r>
              <a:rPr lang="en-US" sz="2800" dirty="0" smtClean="0">
                <a:solidFill>
                  <a:srgbClr val="0000FF"/>
                </a:solidFill>
                <a:latin typeface="Comic Sans MS"/>
                <a:ea typeface="+mn-ea"/>
                <a:cs typeface="+mn-cs"/>
              </a:rPr>
              <a:t>Surface wave azimuthal anisotropy</a:t>
            </a:r>
            <a:endParaRPr lang="en-US" sz="2800" dirty="0">
              <a:solidFill>
                <a:srgbClr val="0000FF"/>
              </a:solidFill>
              <a:latin typeface="Comic Sans MS"/>
              <a:ea typeface="+mn-ea"/>
              <a:cs typeface="+mn-cs"/>
            </a:endParaRPr>
          </a:p>
        </p:txBody>
      </p:sp>
      <p:sp>
        <p:nvSpPr>
          <p:cNvPr id="6" name="TextBox 5"/>
          <p:cNvSpPr txBox="1"/>
          <p:nvPr/>
        </p:nvSpPr>
        <p:spPr>
          <a:xfrm>
            <a:off x="35169" y="6519446"/>
            <a:ext cx="4928553" cy="338554"/>
          </a:xfrm>
          <a:prstGeom prst="rect">
            <a:avLst/>
          </a:prstGeom>
          <a:noFill/>
        </p:spPr>
        <p:txBody>
          <a:bodyPr wrap="none" rtlCol="0">
            <a:spAutoFit/>
          </a:bodyPr>
          <a:lstStyle/>
          <a:p>
            <a:r>
              <a:rPr lang="en-US" sz="1600" i="1" dirty="0" err="1" smtClean="0">
                <a:latin typeface="Comic Sans MS"/>
                <a:cs typeface="Comic Sans MS"/>
              </a:rPr>
              <a:t>Ekstrom</a:t>
            </a:r>
            <a:r>
              <a:rPr lang="en-US" sz="1600" i="1" dirty="0" smtClean="0">
                <a:latin typeface="Comic Sans MS"/>
                <a:cs typeface="Comic Sans MS"/>
              </a:rPr>
              <a:t> et al., 1997 see also </a:t>
            </a:r>
            <a:r>
              <a:rPr lang="en-US" sz="1600" i="1" dirty="0" err="1" smtClean="0">
                <a:latin typeface="Comic Sans MS"/>
                <a:cs typeface="Comic Sans MS"/>
              </a:rPr>
              <a:t>Ekström</a:t>
            </a:r>
            <a:r>
              <a:rPr lang="en-US" sz="1600" i="1" dirty="0" smtClean="0">
                <a:latin typeface="Comic Sans MS"/>
                <a:cs typeface="Comic Sans MS"/>
              </a:rPr>
              <a:t>, 2011, GJI</a:t>
            </a:r>
            <a:endParaRPr lang="en-US" sz="1600" i="1" dirty="0">
              <a:latin typeface="Comic Sans MS"/>
              <a:cs typeface="Comic Sans MS"/>
            </a:endParaRPr>
          </a:p>
        </p:txBody>
      </p:sp>
    </p:spTree>
    <p:extLst>
      <p:ext uri="{BB962C8B-B14F-4D97-AF65-F5344CB8AC3E}">
        <p14:creationId xmlns:p14="http://schemas.microsoft.com/office/powerpoint/2010/main" val="27994530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9613" y="152400"/>
            <a:ext cx="4149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4"/>
          <p:cNvPicPr>
            <a:picLocks noChangeAspect="1"/>
          </p:cNvPicPr>
          <p:nvPr/>
        </p:nvPicPr>
        <p:blipFill>
          <a:blip r:embed="rId3">
            <a:extLst>
              <a:ext uri="{28A0092B-C50C-407E-A947-70E740481C1C}">
                <a14:useLocalDpi xmlns:a14="http://schemas.microsoft.com/office/drawing/2010/main" val="0"/>
              </a:ext>
            </a:extLst>
          </a:blip>
          <a:srcRect b="47429"/>
          <a:stretch>
            <a:fillRect/>
          </a:stretch>
        </p:blipFill>
        <p:spPr bwMode="auto">
          <a:xfrm>
            <a:off x="1905000" y="3352800"/>
            <a:ext cx="4783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4"/>
          <p:cNvSpPr txBox="1">
            <a:spLocks noChangeArrowheads="1"/>
          </p:cNvSpPr>
          <p:nvPr/>
        </p:nvSpPr>
        <p:spPr bwMode="auto">
          <a:xfrm>
            <a:off x="304800" y="87313"/>
            <a:ext cx="4125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FF"/>
                </a:solidFill>
                <a:latin typeface="Comic Sans MS" charset="0"/>
                <a:cs typeface="Comic Sans MS" charset="0"/>
              </a:rPr>
              <a:t>SKS Splitting: how it works</a:t>
            </a:r>
          </a:p>
        </p:txBody>
      </p:sp>
      <p:sp>
        <p:nvSpPr>
          <p:cNvPr id="58374" name="TextBox 2"/>
          <p:cNvSpPr txBox="1">
            <a:spLocks noChangeArrowheads="1"/>
          </p:cNvSpPr>
          <p:nvPr/>
        </p:nvSpPr>
        <p:spPr bwMode="auto">
          <a:xfrm>
            <a:off x="304800" y="3276600"/>
            <a:ext cx="1176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i="1">
                <a:solidFill>
                  <a:srgbClr val="FFFFFF"/>
                </a:solidFill>
                <a:latin typeface="Comic Sans MS" charset="0"/>
                <a:cs typeface="Comic Sans MS" charset="0"/>
              </a:rPr>
              <a:t>Garnero</a:t>
            </a:r>
          </a:p>
          <a:p>
            <a:pPr defTabSz="457200" eaLnBrk="1" fontAlgn="auto" hangingPunct="1">
              <a:spcBef>
                <a:spcPts val="0"/>
              </a:spcBef>
              <a:spcAft>
                <a:spcPts val="0"/>
              </a:spcAft>
            </a:pPr>
            <a:r>
              <a:rPr lang="en-US" sz="1800" i="1">
                <a:solidFill>
                  <a:srgbClr val="FFFFFF"/>
                </a:solidFill>
                <a:latin typeface="Comic Sans MS" charset="0"/>
                <a:cs typeface="Comic Sans MS" charset="0"/>
              </a:rPr>
              <a:t>webpage</a:t>
            </a:r>
          </a:p>
        </p:txBody>
      </p:sp>
      <p:sp>
        <p:nvSpPr>
          <p:cNvPr id="2" name="TextBox 1"/>
          <p:cNvSpPr txBox="1"/>
          <p:nvPr/>
        </p:nvSpPr>
        <p:spPr>
          <a:xfrm>
            <a:off x="6764338" y="3556000"/>
            <a:ext cx="2244237" cy="2585323"/>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In an isotropic</a:t>
            </a:r>
          </a:p>
          <a:p>
            <a:pPr defTabSz="457200" fontAlgn="auto">
              <a:spcBef>
                <a:spcPts val="0"/>
              </a:spcBef>
              <a:spcAft>
                <a:spcPts val="0"/>
              </a:spcAft>
            </a:pPr>
            <a:r>
              <a:rPr lang="en-US" dirty="0" smtClean="0">
                <a:solidFill>
                  <a:srgbClr val="030300"/>
                </a:solidFill>
                <a:latin typeface="Comic Sans MS"/>
                <a:ea typeface="+mn-ea"/>
                <a:cs typeface="+mn-cs"/>
              </a:rPr>
              <a:t>medium, SKS</a:t>
            </a:r>
          </a:p>
          <a:p>
            <a:pPr defTabSz="457200" fontAlgn="auto">
              <a:spcBef>
                <a:spcPts val="0"/>
              </a:spcBef>
              <a:spcAft>
                <a:spcPts val="0"/>
              </a:spcAft>
            </a:pPr>
            <a:r>
              <a:rPr lang="en-US" dirty="0" smtClean="0">
                <a:solidFill>
                  <a:srgbClr val="030300"/>
                </a:solidFill>
                <a:latin typeface="Comic Sans MS"/>
                <a:ea typeface="+mn-ea"/>
                <a:cs typeface="+mn-cs"/>
              </a:rPr>
              <a:t>should be </a:t>
            </a:r>
          </a:p>
          <a:p>
            <a:pPr defTabSz="457200" fontAlgn="auto">
              <a:spcBef>
                <a:spcPts val="0"/>
              </a:spcBef>
              <a:spcAft>
                <a:spcPts val="0"/>
              </a:spcAft>
            </a:pPr>
            <a:r>
              <a:rPr lang="en-US" dirty="0" smtClean="0">
                <a:solidFill>
                  <a:srgbClr val="030300"/>
                </a:solidFill>
                <a:latin typeface="Comic Sans MS"/>
                <a:ea typeface="+mn-ea"/>
                <a:cs typeface="+mn-cs"/>
              </a:rPr>
              <a:t>polarized as “SV”</a:t>
            </a:r>
          </a:p>
          <a:p>
            <a:pPr defTabSz="457200" fontAlgn="auto">
              <a:spcBef>
                <a:spcPts val="0"/>
              </a:spcBef>
              <a:spcAft>
                <a:spcPts val="0"/>
              </a:spcAft>
            </a:pPr>
            <a:r>
              <a:rPr lang="en-US" dirty="0" smtClean="0">
                <a:solidFill>
                  <a:srgbClr val="030300"/>
                </a:solidFill>
                <a:latin typeface="Comic Sans MS"/>
                <a:ea typeface="+mn-ea"/>
                <a:cs typeface="+mn-cs"/>
              </a:rPr>
              <a:t>and observed</a:t>
            </a:r>
          </a:p>
          <a:p>
            <a:pPr defTabSz="457200" fontAlgn="auto">
              <a:spcBef>
                <a:spcPts val="0"/>
              </a:spcBef>
              <a:spcAft>
                <a:spcPts val="0"/>
              </a:spcAft>
            </a:pPr>
            <a:r>
              <a:rPr lang="en-US" dirty="0" smtClean="0">
                <a:solidFill>
                  <a:srgbClr val="030300"/>
                </a:solidFill>
                <a:latin typeface="Comic Sans MS"/>
                <a:ea typeface="+mn-ea"/>
                <a:cs typeface="+mn-cs"/>
              </a:rPr>
              <a:t>on the radial</a:t>
            </a:r>
          </a:p>
          <a:p>
            <a:pPr defTabSz="457200" fontAlgn="auto">
              <a:spcBef>
                <a:spcPts val="0"/>
              </a:spcBef>
              <a:spcAft>
                <a:spcPts val="0"/>
              </a:spcAft>
            </a:pPr>
            <a:r>
              <a:rPr lang="en-US" dirty="0" smtClean="0">
                <a:solidFill>
                  <a:srgbClr val="030300"/>
                </a:solidFill>
                <a:latin typeface="Comic Sans MS"/>
                <a:ea typeface="+mn-ea"/>
                <a:cs typeface="+mn-cs"/>
              </a:rPr>
              <a:t>component, but not</a:t>
            </a:r>
          </a:p>
          <a:p>
            <a:pPr defTabSz="457200" fontAlgn="auto">
              <a:spcBef>
                <a:spcPts val="0"/>
              </a:spcBef>
              <a:spcAft>
                <a:spcPts val="0"/>
              </a:spcAft>
            </a:pPr>
            <a:r>
              <a:rPr lang="en-US" dirty="0" smtClean="0">
                <a:solidFill>
                  <a:srgbClr val="030300"/>
                </a:solidFill>
                <a:latin typeface="Comic Sans MS"/>
                <a:ea typeface="+mn-ea"/>
                <a:cs typeface="+mn-cs"/>
              </a:rPr>
              <a:t>on the transverse</a:t>
            </a:r>
          </a:p>
          <a:p>
            <a:pPr defTabSz="457200" fontAlgn="auto">
              <a:spcBef>
                <a:spcPts val="0"/>
              </a:spcBef>
              <a:spcAft>
                <a:spcPts val="0"/>
              </a:spcAft>
            </a:pPr>
            <a:r>
              <a:rPr lang="en-US" dirty="0" smtClean="0">
                <a:solidFill>
                  <a:srgbClr val="030300"/>
                </a:solidFill>
                <a:latin typeface="Comic Sans MS"/>
                <a:ea typeface="+mn-ea"/>
                <a:cs typeface="+mn-cs"/>
              </a:rPr>
              <a:t>component </a:t>
            </a:r>
          </a:p>
        </p:txBody>
      </p:sp>
      <p:sp>
        <p:nvSpPr>
          <p:cNvPr id="3" name="TextBox 2"/>
          <p:cNvSpPr txBox="1"/>
          <p:nvPr/>
        </p:nvSpPr>
        <p:spPr>
          <a:xfrm>
            <a:off x="0" y="3505200"/>
            <a:ext cx="2253847" cy="307777"/>
          </a:xfrm>
          <a:prstGeom prst="rect">
            <a:avLst/>
          </a:prstGeom>
          <a:noFill/>
        </p:spPr>
        <p:txBody>
          <a:bodyPr wrap="none" rtlCol="0">
            <a:spAutoFit/>
          </a:bodyPr>
          <a:lstStyle/>
          <a:p>
            <a:r>
              <a:rPr lang="en-US" sz="1400" i="1" dirty="0" smtClean="0"/>
              <a:t>Cartoon from Ed </a:t>
            </a:r>
            <a:r>
              <a:rPr lang="en-US" sz="1400" i="1" dirty="0" err="1" smtClean="0"/>
              <a:t>Garnero</a:t>
            </a:r>
            <a:endParaRPr lang="en-US" sz="1400" i="1" dirty="0"/>
          </a:p>
        </p:txBody>
      </p:sp>
      <p:pic>
        <p:nvPicPr>
          <p:cNvPr id="9" name="Picture 8" descr="garnero13ani_crampin1.jpg"/>
          <p:cNvPicPr>
            <a:picLocks noChangeAspect="1"/>
          </p:cNvPicPr>
          <p:nvPr/>
        </p:nvPicPr>
        <p:blipFill rotWithShape="1">
          <a:blip r:embed="rId4">
            <a:extLst>
              <a:ext uri="{28A0092B-C50C-407E-A947-70E740481C1C}">
                <a14:useLocalDpi xmlns:a14="http://schemas.microsoft.com/office/drawing/2010/main" val="0"/>
              </a:ext>
            </a:extLst>
          </a:blip>
          <a:srcRect l="-7942" t="6746" r="7942" b="-5952"/>
          <a:stretch/>
        </p:blipFill>
        <p:spPr>
          <a:xfrm>
            <a:off x="1" y="635001"/>
            <a:ext cx="3200400" cy="2933026"/>
          </a:xfrm>
          <a:prstGeom prst="rect">
            <a:avLst/>
          </a:prstGeom>
        </p:spPr>
      </p:pic>
    </p:spTree>
    <p:extLst>
      <p:ext uri="{BB962C8B-B14F-4D97-AF65-F5344CB8AC3E}">
        <p14:creationId xmlns:p14="http://schemas.microsoft.com/office/powerpoint/2010/main" val="3746372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3100" y="952500"/>
            <a:ext cx="7785100" cy="5448300"/>
          </a:xfrm>
          <a:prstGeom prst="rect">
            <a:avLst/>
          </a:prstGeom>
        </p:spPr>
      </p:pic>
      <p:sp>
        <p:nvSpPr>
          <p:cNvPr id="4" name="TextBox 3"/>
          <p:cNvSpPr txBox="1"/>
          <p:nvPr/>
        </p:nvSpPr>
        <p:spPr>
          <a:xfrm>
            <a:off x="234462" y="6545385"/>
            <a:ext cx="1154683" cy="338554"/>
          </a:xfrm>
          <a:prstGeom prst="rect">
            <a:avLst/>
          </a:prstGeom>
          <a:noFill/>
        </p:spPr>
        <p:txBody>
          <a:bodyPr wrap="none" rtlCol="0">
            <a:spAutoFit/>
          </a:bodyPr>
          <a:lstStyle/>
          <a:p>
            <a:r>
              <a:rPr lang="en-US" sz="1600" i="1" dirty="0" smtClean="0">
                <a:latin typeface="Comic Sans MS"/>
                <a:cs typeface="Comic Sans MS"/>
              </a:rPr>
              <a:t>Liu, 2009</a:t>
            </a:r>
            <a:endParaRPr lang="en-US" sz="1600" i="1" dirty="0">
              <a:latin typeface="Comic Sans MS"/>
              <a:cs typeface="Comic Sans MS"/>
            </a:endParaRPr>
          </a:p>
        </p:txBody>
      </p:sp>
      <p:sp>
        <p:nvSpPr>
          <p:cNvPr id="6" name="Slide Number Placeholder 5"/>
          <p:cNvSpPr>
            <a:spLocks noGrp="1"/>
          </p:cNvSpPr>
          <p:nvPr>
            <p:ph type="sldNum" sz="quarter" idx="12"/>
          </p:nvPr>
        </p:nvSpPr>
        <p:spPr>
          <a:xfrm>
            <a:off x="7010400" y="6553914"/>
            <a:ext cx="2133600" cy="476250"/>
          </a:xfrm>
        </p:spPr>
        <p:txBody>
          <a:bodyPr/>
          <a:lstStyle/>
          <a:p>
            <a:fld id="{22DF57DB-153B-2A44-A833-9129FDD4C562}" type="slidenum">
              <a:rPr lang="en-US" smtClean="0">
                <a:solidFill>
                  <a:srgbClr val="000000"/>
                </a:solidFill>
                <a:latin typeface="Comic Sans MS"/>
              </a:rPr>
              <a:pPr/>
              <a:t>16</a:t>
            </a:fld>
            <a:endParaRPr lang="en-US" dirty="0">
              <a:solidFill>
                <a:srgbClr val="000000"/>
              </a:solidFill>
              <a:latin typeface="Comic Sans MS"/>
            </a:endParaRPr>
          </a:p>
        </p:txBody>
      </p:sp>
      <p:sp>
        <p:nvSpPr>
          <p:cNvPr id="2" name="TextBox 1"/>
          <p:cNvSpPr txBox="1"/>
          <p:nvPr/>
        </p:nvSpPr>
        <p:spPr>
          <a:xfrm>
            <a:off x="1371600" y="381000"/>
            <a:ext cx="6865982" cy="369332"/>
          </a:xfrm>
          <a:prstGeom prst="rect">
            <a:avLst/>
          </a:prstGeom>
          <a:noFill/>
        </p:spPr>
        <p:txBody>
          <a:bodyPr wrap="none" rtlCol="0">
            <a:spAutoFit/>
          </a:bodyPr>
          <a:lstStyle/>
          <a:p>
            <a:r>
              <a:rPr lang="en-US" dirty="0" smtClean="0">
                <a:solidFill>
                  <a:srgbClr val="0000FF"/>
                </a:solidFill>
                <a:latin typeface="Comic Sans MS"/>
                <a:cs typeface="Comic Sans MS"/>
              </a:rPr>
              <a:t>Example of SKS splitting measurements across north America</a:t>
            </a:r>
            <a:endParaRPr lang="en-US" dirty="0">
              <a:solidFill>
                <a:srgbClr val="0000FF"/>
              </a:solidFill>
              <a:latin typeface="Comic Sans MS"/>
              <a:cs typeface="Comic Sans MS"/>
            </a:endParaRPr>
          </a:p>
        </p:txBody>
      </p:sp>
    </p:spTree>
    <p:extLst>
      <p:ext uri="{BB962C8B-B14F-4D97-AF65-F5344CB8AC3E}">
        <p14:creationId xmlns:p14="http://schemas.microsoft.com/office/powerpoint/2010/main" val="23520980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montagn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0"/>
            <a:ext cx="4287838"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p:cNvSpPr txBox="1">
            <a:spLocks noChangeArrowheads="1"/>
          </p:cNvSpPr>
          <p:nvPr/>
        </p:nvSpPr>
        <p:spPr bwMode="auto">
          <a:xfrm>
            <a:off x="6964363" y="6353175"/>
            <a:ext cx="177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800" i="1">
                <a:solidFill>
                  <a:srgbClr val="000000"/>
                </a:solidFill>
                <a:latin typeface="Times New Roman" charset="0"/>
              </a:rPr>
              <a:t>Montagner, 2002</a:t>
            </a:r>
            <a:endParaRPr lang="en-US">
              <a:solidFill>
                <a:srgbClr val="000000"/>
              </a:solidFill>
              <a:latin typeface="Times New Roman" charset="0"/>
            </a:endParaRPr>
          </a:p>
        </p:txBody>
      </p:sp>
      <p:sp>
        <p:nvSpPr>
          <p:cNvPr id="54275" name="Text Box 4"/>
          <p:cNvSpPr txBox="1">
            <a:spLocks noChangeArrowheads="1"/>
          </p:cNvSpPr>
          <p:nvPr/>
        </p:nvSpPr>
        <p:spPr bwMode="auto">
          <a:xfrm>
            <a:off x="6705600" y="1905000"/>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solidFill>
                  <a:srgbClr val="000000"/>
                </a:solidFill>
                <a:latin typeface="Symbol" charset="0"/>
              </a:rPr>
              <a:t>x</a:t>
            </a:r>
            <a:r>
              <a:rPr lang="en-US">
                <a:solidFill>
                  <a:srgbClr val="000000"/>
                </a:solidFill>
                <a:latin typeface="Times New Roman" charset="0"/>
              </a:rPr>
              <a:t> = (Vsh/Vsv)</a:t>
            </a:r>
            <a:r>
              <a:rPr lang="en-US" baseline="30000">
                <a:solidFill>
                  <a:srgbClr val="000000"/>
                </a:solidFill>
                <a:latin typeface="Times New Roman" charset="0"/>
              </a:rPr>
              <a:t>2</a:t>
            </a:r>
            <a:endParaRPr lang="en-US">
              <a:solidFill>
                <a:srgbClr val="000000"/>
              </a:solidFill>
              <a:latin typeface="Times New Roman" charset="0"/>
            </a:endParaRPr>
          </a:p>
        </p:txBody>
      </p:sp>
      <p:sp>
        <p:nvSpPr>
          <p:cNvPr id="54276" name="Text Box 5"/>
          <p:cNvSpPr txBox="1">
            <a:spLocks noChangeArrowheads="1"/>
          </p:cNvSpPr>
          <p:nvPr/>
        </p:nvSpPr>
        <p:spPr bwMode="auto">
          <a:xfrm>
            <a:off x="0" y="1905000"/>
            <a:ext cx="1747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solidFill>
                  <a:srgbClr val="000000"/>
                </a:solidFill>
                <a:latin typeface="Comic Sans MS" charset="0"/>
              </a:rPr>
              <a:t>Radial</a:t>
            </a:r>
          </a:p>
          <a:p>
            <a:pPr defTabSz="457200" eaLnBrk="1" fontAlgn="auto" hangingPunct="1">
              <a:spcBef>
                <a:spcPts val="0"/>
              </a:spcBef>
              <a:spcAft>
                <a:spcPts val="0"/>
              </a:spcAft>
            </a:pPr>
            <a:r>
              <a:rPr lang="en-US">
                <a:solidFill>
                  <a:srgbClr val="000000"/>
                </a:solidFill>
                <a:latin typeface="Comic Sans MS" charset="0"/>
              </a:rPr>
              <a:t>Anisotropy</a:t>
            </a:r>
          </a:p>
        </p:txBody>
      </p:sp>
      <p:sp>
        <p:nvSpPr>
          <p:cNvPr id="54277" name="Text Box 6"/>
          <p:cNvSpPr txBox="1">
            <a:spLocks noChangeArrowheads="1"/>
          </p:cNvSpPr>
          <p:nvPr/>
        </p:nvSpPr>
        <p:spPr bwMode="auto">
          <a:xfrm>
            <a:off x="0" y="914400"/>
            <a:ext cx="1528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solidFill>
                  <a:srgbClr val="000000"/>
                </a:solidFill>
                <a:latin typeface="Comic Sans MS" charset="0"/>
              </a:rPr>
              <a:t>Isotropic</a:t>
            </a:r>
          </a:p>
          <a:p>
            <a:pPr defTabSz="457200" eaLnBrk="1" fontAlgn="auto" hangingPunct="1">
              <a:spcBef>
                <a:spcPts val="0"/>
              </a:spcBef>
              <a:spcAft>
                <a:spcPts val="0"/>
              </a:spcAft>
            </a:pPr>
            <a:r>
              <a:rPr lang="en-US">
                <a:solidFill>
                  <a:srgbClr val="000000"/>
                </a:solidFill>
                <a:latin typeface="Comic Sans MS" charset="0"/>
              </a:rPr>
              <a:t> velocity</a:t>
            </a:r>
          </a:p>
        </p:txBody>
      </p:sp>
      <p:sp>
        <p:nvSpPr>
          <p:cNvPr id="54278" name="Text Box 7"/>
          <p:cNvSpPr txBox="1">
            <a:spLocks noChangeArrowheads="1"/>
          </p:cNvSpPr>
          <p:nvPr/>
        </p:nvSpPr>
        <p:spPr bwMode="auto">
          <a:xfrm>
            <a:off x="0" y="2895600"/>
            <a:ext cx="1681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solidFill>
                  <a:srgbClr val="000000"/>
                </a:solidFill>
                <a:latin typeface="Comic Sans MS" charset="0"/>
              </a:rPr>
              <a:t>Azimuthal </a:t>
            </a:r>
          </a:p>
          <a:p>
            <a:pPr defTabSz="457200" eaLnBrk="1" fontAlgn="auto" hangingPunct="1">
              <a:spcBef>
                <a:spcPts val="0"/>
              </a:spcBef>
              <a:spcAft>
                <a:spcPts val="0"/>
              </a:spcAft>
            </a:pPr>
            <a:r>
              <a:rPr lang="en-US">
                <a:solidFill>
                  <a:srgbClr val="000000"/>
                </a:solidFill>
                <a:latin typeface="Comic Sans MS" charset="0"/>
              </a:rPr>
              <a:t>anisotropy</a:t>
            </a:r>
          </a:p>
        </p:txBody>
      </p:sp>
      <p:sp>
        <p:nvSpPr>
          <p:cNvPr id="54279" name="Line 8"/>
          <p:cNvSpPr>
            <a:spLocks noChangeShapeType="1"/>
          </p:cNvSpPr>
          <p:nvPr/>
        </p:nvSpPr>
        <p:spPr bwMode="auto">
          <a:xfrm>
            <a:off x="1600200" y="1295400"/>
            <a:ext cx="457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srgbClr val="030300"/>
              </a:solidFill>
              <a:latin typeface="Comic Sans MS"/>
              <a:ea typeface="+mn-ea"/>
              <a:cs typeface="+mn-cs"/>
            </a:endParaRPr>
          </a:p>
        </p:txBody>
      </p:sp>
      <p:sp>
        <p:nvSpPr>
          <p:cNvPr id="54280" name="Line 9"/>
          <p:cNvSpPr>
            <a:spLocks noChangeShapeType="1"/>
          </p:cNvSpPr>
          <p:nvPr/>
        </p:nvSpPr>
        <p:spPr bwMode="auto">
          <a:xfrm>
            <a:off x="1600200" y="2209800"/>
            <a:ext cx="457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srgbClr val="030300"/>
              </a:solidFill>
              <a:latin typeface="Comic Sans MS"/>
              <a:ea typeface="+mn-ea"/>
              <a:cs typeface="+mn-cs"/>
            </a:endParaRPr>
          </a:p>
        </p:txBody>
      </p:sp>
      <p:sp>
        <p:nvSpPr>
          <p:cNvPr id="54281" name="Line 10"/>
          <p:cNvSpPr>
            <a:spLocks noChangeShapeType="1"/>
          </p:cNvSpPr>
          <p:nvPr/>
        </p:nvSpPr>
        <p:spPr bwMode="auto">
          <a:xfrm>
            <a:off x="1600200" y="3276600"/>
            <a:ext cx="457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srgbClr val="030300"/>
              </a:solidFill>
              <a:latin typeface="Comic Sans MS"/>
              <a:ea typeface="+mn-ea"/>
              <a:cs typeface="+mn-cs"/>
            </a:endParaRPr>
          </a:p>
        </p:txBody>
      </p:sp>
      <p:sp>
        <p:nvSpPr>
          <p:cNvPr id="2" name="TextBox 1"/>
          <p:cNvSpPr txBox="1"/>
          <p:nvPr/>
        </p:nvSpPr>
        <p:spPr>
          <a:xfrm>
            <a:off x="6245412" y="4482353"/>
            <a:ext cx="1568871" cy="923330"/>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Hypothetical</a:t>
            </a:r>
          </a:p>
          <a:p>
            <a:pPr defTabSz="457200" fontAlgn="auto">
              <a:spcBef>
                <a:spcPts val="0"/>
              </a:spcBef>
              <a:spcAft>
                <a:spcPts val="0"/>
              </a:spcAft>
            </a:pPr>
            <a:r>
              <a:rPr lang="en-US" dirty="0" smtClean="0">
                <a:solidFill>
                  <a:srgbClr val="030300"/>
                </a:solidFill>
                <a:latin typeface="Comic Sans MS"/>
                <a:ea typeface="+mn-ea"/>
                <a:cs typeface="+mn-cs"/>
              </a:rPr>
              <a:t>convection</a:t>
            </a:r>
          </a:p>
          <a:p>
            <a:pPr defTabSz="457200" fontAlgn="auto">
              <a:spcBef>
                <a:spcPts val="0"/>
              </a:spcBef>
              <a:spcAft>
                <a:spcPts val="0"/>
              </a:spcAft>
            </a:pPr>
            <a:r>
              <a:rPr lang="en-US" dirty="0" smtClean="0">
                <a:solidFill>
                  <a:srgbClr val="030300"/>
                </a:solidFill>
                <a:latin typeface="Comic Sans MS"/>
                <a:ea typeface="+mn-ea"/>
                <a:cs typeface="+mn-cs"/>
              </a:rPr>
              <a:t>cell</a:t>
            </a:r>
            <a:endParaRPr lang="en-US" dirty="0">
              <a:solidFill>
                <a:srgbClr val="030300"/>
              </a:solidFill>
              <a:latin typeface="Comic Sans MS"/>
              <a:ea typeface="+mn-ea"/>
              <a:cs typeface="+mn-cs"/>
            </a:endParaRPr>
          </a:p>
        </p:txBody>
      </p:sp>
    </p:spTree>
    <p:extLst>
      <p:ext uri="{BB962C8B-B14F-4D97-AF65-F5344CB8AC3E}">
        <p14:creationId xmlns:p14="http://schemas.microsoft.com/office/powerpoint/2010/main" val="35576612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1470025"/>
          </a:xfrm>
        </p:spPr>
        <p:txBody>
          <a:bodyPr/>
          <a:lstStyle/>
          <a:p>
            <a:r>
              <a:rPr lang="en-US" dirty="0" smtClean="0">
                <a:solidFill>
                  <a:srgbClr val="000090"/>
                </a:solidFill>
              </a:rPr>
              <a:t>Mantle Tomography</a:t>
            </a:r>
            <a:br>
              <a:rPr lang="en-US" dirty="0" smtClean="0">
                <a:solidFill>
                  <a:srgbClr val="000090"/>
                </a:solidFill>
              </a:rPr>
            </a:br>
            <a:endParaRPr lang="en-US" dirty="0">
              <a:solidFill>
                <a:srgbClr val="000090"/>
              </a:solidFill>
            </a:endParaRPr>
          </a:p>
        </p:txBody>
      </p:sp>
      <p:sp>
        <p:nvSpPr>
          <p:cNvPr id="4" name="Subtitle 3"/>
          <p:cNvSpPr>
            <a:spLocks noGrp="1"/>
          </p:cNvSpPr>
          <p:nvPr>
            <p:ph type="subTitle" idx="1"/>
          </p:nvPr>
        </p:nvSpPr>
        <p:spPr>
          <a:xfrm>
            <a:off x="1447800" y="2209800"/>
            <a:ext cx="6400800" cy="1752600"/>
          </a:xfrm>
        </p:spPr>
        <p:txBody>
          <a:bodyPr/>
          <a:lstStyle/>
          <a:p>
            <a:r>
              <a:rPr lang="en-US" dirty="0">
                <a:solidFill>
                  <a:srgbClr val="000090"/>
                </a:solidFill>
              </a:rPr>
              <a:t>(Isotropic)</a:t>
            </a:r>
          </a:p>
        </p:txBody>
      </p:sp>
      <p:pic>
        <p:nvPicPr>
          <p:cNvPr id="5" name="Picture 4" descr="tomo"/>
          <p:cNvPicPr>
            <a:picLocks noChangeAspect="1" noChangeArrowheads="1"/>
          </p:cNvPicPr>
          <p:nvPr/>
        </p:nvPicPr>
        <p:blipFill rotWithShape="1">
          <a:blip r:embed="rId2"/>
          <a:srcRect t="51791" b="7414"/>
          <a:stretch/>
        </p:blipFill>
        <p:spPr bwMode="auto">
          <a:xfrm>
            <a:off x="1752600" y="3810000"/>
            <a:ext cx="5299770" cy="2797767"/>
          </a:xfrm>
          <a:prstGeom prst="rect">
            <a:avLst/>
          </a:prstGeom>
          <a:noFill/>
        </p:spPr>
      </p:pic>
      <p:sp>
        <p:nvSpPr>
          <p:cNvPr id="6" name="TextBox 5"/>
          <p:cNvSpPr txBox="1"/>
          <p:nvPr/>
        </p:nvSpPr>
        <p:spPr>
          <a:xfrm>
            <a:off x="2460448" y="5397760"/>
            <a:ext cx="644978" cy="369332"/>
          </a:xfrm>
          <a:prstGeom prst="rect">
            <a:avLst/>
          </a:prstGeom>
          <a:noFill/>
        </p:spPr>
        <p:txBody>
          <a:bodyPr wrap="none" rtlCol="0">
            <a:spAutoFit/>
          </a:bodyPr>
          <a:lstStyle/>
          <a:p>
            <a:r>
              <a:rPr lang="en-US" dirty="0" smtClean="0">
                <a:solidFill>
                  <a:srgbClr val="FF0000"/>
                </a:solidFill>
              </a:rPr>
              <a:t>(hot)</a:t>
            </a:r>
            <a:endParaRPr lang="en-US" dirty="0">
              <a:solidFill>
                <a:srgbClr val="FF0000"/>
              </a:solidFill>
            </a:endParaRPr>
          </a:p>
        </p:txBody>
      </p:sp>
      <p:sp>
        <p:nvSpPr>
          <p:cNvPr id="7" name="TextBox 6"/>
          <p:cNvSpPr txBox="1"/>
          <p:nvPr/>
        </p:nvSpPr>
        <p:spPr>
          <a:xfrm>
            <a:off x="5635218" y="5410989"/>
            <a:ext cx="718240" cy="369332"/>
          </a:xfrm>
          <a:prstGeom prst="rect">
            <a:avLst/>
          </a:prstGeom>
          <a:noFill/>
        </p:spPr>
        <p:txBody>
          <a:bodyPr wrap="none" rtlCol="0">
            <a:spAutoFit/>
          </a:bodyPr>
          <a:lstStyle/>
          <a:p>
            <a:r>
              <a:rPr lang="en-US" dirty="0" smtClean="0">
                <a:solidFill>
                  <a:srgbClr val="0000FF"/>
                </a:solidFill>
              </a:rPr>
              <a:t>(cold)</a:t>
            </a:r>
            <a:endParaRPr lang="en-US" dirty="0">
              <a:solidFill>
                <a:srgbClr val="0000FF"/>
              </a:solidFill>
            </a:endParaRPr>
          </a:p>
        </p:txBody>
      </p:sp>
    </p:spTree>
    <p:extLst>
      <p:ext uri="{BB962C8B-B14F-4D97-AF65-F5344CB8AC3E}">
        <p14:creationId xmlns:p14="http://schemas.microsoft.com/office/powerpoint/2010/main" val="2680218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114800" y="228600"/>
            <a:ext cx="4800600" cy="6400800"/>
          </a:xfrm>
        </p:spPr>
        <p:txBody>
          <a:bodyPr/>
          <a:lstStyle/>
          <a:p>
            <a:r>
              <a:rPr lang="en-US" sz="2000" dirty="0" smtClean="0">
                <a:solidFill>
                  <a:srgbClr val="020000"/>
                </a:solidFill>
                <a:latin typeface="Comic Sans MS"/>
                <a:cs typeface="Comic Sans MS"/>
              </a:rPr>
              <a:t>Reference model (typically 1D)</a:t>
            </a:r>
          </a:p>
          <a:p>
            <a:endParaRPr lang="en-US" sz="1000" dirty="0" smtClean="0">
              <a:solidFill>
                <a:srgbClr val="020000"/>
              </a:solidFill>
              <a:latin typeface="Comic Sans MS"/>
              <a:cs typeface="Comic Sans MS"/>
            </a:endParaRPr>
          </a:p>
          <a:p>
            <a:r>
              <a:rPr lang="en-US" sz="2000" dirty="0" smtClean="0">
                <a:solidFill>
                  <a:srgbClr val="020000"/>
                </a:solidFill>
                <a:latin typeface="Comic Sans MS"/>
                <a:cs typeface="Comic Sans MS"/>
              </a:rPr>
              <a:t>Physical </a:t>
            </a:r>
            <a:r>
              <a:rPr lang="en-US" sz="2000" dirty="0" err="1" smtClean="0">
                <a:solidFill>
                  <a:srgbClr val="020000"/>
                </a:solidFill>
                <a:latin typeface="Comic Sans MS"/>
                <a:cs typeface="Comic Sans MS"/>
              </a:rPr>
              <a:t>parametrization</a:t>
            </a:r>
            <a:r>
              <a:rPr lang="en-US" sz="2000" dirty="0" smtClean="0">
                <a:solidFill>
                  <a:srgbClr val="020000"/>
                </a:solidFill>
                <a:latin typeface="Comic Sans MS"/>
                <a:cs typeface="Comic Sans MS"/>
              </a:rPr>
              <a:t> (</a:t>
            </a:r>
            <a:r>
              <a:rPr lang="en-US" sz="2000" dirty="0" err="1" smtClean="0">
                <a:solidFill>
                  <a:srgbClr val="020000"/>
                </a:solidFill>
                <a:latin typeface="Comic Sans MS"/>
                <a:cs typeface="Comic Sans MS"/>
              </a:rPr>
              <a:t>Vp</a:t>
            </a:r>
            <a:r>
              <a:rPr lang="en-US" sz="2000" dirty="0" smtClean="0">
                <a:solidFill>
                  <a:srgbClr val="020000"/>
                </a:solidFill>
                <a:latin typeface="Comic Sans MS"/>
                <a:cs typeface="Comic Sans MS"/>
              </a:rPr>
              <a:t>)</a:t>
            </a:r>
          </a:p>
          <a:p>
            <a:endParaRPr lang="en-US" sz="1000" dirty="0" smtClean="0">
              <a:solidFill>
                <a:srgbClr val="020000"/>
              </a:solidFill>
              <a:latin typeface="Comic Sans MS"/>
              <a:cs typeface="Comic Sans MS"/>
            </a:endParaRPr>
          </a:p>
          <a:p>
            <a:r>
              <a:rPr lang="en-US" sz="2000" dirty="0" smtClean="0">
                <a:solidFill>
                  <a:srgbClr val="020000"/>
                </a:solidFill>
                <a:latin typeface="Comic Sans MS"/>
                <a:cs typeface="Comic Sans MS"/>
              </a:rPr>
              <a:t>Theoretical relationship:</a:t>
            </a:r>
          </a:p>
          <a:p>
            <a:pPr lvl="1"/>
            <a:r>
              <a:rPr lang="en-US" sz="2000" dirty="0" smtClean="0">
                <a:solidFill>
                  <a:srgbClr val="020000"/>
                </a:solidFill>
                <a:latin typeface="Comic Sans MS"/>
                <a:cs typeface="Comic Sans MS"/>
              </a:rPr>
              <a:t>T = L/</a:t>
            </a:r>
            <a:r>
              <a:rPr lang="en-US" sz="2000" dirty="0" err="1" smtClean="0">
                <a:solidFill>
                  <a:srgbClr val="020000"/>
                </a:solidFill>
                <a:latin typeface="Comic Sans MS"/>
                <a:cs typeface="Comic Sans MS"/>
              </a:rPr>
              <a:t>Vp</a:t>
            </a:r>
            <a:endParaRPr lang="en-US" sz="2000" dirty="0">
              <a:solidFill>
                <a:srgbClr val="020000"/>
              </a:solidFill>
              <a:latin typeface="Comic Sans MS"/>
              <a:cs typeface="Comic Sans MS"/>
            </a:endParaRPr>
          </a:p>
          <a:p>
            <a:pPr lvl="1"/>
            <a:endParaRPr lang="en-US" sz="800" dirty="0" smtClean="0">
              <a:solidFill>
                <a:srgbClr val="020000"/>
              </a:solidFill>
              <a:latin typeface="Comic Sans MS"/>
              <a:cs typeface="Comic Sans MS"/>
            </a:endParaRPr>
          </a:p>
          <a:p>
            <a:r>
              <a:rPr lang="en-US" sz="2000" dirty="0" smtClean="0">
                <a:solidFill>
                  <a:srgbClr val="020000"/>
                </a:solidFill>
                <a:latin typeface="Comic Sans MS"/>
                <a:cs typeface="Comic Sans MS"/>
              </a:rPr>
              <a:t>Spatial </a:t>
            </a:r>
            <a:r>
              <a:rPr lang="en-US" sz="2000" dirty="0" err="1" smtClean="0">
                <a:solidFill>
                  <a:srgbClr val="020000"/>
                </a:solidFill>
                <a:latin typeface="Comic Sans MS"/>
                <a:cs typeface="Comic Sans MS"/>
              </a:rPr>
              <a:t>Parametrization</a:t>
            </a:r>
            <a:r>
              <a:rPr lang="en-US" sz="2000" dirty="0" smtClean="0">
                <a:solidFill>
                  <a:srgbClr val="020000"/>
                </a:solidFill>
                <a:latin typeface="Comic Sans MS"/>
                <a:cs typeface="Comic Sans MS"/>
              </a:rPr>
              <a:t> (blocks?)</a:t>
            </a:r>
            <a:endParaRPr lang="en-US" sz="2000" dirty="0">
              <a:solidFill>
                <a:srgbClr val="020000"/>
              </a:solidFill>
              <a:latin typeface="Comic Sans MS"/>
              <a:cs typeface="Comic Sans MS"/>
            </a:endParaRPr>
          </a:p>
        </p:txBody>
      </p:sp>
      <p:grpSp>
        <p:nvGrpSpPr>
          <p:cNvPr id="14" name="Group 13"/>
          <p:cNvGrpSpPr/>
          <p:nvPr/>
        </p:nvGrpSpPr>
        <p:grpSpPr>
          <a:xfrm>
            <a:off x="380999" y="238048"/>
            <a:ext cx="3245578" cy="6467552"/>
            <a:chOff x="380999" y="238048"/>
            <a:chExt cx="3245578" cy="6467552"/>
          </a:xfrm>
        </p:grpSpPr>
        <p:pic>
          <p:nvPicPr>
            <p:cNvPr id="4" name="Picture 3" descr="tomography"/>
            <p:cNvPicPr>
              <a:picLocks noChangeAspect="1" noChangeArrowheads="1"/>
            </p:cNvPicPr>
            <p:nvPr/>
          </p:nvPicPr>
          <p:blipFill rotWithShape="1">
            <a:blip r:embed="rId3">
              <a:extLst>
                <a:ext uri="{28A0092B-C50C-407E-A947-70E740481C1C}">
                  <a14:useLocalDpi xmlns:a14="http://schemas.microsoft.com/office/drawing/2010/main" val="0"/>
                </a:ext>
              </a:extLst>
            </a:blip>
            <a:srcRect l="17647" t="6465" r="38823" b="26364"/>
            <a:stretch/>
          </p:blipFill>
          <p:spPr bwMode="auto">
            <a:xfrm>
              <a:off x="380999" y="238048"/>
              <a:ext cx="3238673" cy="646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533400" y="381000"/>
              <a:ext cx="3093177" cy="3493532"/>
              <a:chOff x="533400" y="381000"/>
              <a:chExt cx="3093177" cy="3493532"/>
            </a:xfrm>
          </p:grpSpPr>
          <p:sp>
            <p:nvSpPr>
              <p:cNvPr id="8" name="TextBox 7"/>
              <p:cNvSpPr txBox="1"/>
              <p:nvPr/>
            </p:nvSpPr>
            <p:spPr>
              <a:xfrm>
                <a:off x="838200" y="381000"/>
                <a:ext cx="2286165" cy="369332"/>
              </a:xfrm>
              <a:prstGeom prst="rect">
                <a:avLst/>
              </a:prstGeom>
              <a:solidFill>
                <a:schemeClr val="tx1"/>
              </a:solidFill>
            </p:spPr>
            <p:txBody>
              <a:bodyPr wrap="none" rtlCol="0">
                <a:spAutoFit/>
              </a:bodyPr>
              <a:lstStyle/>
              <a:p>
                <a:r>
                  <a:rPr lang="en-US" dirty="0" smtClean="0">
                    <a:solidFill>
                      <a:srgbClr val="020000"/>
                    </a:solidFill>
                    <a:latin typeface="Comic Sans MS"/>
                    <a:cs typeface="Comic Sans MS"/>
                  </a:rPr>
                  <a:t>Homogeneous body:</a:t>
                </a:r>
                <a:endParaRPr lang="en-US" dirty="0">
                  <a:solidFill>
                    <a:srgbClr val="020000"/>
                  </a:solidFill>
                  <a:latin typeface="Comic Sans MS"/>
                  <a:cs typeface="Comic Sans MS"/>
                </a:endParaRPr>
              </a:p>
            </p:txBody>
          </p:sp>
          <p:sp>
            <p:nvSpPr>
              <p:cNvPr id="10" name="TextBox 9"/>
              <p:cNvSpPr txBox="1"/>
              <p:nvPr/>
            </p:nvSpPr>
            <p:spPr>
              <a:xfrm>
                <a:off x="533400" y="3505200"/>
                <a:ext cx="3093177" cy="369332"/>
              </a:xfrm>
              <a:prstGeom prst="rect">
                <a:avLst/>
              </a:prstGeom>
              <a:solidFill>
                <a:schemeClr val="tx1"/>
              </a:solidFill>
            </p:spPr>
            <p:txBody>
              <a:bodyPr wrap="none" rtlCol="0">
                <a:spAutoFit/>
              </a:bodyPr>
              <a:lstStyle/>
              <a:p>
                <a:r>
                  <a:rPr lang="en-US" dirty="0" smtClean="0">
                    <a:solidFill>
                      <a:srgbClr val="020000"/>
                    </a:solidFill>
                    <a:latin typeface="Comic Sans MS"/>
                    <a:cs typeface="Comic Sans MS"/>
                  </a:rPr>
                  <a:t>Body with </a:t>
                </a:r>
                <a:r>
                  <a:rPr lang="en-US" dirty="0" err="1" smtClean="0">
                    <a:solidFill>
                      <a:srgbClr val="020000"/>
                    </a:solidFill>
                    <a:latin typeface="Comic Sans MS"/>
                    <a:cs typeface="Comic Sans MS"/>
                  </a:rPr>
                  <a:t>inhomogeneities</a:t>
                </a:r>
                <a:r>
                  <a:rPr lang="en-US" dirty="0" smtClean="0">
                    <a:solidFill>
                      <a:srgbClr val="020000"/>
                    </a:solidFill>
                    <a:latin typeface="Comic Sans MS"/>
                    <a:cs typeface="Comic Sans MS"/>
                  </a:rPr>
                  <a:t>:</a:t>
                </a:r>
                <a:endParaRPr lang="en-US" dirty="0">
                  <a:solidFill>
                    <a:srgbClr val="020000"/>
                  </a:solidFill>
                  <a:latin typeface="Comic Sans MS"/>
                  <a:cs typeface="Comic Sans MS"/>
                </a:endParaRPr>
              </a:p>
            </p:txBody>
          </p:sp>
        </p:grpSp>
      </p:grpSp>
      <p:graphicFrame>
        <p:nvGraphicFramePr>
          <p:cNvPr id="15" name="Object 1"/>
          <p:cNvGraphicFramePr>
            <a:graphicFrameLocks noChangeAspect="1"/>
          </p:cNvGraphicFramePr>
          <p:nvPr>
            <p:extLst>
              <p:ext uri="{D42A27DB-BD31-4B8C-83A1-F6EECF244321}">
                <p14:modId xmlns:p14="http://schemas.microsoft.com/office/powerpoint/2010/main" val="4191317111"/>
              </p:ext>
            </p:extLst>
          </p:nvPr>
        </p:nvGraphicFramePr>
        <p:xfrm>
          <a:off x="4716463" y="4953000"/>
          <a:ext cx="3294062" cy="1711325"/>
        </p:xfrm>
        <a:graphic>
          <a:graphicData uri="http://schemas.openxmlformats.org/presentationml/2006/ole">
            <mc:AlternateContent xmlns:mc="http://schemas.openxmlformats.org/markup-compatibility/2006">
              <mc:Choice xmlns:v="urn:schemas-microsoft-com:vml" Requires="v">
                <p:oleObj spid="_x0000_s133166" name="Equation" r:id="rId4" imgW="2273300" imgH="1181100" progId="Equation.3">
                  <p:embed/>
                </p:oleObj>
              </mc:Choice>
              <mc:Fallback>
                <p:oleObj name="Equation" r:id="rId4" imgW="2273300" imgH="1181100" progId="Equation.3">
                  <p:embed/>
                  <p:pic>
                    <p:nvPicPr>
                      <p:cNvPr id="0" name=""/>
                      <p:cNvPicPr>
                        <a:picLocks noChangeAspect="1" noChangeArrowheads="1"/>
                      </p:cNvPicPr>
                      <p:nvPr/>
                    </p:nvPicPr>
                    <p:blipFill>
                      <a:blip r:embed="rId5"/>
                      <a:srcRect/>
                      <a:stretch>
                        <a:fillRect/>
                      </a:stretch>
                    </p:blipFill>
                    <p:spPr bwMode="auto">
                      <a:xfrm>
                        <a:off x="4716463" y="4953000"/>
                        <a:ext cx="3294062" cy="1711325"/>
                      </a:xfrm>
                      <a:prstGeom prst="rect">
                        <a:avLst/>
                      </a:prstGeom>
                      <a:noFill/>
                      <a:ln>
                        <a:noFill/>
                      </a:ln>
                      <a:extLst/>
                    </p:spPr>
                  </p:pic>
                </p:oleObj>
              </mc:Fallback>
            </mc:AlternateContent>
          </a:graphicData>
        </a:graphic>
      </p:graphicFrame>
      <p:sp>
        <p:nvSpPr>
          <p:cNvPr id="16" name="TextBox 2"/>
          <p:cNvSpPr txBox="1">
            <a:spLocks noChangeArrowheads="1"/>
          </p:cNvSpPr>
          <p:nvPr/>
        </p:nvSpPr>
        <p:spPr bwMode="auto">
          <a:xfrm>
            <a:off x="6248400" y="2819400"/>
            <a:ext cx="2667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000000"/>
                </a:solidFill>
                <a:latin typeface="Comic Sans MS" charset="0"/>
                <a:cs typeface="Comic Sans MS" charset="0"/>
              </a:rPr>
              <a:t>l</a:t>
            </a:r>
            <a:r>
              <a:rPr lang="en-US" sz="1800" baseline="-25000" dirty="0" err="1">
                <a:solidFill>
                  <a:srgbClr val="000000"/>
                </a:solidFill>
                <a:latin typeface="Comic Sans MS" charset="0"/>
                <a:cs typeface="Comic Sans MS" charset="0"/>
              </a:rPr>
              <a:t>ij</a:t>
            </a:r>
            <a:r>
              <a:rPr lang="en-US" sz="1800" dirty="0">
                <a:solidFill>
                  <a:srgbClr val="000000"/>
                </a:solidFill>
                <a:latin typeface="Comic Sans MS" charset="0"/>
                <a:cs typeface="Comic Sans MS" charset="0"/>
              </a:rPr>
              <a:t> </a:t>
            </a:r>
            <a:r>
              <a:rPr lang="en-US" sz="1600" dirty="0">
                <a:solidFill>
                  <a:srgbClr val="000000"/>
                </a:solidFill>
                <a:latin typeface="Comic Sans MS" charset="0"/>
                <a:cs typeface="Comic Sans MS" charset="0"/>
              </a:rPr>
              <a:t>is the distance travelled by ray </a:t>
            </a:r>
            <a:r>
              <a:rPr lang="en-US" sz="1600" dirty="0" err="1">
                <a:solidFill>
                  <a:srgbClr val="000000"/>
                </a:solidFill>
                <a:latin typeface="Comic Sans MS" charset="0"/>
                <a:cs typeface="Comic Sans MS" charset="0"/>
              </a:rPr>
              <a:t>i</a:t>
            </a:r>
            <a:r>
              <a:rPr lang="en-US" sz="1600" dirty="0">
                <a:solidFill>
                  <a:srgbClr val="000000"/>
                </a:solidFill>
                <a:latin typeface="Comic Sans MS" charset="0"/>
                <a:cs typeface="Comic Sans MS" charset="0"/>
              </a:rPr>
              <a:t> in block j</a:t>
            </a:r>
          </a:p>
          <a:p>
            <a:pPr eaLnBrk="1" hangingPunct="1"/>
            <a:r>
              <a:rPr lang="en-US" sz="1600" dirty="0">
                <a:solidFill>
                  <a:srgbClr val="000000"/>
                </a:solidFill>
                <a:latin typeface="Comic Sans MS" charset="0"/>
                <a:cs typeface="Comic Sans MS" charset="0"/>
              </a:rPr>
              <a:t>v</a:t>
            </a:r>
            <a:r>
              <a:rPr lang="en-US" sz="1600" baseline="-25000" dirty="0">
                <a:solidFill>
                  <a:srgbClr val="000000"/>
                </a:solidFill>
                <a:latin typeface="Comic Sans MS" charset="0"/>
                <a:cs typeface="Comic Sans MS" charset="0"/>
              </a:rPr>
              <a:t>0</a:t>
            </a:r>
            <a:r>
              <a:rPr lang="en-US" sz="1600" baseline="30000" dirty="0">
                <a:solidFill>
                  <a:srgbClr val="000000"/>
                </a:solidFill>
                <a:latin typeface="Comic Sans MS" charset="0"/>
                <a:cs typeface="Comic Sans MS" charset="0"/>
              </a:rPr>
              <a:t>j</a:t>
            </a:r>
            <a:r>
              <a:rPr lang="en-US" sz="1600" dirty="0">
                <a:solidFill>
                  <a:srgbClr val="000000"/>
                </a:solidFill>
                <a:latin typeface="Comic Sans MS" charset="0"/>
                <a:cs typeface="Comic Sans MS" charset="0"/>
              </a:rPr>
              <a:t> is the reference velocity (“starting model”</a:t>
            </a:r>
            <a:r>
              <a:rPr lang="en-US" sz="1600" dirty="0" smtClean="0">
                <a:solidFill>
                  <a:srgbClr val="000000"/>
                </a:solidFill>
                <a:latin typeface="Comic Sans MS" charset="0"/>
                <a:cs typeface="Comic Sans MS" charset="0"/>
              </a:rPr>
              <a:t>)</a:t>
            </a:r>
          </a:p>
          <a:p>
            <a:pPr eaLnBrk="1" hangingPunct="1"/>
            <a:r>
              <a:rPr lang="en-US" sz="1600" dirty="0" smtClean="0">
                <a:solidFill>
                  <a:srgbClr val="000000"/>
                </a:solidFill>
                <a:latin typeface="Comic Sans MS" charset="0"/>
                <a:cs typeface="Comic Sans MS" charset="0"/>
              </a:rPr>
              <a:t> </a:t>
            </a:r>
            <a:r>
              <a:rPr lang="en-US" sz="1600" dirty="0">
                <a:solidFill>
                  <a:srgbClr val="000000"/>
                </a:solidFill>
                <a:latin typeface="Comic Sans MS" charset="0"/>
                <a:cs typeface="Comic Sans MS" charset="0"/>
              </a:rPr>
              <a:t>in </a:t>
            </a:r>
            <a:r>
              <a:rPr lang="en-US" sz="1600" dirty="0" smtClean="0">
                <a:solidFill>
                  <a:srgbClr val="000000"/>
                </a:solidFill>
                <a:latin typeface="Comic Sans MS" charset="0"/>
                <a:cs typeface="Comic Sans MS" charset="0"/>
              </a:rPr>
              <a:t>block j </a:t>
            </a:r>
            <a:r>
              <a:rPr lang="en-US" sz="1600" dirty="0">
                <a:latin typeface="Comic Sans MS" charset="0"/>
                <a:cs typeface="Comic Sans MS" charset="0"/>
              </a:rPr>
              <a:t>j</a:t>
            </a:r>
          </a:p>
        </p:txBody>
      </p:sp>
      <p:pic>
        <p:nvPicPr>
          <p:cNvPr id="17" name="Picture 16" descr="tomo.jpg"/>
          <p:cNvPicPr>
            <a:picLocks noChangeAspect="1"/>
          </p:cNvPicPr>
          <p:nvPr/>
        </p:nvPicPr>
        <p:blipFill rotWithShape="1">
          <a:blip r:embed="rId6">
            <a:extLst>
              <a:ext uri="{28A0092B-C50C-407E-A947-70E740481C1C}">
                <a14:useLocalDpi xmlns:a14="http://schemas.microsoft.com/office/drawing/2010/main" val="0"/>
              </a:ext>
            </a:extLst>
          </a:blip>
          <a:srcRect t="5387"/>
          <a:stretch/>
        </p:blipFill>
        <p:spPr>
          <a:xfrm>
            <a:off x="3962399" y="2819400"/>
            <a:ext cx="2194885" cy="1687451"/>
          </a:xfrm>
          <a:prstGeom prst="rect">
            <a:avLst/>
          </a:prstGeom>
        </p:spPr>
      </p:pic>
      <p:sp>
        <p:nvSpPr>
          <p:cNvPr id="18" name="Rectangle 17"/>
          <p:cNvSpPr/>
          <p:nvPr/>
        </p:nvSpPr>
        <p:spPr>
          <a:xfrm>
            <a:off x="5257800" y="4114800"/>
            <a:ext cx="533400" cy="2286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l</a:t>
            </a:r>
            <a:r>
              <a:rPr lang="en-US" baseline="-25000" dirty="0" err="1" smtClean="0">
                <a:solidFill>
                  <a:srgbClr val="000000"/>
                </a:solidFill>
              </a:rPr>
              <a:t>ij</a:t>
            </a:r>
            <a:endParaRPr lang="en-US" baseline="-25000" dirty="0">
              <a:solidFill>
                <a:srgbClr val="000000"/>
              </a:solidFill>
            </a:endParaRPr>
          </a:p>
        </p:txBody>
      </p:sp>
    </p:spTree>
    <p:extLst>
      <p:ext uri="{BB962C8B-B14F-4D97-AF65-F5344CB8AC3E}">
        <p14:creationId xmlns:p14="http://schemas.microsoft.com/office/powerpoint/2010/main" val="1706500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90"/>
            </a:solidFill>
          </a:ln>
        </p:spPr>
        <p:txBody>
          <a:bodyPr/>
          <a:lstStyle/>
          <a:p>
            <a:r>
              <a:rPr lang="en-US" dirty="0" smtClean="0">
                <a:solidFill>
                  <a:srgbClr val="000090"/>
                </a:solidFill>
                <a:latin typeface="Comic Sans MS"/>
                <a:cs typeface="Comic Sans MS"/>
              </a:rPr>
              <a:t>Seismic anisotropy</a:t>
            </a:r>
            <a:endParaRPr lang="en-US" dirty="0">
              <a:solidFill>
                <a:srgbClr val="000090"/>
              </a:solidFill>
              <a:latin typeface="Comic Sans MS"/>
              <a:cs typeface="Comic Sans MS"/>
            </a:endParaRPr>
          </a:p>
        </p:txBody>
      </p:sp>
      <p:sp>
        <p:nvSpPr>
          <p:cNvPr id="3" name="Content Placeholder 2"/>
          <p:cNvSpPr>
            <a:spLocks noGrp="1"/>
          </p:cNvSpPr>
          <p:nvPr>
            <p:ph idx="1"/>
          </p:nvPr>
        </p:nvSpPr>
        <p:spPr>
          <a:xfrm>
            <a:off x="203200" y="1600200"/>
            <a:ext cx="8686800" cy="5029200"/>
          </a:xfrm>
        </p:spPr>
        <p:txBody>
          <a:bodyPr>
            <a:normAutofit fontScale="85000" lnSpcReduction="20000"/>
          </a:bodyPr>
          <a:lstStyle/>
          <a:p>
            <a:r>
              <a:rPr lang="en-US" dirty="0" smtClean="0">
                <a:solidFill>
                  <a:srgbClr val="010100"/>
                </a:solidFill>
                <a:latin typeface="Comic Sans MS" charset="0"/>
              </a:rPr>
              <a:t>In an anisotropic structure, seismic </a:t>
            </a:r>
            <a:r>
              <a:rPr lang="en-US" dirty="0" smtClean="0">
                <a:solidFill>
                  <a:srgbClr val="010100"/>
                </a:solidFill>
                <a:latin typeface="Comic Sans MS" charset="0"/>
              </a:rPr>
              <a:t>waves </a:t>
            </a:r>
            <a:r>
              <a:rPr lang="en-US" dirty="0" smtClean="0">
                <a:solidFill>
                  <a:srgbClr val="010100"/>
                </a:solidFill>
                <a:latin typeface="Comic Sans MS" charset="0"/>
              </a:rPr>
              <a:t>propagate with different velocities in different directions.</a:t>
            </a:r>
            <a:endParaRPr lang="en-US" dirty="0">
              <a:solidFill>
                <a:srgbClr val="010100"/>
              </a:solidFill>
              <a:latin typeface="Comic Sans MS" charset="0"/>
            </a:endParaRPr>
          </a:p>
          <a:p>
            <a:endParaRPr lang="en-US" dirty="0">
              <a:solidFill>
                <a:srgbClr val="010100"/>
              </a:solidFill>
              <a:latin typeface="Comic Sans MS" charset="0"/>
            </a:endParaRPr>
          </a:p>
          <a:p>
            <a:r>
              <a:rPr lang="en-US" dirty="0" smtClean="0">
                <a:solidFill>
                  <a:srgbClr val="010100"/>
                </a:solidFill>
                <a:latin typeface="Comic Sans MS" charset="0"/>
              </a:rPr>
              <a:t>The main causes of anisotropy are:</a:t>
            </a:r>
            <a:endParaRPr lang="en-US" dirty="0">
              <a:solidFill>
                <a:srgbClr val="010100"/>
              </a:solidFill>
              <a:latin typeface="Comic Sans MS" charset="0"/>
            </a:endParaRPr>
          </a:p>
          <a:p>
            <a:endParaRPr lang="en-US" dirty="0">
              <a:solidFill>
                <a:srgbClr val="010100"/>
              </a:solidFill>
              <a:latin typeface="Comic Sans MS" charset="0"/>
            </a:endParaRPr>
          </a:p>
          <a:p>
            <a:pPr lvl="1"/>
            <a:r>
              <a:rPr lang="en-US" dirty="0" smtClean="0">
                <a:solidFill>
                  <a:srgbClr val="010100"/>
                </a:solidFill>
                <a:latin typeface="Comic Sans MS" charset="0"/>
              </a:rPr>
              <a:t>SPO </a:t>
            </a:r>
            <a:r>
              <a:rPr lang="en-US" dirty="0">
                <a:solidFill>
                  <a:srgbClr val="010100"/>
                </a:solidFill>
                <a:latin typeface="Comic Sans MS" charset="0"/>
              </a:rPr>
              <a:t>(shape-Preferred </a:t>
            </a:r>
            <a:r>
              <a:rPr lang="en-US" dirty="0" smtClean="0">
                <a:solidFill>
                  <a:srgbClr val="010100"/>
                </a:solidFill>
                <a:latin typeface="Comic Sans MS" charset="0"/>
              </a:rPr>
              <a:t>Orientation)</a:t>
            </a:r>
          </a:p>
          <a:p>
            <a:pPr lvl="1"/>
            <a:r>
              <a:rPr lang="en-US" dirty="0" smtClean="0">
                <a:solidFill>
                  <a:srgbClr val="010100"/>
                </a:solidFill>
                <a:latin typeface="Comic Sans MS" charset="0"/>
              </a:rPr>
              <a:t>CPO (crystal-preferred orientation) (also LPO)</a:t>
            </a:r>
          </a:p>
          <a:p>
            <a:pPr lvl="1"/>
            <a:endParaRPr lang="en-US" dirty="0" smtClean="0">
              <a:solidFill>
                <a:srgbClr val="010100"/>
              </a:solidFill>
              <a:latin typeface="Comic Sans MS" charset="0"/>
            </a:endParaRPr>
          </a:p>
          <a:p>
            <a:r>
              <a:rPr lang="en-US" sz="3000" dirty="0">
                <a:solidFill>
                  <a:srgbClr val="010100"/>
                </a:solidFill>
                <a:cs typeface="Comic Sans MS"/>
              </a:rPr>
              <a:t>In the earth, anisotropy is found primarily:</a:t>
            </a:r>
          </a:p>
          <a:p>
            <a:pPr lvl="1"/>
            <a:r>
              <a:rPr lang="en-US" dirty="0">
                <a:solidFill>
                  <a:srgbClr val="010100"/>
                </a:solidFill>
                <a:cs typeface="Comic Sans MS"/>
              </a:rPr>
              <a:t> </a:t>
            </a:r>
            <a:r>
              <a:rPr lang="en-US" sz="2400" dirty="0">
                <a:solidFill>
                  <a:srgbClr val="010100"/>
                </a:solidFill>
                <a:cs typeface="Comic Sans MS"/>
              </a:rPr>
              <a:t>in the upper mantle (olivine+ deformation)</a:t>
            </a:r>
          </a:p>
          <a:p>
            <a:pPr lvl="1"/>
            <a:r>
              <a:rPr lang="en-US" sz="2400" dirty="0">
                <a:solidFill>
                  <a:srgbClr val="010100"/>
                </a:solidFill>
                <a:cs typeface="Comic Sans MS"/>
              </a:rPr>
              <a:t> in the lowermost mantle (D” region)</a:t>
            </a:r>
          </a:p>
          <a:p>
            <a:pPr lvl="1"/>
            <a:r>
              <a:rPr lang="en-US" sz="2400" dirty="0">
                <a:solidFill>
                  <a:srgbClr val="010100"/>
                </a:solidFill>
                <a:cs typeface="Comic Sans MS"/>
              </a:rPr>
              <a:t> in the inner core (iron crystals)</a:t>
            </a:r>
          </a:p>
          <a:p>
            <a:pPr lvl="1"/>
            <a:endParaRPr lang="en-US" dirty="0" smtClean="0">
              <a:solidFill>
                <a:srgbClr val="010100"/>
              </a:solidFill>
              <a:latin typeface="Comic Sans MS" charset="0"/>
            </a:endParaRPr>
          </a:p>
          <a:p>
            <a:endParaRPr lang="en-US" dirty="0">
              <a:solidFill>
                <a:srgbClr val="010100"/>
              </a:solidFill>
            </a:endParaRPr>
          </a:p>
        </p:txBody>
      </p:sp>
    </p:spTree>
    <p:extLst>
      <p:ext uri="{BB962C8B-B14F-4D97-AF65-F5344CB8AC3E}">
        <p14:creationId xmlns:p14="http://schemas.microsoft.com/office/powerpoint/2010/main" val="421397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10"/>
          <p:cNvGrpSpPr>
            <a:grpSpLocks/>
          </p:cNvGrpSpPr>
          <p:nvPr/>
        </p:nvGrpSpPr>
        <p:grpSpPr bwMode="auto">
          <a:xfrm>
            <a:off x="304800" y="609600"/>
            <a:ext cx="4724400" cy="3581400"/>
            <a:chOff x="-2178050" y="597334"/>
            <a:chExt cx="7239000" cy="5484813"/>
          </a:xfrm>
        </p:grpSpPr>
        <p:pic>
          <p:nvPicPr>
            <p:cNvPr id="123913" name="Picture 2" descr="waves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597334"/>
              <a:ext cx="72390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4" name="Text Box 5"/>
            <p:cNvSpPr txBox="1">
              <a:spLocks noChangeArrowheads="1"/>
            </p:cNvSpPr>
            <p:nvPr/>
          </p:nvSpPr>
          <p:spPr bwMode="auto">
            <a:xfrm>
              <a:off x="-1360744" y="2464504"/>
              <a:ext cx="303214" cy="98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P</a:t>
              </a:r>
            </a:p>
          </p:txBody>
        </p:sp>
        <p:sp>
          <p:nvSpPr>
            <p:cNvPr id="123915" name="Text Box 6"/>
            <p:cNvSpPr txBox="1">
              <a:spLocks noChangeArrowheads="1"/>
            </p:cNvSpPr>
            <p:nvPr/>
          </p:nvSpPr>
          <p:spPr bwMode="auto">
            <a:xfrm>
              <a:off x="-193163" y="2347806"/>
              <a:ext cx="342899" cy="98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S</a:t>
              </a:r>
            </a:p>
          </p:txBody>
        </p:sp>
        <p:sp>
          <p:nvSpPr>
            <p:cNvPr id="123916" name="Text Box 7"/>
            <p:cNvSpPr txBox="1">
              <a:spLocks noChangeArrowheads="1"/>
            </p:cNvSpPr>
            <p:nvPr/>
          </p:nvSpPr>
          <p:spPr bwMode="auto">
            <a:xfrm>
              <a:off x="3505200" y="2362200"/>
              <a:ext cx="501650" cy="42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solidFill>
                  <a:srgbClr val="000000"/>
                </a:solidFill>
              </a:endParaRPr>
            </a:p>
          </p:txBody>
        </p:sp>
        <p:sp>
          <p:nvSpPr>
            <p:cNvPr id="123917" name="Text Box 8"/>
            <p:cNvSpPr txBox="1">
              <a:spLocks noChangeArrowheads="1"/>
            </p:cNvSpPr>
            <p:nvPr/>
          </p:nvSpPr>
          <p:spPr bwMode="auto">
            <a:xfrm>
              <a:off x="1324692" y="1297523"/>
              <a:ext cx="2542646" cy="98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Surface waves</a:t>
              </a:r>
            </a:p>
          </p:txBody>
        </p:sp>
      </p:grpSp>
      <p:pic>
        <p:nvPicPr>
          <p:cNvPr id="123906" name="Picture 10" descr="img1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68775"/>
            <a:ext cx="41148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981200" y="1752600"/>
            <a:ext cx="469900" cy="338138"/>
          </a:xfrm>
          <a:prstGeom prst="rect">
            <a:avLst/>
          </a:prstGeom>
          <a:noFill/>
        </p:spPr>
        <p:txBody>
          <a:bodyPr wrap="none">
            <a:spAutoFit/>
          </a:bodyPr>
          <a:lstStyle/>
          <a:p>
            <a:pPr>
              <a:defRPr/>
            </a:pPr>
            <a:r>
              <a:rPr lang="en-US" sz="1600" dirty="0">
                <a:solidFill>
                  <a:schemeClr val="tx2">
                    <a:lumMod val="95000"/>
                    <a:lumOff val="5000"/>
                  </a:schemeClr>
                </a:solidFill>
              </a:rPr>
              <a:t>SS</a:t>
            </a:r>
          </a:p>
        </p:txBody>
      </p:sp>
      <p:sp>
        <p:nvSpPr>
          <p:cNvPr id="123908" name="TextBox 10"/>
          <p:cNvSpPr txBox="1">
            <a:spLocks noChangeArrowheads="1"/>
          </p:cNvSpPr>
          <p:nvPr/>
        </p:nvSpPr>
        <p:spPr bwMode="auto">
          <a:xfrm>
            <a:off x="2362200" y="4267200"/>
            <a:ext cx="83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omic Sans MS" charset="0"/>
                <a:cs typeface="Comic Sans MS" charset="0"/>
              </a:rPr>
              <a:t>50 mn</a:t>
            </a:r>
          </a:p>
        </p:txBody>
      </p:sp>
      <p:cxnSp>
        <p:nvCxnSpPr>
          <p:cNvPr id="14" name="Straight Arrow Connector 13"/>
          <p:cNvCxnSpPr/>
          <p:nvPr/>
        </p:nvCxnSpPr>
        <p:spPr>
          <a:xfrm>
            <a:off x="3505200" y="4419600"/>
            <a:ext cx="1536700" cy="1588"/>
          </a:xfrm>
          <a:prstGeom prst="straightConnector1">
            <a:avLst/>
          </a:prstGeom>
          <a:ln w="28575" cmpd="sng">
            <a:solidFill>
              <a:srgbClr val="02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609600" y="4419600"/>
            <a:ext cx="1423988" cy="158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3911" name="TextBox 15"/>
          <p:cNvSpPr txBox="1">
            <a:spLocks noChangeArrowheads="1"/>
          </p:cNvSpPr>
          <p:nvPr/>
        </p:nvSpPr>
        <p:spPr bwMode="auto">
          <a:xfrm>
            <a:off x="5294313" y="696913"/>
            <a:ext cx="382840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Comic Sans MS" charset="0"/>
                <a:cs typeface="Comic Sans MS" charset="0"/>
              </a:rPr>
              <a:t>P, PP</a:t>
            </a:r>
          </a:p>
          <a:p>
            <a:pPr eaLnBrk="1" hangingPunct="1"/>
            <a:r>
              <a:rPr lang="en-US" sz="1800" dirty="0">
                <a:solidFill>
                  <a:srgbClr val="000000"/>
                </a:solidFill>
                <a:latin typeface="Comic Sans MS" charset="0"/>
                <a:cs typeface="Comic Sans MS" charset="0"/>
              </a:rPr>
              <a:t>S, SS</a:t>
            </a:r>
          </a:p>
          <a:p>
            <a:pPr eaLnBrk="1" hangingPunct="1"/>
            <a:r>
              <a:rPr lang="en-US" sz="1800" dirty="0">
                <a:solidFill>
                  <a:srgbClr val="000000"/>
                </a:solidFill>
                <a:latin typeface="Comic Sans MS" charset="0"/>
                <a:cs typeface="Comic Sans MS" charset="0"/>
              </a:rPr>
              <a:t>Arrivals well separated on the</a:t>
            </a:r>
          </a:p>
          <a:p>
            <a:pPr eaLnBrk="1" hangingPunct="1"/>
            <a:r>
              <a:rPr lang="en-US" sz="1800" dirty="0">
                <a:solidFill>
                  <a:srgbClr val="000000"/>
                </a:solidFill>
                <a:latin typeface="Comic Sans MS" charset="0"/>
                <a:cs typeface="Comic Sans MS" charset="0"/>
              </a:rPr>
              <a:t> seismogram, suitable for travel</a:t>
            </a:r>
          </a:p>
          <a:p>
            <a:pPr eaLnBrk="1" hangingPunct="1"/>
            <a:r>
              <a:rPr lang="en-US" sz="1800" dirty="0">
                <a:solidFill>
                  <a:srgbClr val="000000"/>
                </a:solidFill>
                <a:latin typeface="Comic Sans MS" charset="0"/>
                <a:cs typeface="Comic Sans MS" charset="0"/>
              </a:rPr>
              <a:t>time measurements</a:t>
            </a:r>
          </a:p>
          <a:p>
            <a:pPr eaLnBrk="1" hangingPunct="1"/>
            <a:endParaRPr lang="en-US" sz="1800" dirty="0">
              <a:solidFill>
                <a:srgbClr val="000000"/>
              </a:solidFill>
              <a:latin typeface="Comic Sans MS" charset="0"/>
              <a:cs typeface="Comic Sans MS" charset="0"/>
            </a:endParaRPr>
          </a:p>
          <a:p>
            <a:pPr eaLnBrk="1" hangingPunct="1"/>
            <a:r>
              <a:rPr lang="en-US" sz="1800" i="1" dirty="0" smtClean="0">
                <a:solidFill>
                  <a:srgbClr val="000000"/>
                </a:solidFill>
                <a:latin typeface="Comic Sans MS" charset="0"/>
                <a:cs typeface="Comic Sans MS" charset="0"/>
              </a:rPr>
              <a:t>Generally, models based on these</a:t>
            </a:r>
          </a:p>
          <a:p>
            <a:pPr eaLnBrk="1" hangingPunct="1"/>
            <a:r>
              <a:rPr lang="en-US" sz="1800" i="1" dirty="0" smtClean="0">
                <a:solidFill>
                  <a:srgbClr val="000000"/>
                </a:solidFill>
                <a:latin typeface="Comic Sans MS" charset="0"/>
                <a:cs typeface="Comic Sans MS" charset="0"/>
              </a:rPr>
              <a:t>types of data rely on</a:t>
            </a:r>
            <a:r>
              <a:rPr lang="en-US" sz="1800" dirty="0" smtClean="0">
                <a:solidFill>
                  <a:srgbClr val="000000"/>
                </a:solidFill>
                <a:latin typeface="Comic Sans MS" charset="0"/>
                <a:cs typeface="Comic Sans MS" charset="0"/>
              </a:rPr>
              <a:t>:</a:t>
            </a:r>
            <a:endParaRPr lang="en-US" sz="1800" dirty="0">
              <a:solidFill>
                <a:srgbClr val="000000"/>
              </a:solidFill>
              <a:latin typeface="Comic Sans MS" charset="0"/>
              <a:cs typeface="Comic Sans MS" charset="0"/>
            </a:endParaRPr>
          </a:p>
          <a:p>
            <a:pPr eaLnBrk="1" hangingPunct="1">
              <a:buFontTx/>
              <a:buChar char="-"/>
            </a:pPr>
            <a:r>
              <a:rPr lang="en-US" sz="1800" dirty="0">
                <a:solidFill>
                  <a:srgbClr val="000000"/>
                </a:solidFill>
                <a:latin typeface="Comic Sans MS" charset="0"/>
                <a:cs typeface="Comic Sans MS" charset="0"/>
              </a:rPr>
              <a:t>Ray theory</a:t>
            </a:r>
          </a:p>
          <a:p>
            <a:pPr eaLnBrk="1" hangingPunct="1">
              <a:buFontTx/>
              <a:buChar char="-"/>
            </a:pPr>
            <a:r>
              <a:rPr lang="en-US" sz="1800" dirty="0">
                <a:solidFill>
                  <a:srgbClr val="000000"/>
                </a:solidFill>
                <a:latin typeface="Comic Sans MS" charset="0"/>
                <a:cs typeface="Comic Sans MS" charset="0"/>
              </a:rPr>
              <a:t>Iterative back projection </a:t>
            </a:r>
          </a:p>
          <a:p>
            <a:pPr eaLnBrk="1" hangingPunct="1"/>
            <a:r>
              <a:rPr lang="en-US" sz="1800" dirty="0">
                <a:solidFill>
                  <a:srgbClr val="000000"/>
                </a:solidFill>
                <a:latin typeface="Comic Sans MS" charset="0"/>
                <a:cs typeface="Comic Sans MS" charset="0"/>
              </a:rPr>
              <a:t>techniques</a:t>
            </a:r>
          </a:p>
          <a:p>
            <a:pPr eaLnBrk="1" hangingPunct="1"/>
            <a:r>
              <a:rPr lang="en-US" sz="1800" dirty="0">
                <a:solidFill>
                  <a:srgbClr val="000000"/>
                </a:solidFill>
                <a:latin typeface="Comic Sans MS" charset="0"/>
                <a:cs typeface="Comic Sans MS" charset="0"/>
              </a:rPr>
              <a:t>- </a:t>
            </a:r>
            <a:r>
              <a:rPr lang="en-US" sz="1800" dirty="0" err="1">
                <a:solidFill>
                  <a:srgbClr val="000000"/>
                </a:solidFill>
                <a:latin typeface="Comic Sans MS" charset="0"/>
                <a:cs typeface="Comic Sans MS" charset="0"/>
              </a:rPr>
              <a:t>Parametrization</a:t>
            </a:r>
            <a:r>
              <a:rPr lang="en-US" sz="1800" dirty="0">
                <a:solidFill>
                  <a:srgbClr val="000000"/>
                </a:solidFill>
                <a:latin typeface="Comic Sans MS" charset="0"/>
                <a:cs typeface="Comic Sans MS" charset="0"/>
              </a:rPr>
              <a:t> in blocks</a:t>
            </a:r>
          </a:p>
          <a:p>
            <a:pPr eaLnBrk="1" hangingPunct="1"/>
            <a:endParaRPr lang="en-US" sz="1800" dirty="0">
              <a:solidFill>
                <a:srgbClr val="FFFFFF"/>
              </a:solidFill>
              <a:latin typeface="Comic Sans MS" charset="0"/>
              <a:cs typeface="Comic Sans MS" charset="0"/>
            </a:endParaRPr>
          </a:p>
        </p:txBody>
      </p:sp>
      <p:pic>
        <p:nvPicPr>
          <p:cNvPr id="123912" name="Picture 2" descr="C:\Documents and Settings\Barbara Romanowicz\Desktop\Slides\toronto02\plotpath_rot.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800600"/>
            <a:ext cx="318293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seismicity"/>
          <p:cNvPicPr>
            <a:picLocks noChangeAspect="1" noChangeArrowheads="1"/>
          </p:cNvPicPr>
          <p:nvPr/>
        </p:nvPicPr>
        <p:blipFill>
          <a:blip r:embed="rId2">
            <a:extLst>
              <a:ext uri="{28A0092B-C50C-407E-A947-70E740481C1C}">
                <a14:useLocalDpi xmlns:a14="http://schemas.microsoft.com/office/drawing/2010/main" val="0"/>
              </a:ext>
            </a:extLst>
          </a:blip>
          <a:srcRect b="19412"/>
          <a:stretch>
            <a:fillRect/>
          </a:stretch>
        </p:blipFill>
        <p:spPr bwMode="auto">
          <a:xfrm>
            <a:off x="2590800" y="304800"/>
            <a:ext cx="44196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4" name="Picture 3" descr="GSN_FDS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429000"/>
            <a:ext cx="46482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seismicity"/>
          <p:cNvPicPr>
            <a:picLocks noChangeAspect="1" noChangeArrowheads="1"/>
          </p:cNvPicPr>
          <p:nvPr/>
        </p:nvPicPr>
        <p:blipFill>
          <a:blip r:embed="rId2">
            <a:extLst>
              <a:ext uri="{28A0092B-C50C-407E-A947-70E740481C1C}">
                <a14:useLocalDpi xmlns:a14="http://schemas.microsoft.com/office/drawing/2010/main" val="0"/>
              </a:ext>
            </a:extLst>
          </a:blip>
          <a:srcRect l="19565" t="80588" r="43478" b="-3253"/>
          <a:stretch>
            <a:fillRect/>
          </a:stretch>
        </p:blipFill>
        <p:spPr bwMode="auto">
          <a:xfrm>
            <a:off x="0" y="685800"/>
            <a:ext cx="1905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descr="seismicity"/>
          <p:cNvPicPr>
            <a:picLocks noChangeAspect="1" noChangeArrowheads="1"/>
          </p:cNvPicPr>
          <p:nvPr/>
        </p:nvPicPr>
        <p:blipFill>
          <a:blip r:embed="rId2">
            <a:extLst>
              <a:ext uri="{28A0092B-C50C-407E-A947-70E740481C1C}">
                <a14:useLocalDpi xmlns:a14="http://schemas.microsoft.com/office/drawing/2010/main" val="0"/>
              </a:ext>
            </a:extLst>
          </a:blip>
          <a:srcRect l="52173" t="80588" r="10870" b="-5771"/>
          <a:stretch>
            <a:fillRect/>
          </a:stretch>
        </p:blipFill>
        <p:spPr bwMode="auto">
          <a:xfrm>
            <a:off x="0" y="1828800"/>
            <a:ext cx="17526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4114800"/>
            <a:ext cx="2131976" cy="1477328"/>
          </a:xfrm>
          <a:prstGeom prst="rect">
            <a:avLst/>
          </a:prstGeom>
          <a:noFill/>
        </p:spPr>
        <p:txBody>
          <a:bodyPr wrap="none" rtlCol="0">
            <a:spAutoFit/>
          </a:bodyPr>
          <a:lstStyle/>
          <a:p>
            <a:r>
              <a:rPr lang="en-US" dirty="0" smtClean="0">
                <a:latin typeface="Comic Sans MS"/>
                <a:cs typeface="Comic Sans MS"/>
              </a:rPr>
              <a:t>The distribution</a:t>
            </a:r>
          </a:p>
          <a:p>
            <a:r>
              <a:rPr lang="en-US" dirty="0" smtClean="0">
                <a:latin typeface="Comic Sans MS"/>
                <a:cs typeface="Comic Sans MS"/>
              </a:rPr>
              <a:t>of sources and</a:t>
            </a:r>
          </a:p>
          <a:p>
            <a:r>
              <a:rPr lang="en-US" dirty="0" smtClean="0">
                <a:latin typeface="Comic Sans MS"/>
                <a:cs typeface="Comic Sans MS"/>
              </a:rPr>
              <a:t>stations is not </a:t>
            </a:r>
          </a:p>
          <a:p>
            <a:r>
              <a:rPr lang="en-US" dirty="0" smtClean="0">
                <a:latin typeface="Comic Sans MS"/>
                <a:cs typeface="Comic Sans MS"/>
              </a:rPr>
              <a:t>uniform nor dense</a:t>
            </a:r>
          </a:p>
          <a:p>
            <a:r>
              <a:rPr lang="en-US" dirty="0" smtClean="0">
                <a:latin typeface="Comic Sans MS"/>
                <a:cs typeface="Comic Sans MS"/>
              </a:rPr>
              <a:t>around the globe</a:t>
            </a:r>
            <a:endParaRPr lang="en-US" dirty="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vasco5"/>
          <p:cNvPicPr>
            <a:picLocks noChangeAspect="1" noChangeArrowheads="1"/>
          </p:cNvPicPr>
          <p:nvPr/>
        </p:nvPicPr>
        <p:blipFill>
          <a:blip r:embed="rId2">
            <a:extLst>
              <a:ext uri="{28A0092B-C50C-407E-A947-70E740481C1C}">
                <a14:useLocalDpi xmlns:a14="http://schemas.microsoft.com/office/drawing/2010/main" val="0"/>
              </a:ext>
            </a:extLst>
          </a:blip>
          <a:srcRect t="39394" b="14142"/>
          <a:stretch>
            <a:fillRect/>
          </a:stretch>
        </p:blipFill>
        <p:spPr bwMode="auto">
          <a:xfrm>
            <a:off x="1447800" y="0"/>
            <a:ext cx="5867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3" descr="vasco12"/>
          <p:cNvPicPr>
            <a:picLocks noChangeAspect="1" noChangeArrowheads="1"/>
          </p:cNvPicPr>
          <p:nvPr/>
        </p:nvPicPr>
        <p:blipFill>
          <a:blip r:embed="rId3">
            <a:extLst>
              <a:ext uri="{28A0092B-C50C-407E-A947-70E740481C1C}">
                <a14:useLocalDpi xmlns:a14="http://schemas.microsoft.com/office/drawing/2010/main" val="0"/>
              </a:ext>
            </a:extLst>
          </a:blip>
          <a:srcRect t="37373" b="13132"/>
          <a:stretch>
            <a:fillRect/>
          </a:stretch>
        </p:blipFill>
        <p:spPr bwMode="auto">
          <a:xfrm>
            <a:off x="1447800" y="3276600"/>
            <a:ext cx="5829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4"/>
          <p:cNvSpPr txBox="1">
            <a:spLocks noChangeArrowheads="1"/>
          </p:cNvSpPr>
          <p:nvPr/>
        </p:nvSpPr>
        <p:spPr bwMode="auto">
          <a:xfrm>
            <a:off x="7299325" y="6137275"/>
            <a:ext cx="1644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t>Vasco and </a:t>
            </a:r>
          </a:p>
          <a:p>
            <a:pPr eaLnBrk="1" hangingPunct="1"/>
            <a:r>
              <a:rPr lang="en-US" sz="1800" i="1"/>
              <a:t>Johnson,1998</a:t>
            </a:r>
          </a:p>
        </p:txBody>
      </p:sp>
      <p:sp>
        <p:nvSpPr>
          <p:cNvPr id="126980" name="TextBox 4"/>
          <p:cNvSpPr txBox="1">
            <a:spLocks noChangeArrowheads="1"/>
          </p:cNvSpPr>
          <p:nvPr/>
        </p:nvSpPr>
        <p:spPr bwMode="auto">
          <a:xfrm>
            <a:off x="0" y="0"/>
            <a:ext cx="1714031"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omic Sans MS"/>
                <a:cs typeface="Comic Sans MS"/>
              </a:rPr>
              <a:t>P Travel</a:t>
            </a:r>
          </a:p>
          <a:p>
            <a:pPr eaLnBrk="1" hangingPunct="1"/>
            <a:r>
              <a:rPr lang="en-US" sz="2000" dirty="0">
                <a:latin typeface="Comic Sans MS"/>
                <a:cs typeface="Comic Sans MS"/>
              </a:rPr>
              <a:t>Time</a:t>
            </a:r>
          </a:p>
          <a:p>
            <a:pPr eaLnBrk="1" hangingPunct="1"/>
            <a:r>
              <a:rPr lang="en-US" sz="2000" dirty="0">
                <a:latin typeface="Comic Sans MS"/>
                <a:cs typeface="Comic Sans MS"/>
              </a:rPr>
              <a:t>Tomography:</a:t>
            </a:r>
          </a:p>
          <a:p>
            <a:pPr eaLnBrk="1" hangingPunct="1"/>
            <a:endParaRPr lang="en-US" sz="2000" dirty="0">
              <a:latin typeface="Comic Sans MS"/>
              <a:cs typeface="Comic Sans MS"/>
            </a:endParaRPr>
          </a:p>
          <a:p>
            <a:pPr eaLnBrk="1" hangingPunct="1"/>
            <a:endParaRPr lang="en-US" sz="1800" dirty="0"/>
          </a:p>
          <a:p>
            <a:pPr eaLnBrk="1" hangingPunct="1"/>
            <a:endParaRPr lang="en-US" sz="1800" dirty="0"/>
          </a:p>
          <a:p>
            <a:pPr eaLnBrk="1" hangingPunct="1"/>
            <a:endParaRPr lang="en-US" sz="1800" dirty="0"/>
          </a:p>
          <a:p>
            <a:pPr eaLnBrk="1" hangingPunct="1"/>
            <a:endParaRPr lang="en-US" sz="1800" dirty="0"/>
          </a:p>
          <a:p>
            <a:pPr eaLnBrk="1" hangingPunct="1"/>
            <a:r>
              <a:rPr lang="en-US" dirty="0">
                <a:latin typeface="Comic Sans MS"/>
                <a:cs typeface="Comic Sans MS"/>
              </a:rPr>
              <a:t>Ray</a:t>
            </a:r>
          </a:p>
          <a:p>
            <a:pPr eaLnBrk="1" hangingPunct="1"/>
            <a:r>
              <a:rPr lang="en-US" dirty="0">
                <a:latin typeface="Comic Sans MS"/>
                <a:cs typeface="Comic Sans MS"/>
              </a:rPr>
              <a:t>Density</a:t>
            </a:r>
          </a:p>
          <a:p>
            <a:pPr eaLnBrk="1" hangingPunct="1"/>
            <a:r>
              <a:rPr lang="en-US" dirty="0">
                <a:latin typeface="Comic Sans MS"/>
                <a:cs typeface="Comic Sans MS"/>
              </a:rPr>
              <a:t>maps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ure1"/>
          <p:cNvPicPr>
            <a:picLocks noChangeAspect="1" noChangeArrowheads="1"/>
          </p:cNvPicPr>
          <p:nvPr/>
        </p:nvPicPr>
        <p:blipFill>
          <a:blip r:embed="rId2">
            <a:extLst>
              <a:ext uri="{28A0092B-C50C-407E-A947-70E740481C1C}">
                <a14:useLocalDpi xmlns:a14="http://schemas.microsoft.com/office/drawing/2010/main" val="0"/>
              </a:ext>
            </a:extLst>
          </a:blip>
          <a:srcRect l="9151" t="14142" r="11111" b="18182"/>
          <a:stretch>
            <a:fillRect/>
          </a:stretch>
        </p:blipFill>
        <p:spPr bwMode="auto">
          <a:xfrm>
            <a:off x="228600" y="1371600"/>
            <a:ext cx="4232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3"/>
          <p:cNvSpPr>
            <a:spLocks noChangeArrowheads="1"/>
          </p:cNvSpPr>
          <p:nvPr/>
        </p:nvSpPr>
        <p:spPr bwMode="auto">
          <a:xfrm>
            <a:off x="762000" y="6172200"/>
            <a:ext cx="2655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i="1">
                <a:latin typeface="Comic Sans MS" charset="0"/>
                <a:cs typeface="Comic Sans MS" charset="0"/>
              </a:rPr>
              <a:t>Van der Hilst et al., 1998</a:t>
            </a:r>
          </a:p>
        </p:txBody>
      </p:sp>
      <p:pic>
        <p:nvPicPr>
          <p:cNvPr id="124931" name="Picture 4" descr="montelli_science04"/>
          <p:cNvPicPr>
            <a:picLocks noChangeAspect="1" noChangeArrowheads="1"/>
          </p:cNvPicPr>
          <p:nvPr/>
        </p:nvPicPr>
        <p:blipFill>
          <a:blip r:embed="rId3">
            <a:extLst>
              <a:ext uri="{28A0092B-C50C-407E-A947-70E740481C1C}">
                <a14:useLocalDpi xmlns:a14="http://schemas.microsoft.com/office/drawing/2010/main" val="0"/>
              </a:ext>
            </a:extLst>
          </a:blip>
          <a:srcRect l="48889" t="50000" b="-137"/>
          <a:stretch>
            <a:fillRect/>
          </a:stretch>
        </p:blipFill>
        <p:spPr bwMode="auto">
          <a:xfrm>
            <a:off x="4876800" y="1066800"/>
            <a:ext cx="39068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5"/>
          <p:cNvSpPr txBox="1">
            <a:spLocks noChangeArrowheads="1"/>
          </p:cNvSpPr>
          <p:nvPr/>
        </p:nvSpPr>
        <p:spPr bwMode="auto">
          <a:xfrm>
            <a:off x="1295400" y="762000"/>
            <a:ext cx="1076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omic Sans MS" charset="0"/>
              </a:rPr>
              <a:t>Slabs……</a:t>
            </a:r>
          </a:p>
        </p:txBody>
      </p:sp>
      <p:sp>
        <p:nvSpPr>
          <p:cNvPr id="124933" name="Text Box 6"/>
          <p:cNvSpPr txBox="1">
            <a:spLocks noChangeArrowheads="1"/>
          </p:cNvSpPr>
          <p:nvPr/>
        </p:nvSpPr>
        <p:spPr bwMode="auto">
          <a:xfrm>
            <a:off x="5715000" y="609600"/>
            <a:ext cx="151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omic Sans MS" charset="0"/>
              </a:rPr>
              <a:t>...and plumes</a:t>
            </a:r>
          </a:p>
        </p:txBody>
      </p:sp>
      <p:sp>
        <p:nvSpPr>
          <p:cNvPr id="124934" name="Text Box 7"/>
          <p:cNvSpPr txBox="1">
            <a:spLocks noChangeArrowheads="1"/>
          </p:cNvSpPr>
          <p:nvPr/>
        </p:nvSpPr>
        <p:spPr bwMode="auto">
          <a:xfrm>
            <a:off x="5638800" y="6324600"/>
            <a:ext cx="2100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Comic Sans MS" charset="0"/>
              </a:rPr>
              <a:t>Montelli et al., 2004</a:t>
            </a:r>
          </a:p>
        </p:txBody>
      </p:sp>
      <p:sp>
        <p:nvSpPr>
          <p:cNvPr id="124935" name="Text Box 8"/>
          <p:cNvSpPr txBox="1">
            <a:spLocks noChangeArrowheads="1"/>
          </p:cNvSpPr>
          <p:nvPr/>
        </p:nvSpPr>
        <p:spPr bwMode="auto">
          <a:xfrm>
            <a:off x="2590800" y="0"/>
            <a:ext cx="3814763" cy="519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00FF"/>
                </a:solidFill>
                <a:latin typeface="Comic Sans MS" charset="0"/>
              </a:rPr>
              <a:t>P velocity tomography</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p:cNvPicPr>
            <a:picLocks noChangeAspect="1" noChangeArrowheads="1"/>
          </p:cNvPicPr>
          <p:nvPr/>
        </p:nvPicPr>
        <p:blipFill>
          <a:blip r:embed="rId3">
            <a:extLst>
              <a:ext uri="{28A0092B-C50C-407E-A947-70E740481C1C}">
                <a14:useLocalDpi xmlns:a14="http://schemas.microsoft.com/office/drawing/2010/main" val="0"/>
              </a:ext>
            </a:extLst>
          </a:blip>
          <a:srcRect b="9354"/>
          <a:stretch>
            <a:fillRect/>
          </a:stretch>
        </p:blipFill>
        <p:spPr bwMode="auto">
          <a:xfrm>
            <a:off x="1776413" y="352425"/>
            <a:ext cx="5591175"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p:cNvSpPr txBox="1">
            <a:spLocks noChangeArrowheads="1"/>
          </p:cNvSpPr>
          <p:nvPr/>
        </p:nvSpPr>
        <p:spPr bwMode="auto">
          <a:xfrm>
            <a:off x="7500938" y="5880100"/>
            <a:ext cx="1549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Comic Sans MS" charset="0"/>
              </a:rPr>
              <a:t>Karason and</a:t>
            </a:r>
          </a:p>
          <a:p>
            <a:pPr eaLnBrk="1" hangingPunct="1"/>
            <a:r>
              <a:rPr lang="en-US" sz="1600" i="1">
                <a:latin typeface="Comic Sans MS" charset="0"/>
              </a:rPr>
              <a:t>van der Hilst,</a:t>
            </a:r>
          </a:p>
          <a:p>
            <a:pPr eaLnBrk="1" hangingPunct="1"/>
            <a:r>
              <a:rPr lang="en-US" sz="1600" i="1">
                <a:latin typeface="Comic Sans MS" charset="0"/>
              </a:rPr>
              <a:t>2000</a:t>
            </a:r>
          </a:p>
        </p:txBody>
      </p:sp>
      <p:sp>
        <p:nvSpPr>
          <p:cNvPr id="128003" name="TextBox 1"/>
          <p:cNvSpPr txBox="1">
            <a:spLocks noChangeArrowheads="1"/>
          </p:cNvSpPr>
          <p:nvPr/>
        </p:nvSpPr>
        <p:spPr bwMode="auto">
          <a:xfrm>
            <a:off x="1" y="0"/>
            <a:ext cx="3048000" cy="457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FF"/>
                </a:solidFill>
                <a:latin typeface="Comic Sans MS" charset="0"/>
                <a:cs typeface="Comic Sans MS" charset="0"/>
              </a:rPr>
              <a:t>Checkerboard tests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876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テキスト ボックス 26"/>
          <p:cNvSpPr txBox="1">
            <a:spLocks noChangeArrowheads="1"/>
          </p:cNvSpPr>
          <p:nvPr/>
        </p:nvSpPr>
        <p:spPr bwMode="auto">
          <a:xfrm>
            <a:off x="900113" y="2060575"/>
            <a:ext cx="100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2000" b="1"/>
              <a:t>Honshu</a:t>
            </a:r>
            <a:endParaRPr kumimoji="1" lang="ja-JP" altLang="en-US" sz="2000" b="1"/>
          </a:p>
        </p:txBody>
      </p:sp>
      <p:sp>
        <p:nvSpPr>
          <p:cNvPr id="130051" name="テキスト ボックス 43"/>
          <p:cNvSpPr txBox="1">
            <a:spLocks noChangeArrowheads="1"/>
          </p:cNvSpPr>
          <p:nvPr/>
        </p:nvSpPr>
        <p:spPr bwMode="auto">
          <a:xfrm>
            <a:off x="7092950" y="2852738"/>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600"/>
              <a:t>410</a:t>
            </a:r>
            <a:endParaRPr kumimoji="1" lang="ja-JP" altLang="en-US" sz="1600"/>
          </a:p>
        </p:txBody>
      </p:sp>
      <p:sp>
        <p:nvSpPr>
          <p:cNvPr id="130052" name="テキスト ボックス 44"/>
          <p:cNvSpPr txBox="1">
            <a:spLocks noChangeArrowheads="1"/>
          </p:cNvSpPr>
          <p:nvPr/>
        </p:nvSpPr>
        <p:spPr bwMode="auto">
          <a:xfrm>
            <a:off x="7019925" y="3068638"/>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a:t>66</a:t>
            </a:r>
            <a:r>
              <a:rPr kumimoji="1" lang="en-US" altLang="ja-JP" sz="1600"/>
              <a:t>0</a:t>
            </a:r>
            <a:endParaRPr kumimoji="1" lang="ja-JP" altLang="en-US" sz="1600"/>
          </a:p>
        </p:txBody>
      </p:sp>
      <p:sp>
        <p:nvSpPr>
          <p:cNvPr id="130053" name="テキスト ボックス 55"/>
          <p:cNvSpPr txBox="1">
            <a:spLocks noChangeArrowheads="1"/>
          </p:cNvSpPr>
          <p:nvPr/>
        </p:nvSpPr>
        <p:spPr bwMode="auto">
          <a:xfrm>
            <a:off x="0" y="3500438"/>
            <a:ext cx="925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latin typeface="ＭＳ 明朝" charset="0"/>
                <a:ea typeface="ＭＳ 明朝" charset="0"/>
                <a:cs typeface="ＭＳ 明朝" charset="0"/>
              </a:rPr>
              <a:t>±</a:t>
            </a:r>
            <a:r>
              <a:rPr kumimoji="1" lang="en-US" altLang="ja-JP" sz="1800"/>
              <a:t>1.5 %</a:t>
            </a:r>
            <a:endParaRPr kumimoji="1" lang="ja-JP" altLang="en-US" sz="1800"/>
          </a:p>
        </p:txBody>
      </p:sp>
      <p:sp>
        <p:nvSpPr>
          <p:cNvPr id="130054" name="テキスト ボックス 59"/>
          <p:cNvSpPr txBox="1">
            <a:spLocks noChangeArrowheads="1"/>
          </p:cNvSpPr>
          <p:nvPr/>
        </p:nvSpPr>
        <p:spPr bwMode="auto">
          <a:xfrm>
            <a:off x="4572000" y="6021388"/>
            <a:ext cx="4191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15</a:t>
            </a:r>
            <a:endParaRPr kumimoji="1" lang="ja-JP" altLang="en-US" sz="1800"/>
          </a:p>
        </p:txBody>
      </p:sp>
      <p:sp>
        <p:nvSpPr>
          <p:cNvPr id="130055" name="テキスト ボックス 62"/>
          <p:cNvSpPr txBox="1">
            <a:spLocks noChangeArrowheads="1"/>
          </p:cNvSpPr>
          <p:nvPr/>
        </p:nvSpPr>
        <p:spPr bwMode="auto">
          <a:xfrm>
            <a:off x="6443663" y="3500438"/>
            <a:ext cx="4191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13</a:t>
            </a:r>
            <a:endParaRPr kumimoji="1" lang="ja-JP" altLang="en-US" sz="1800"/>
          </a:p>
        </p:txBody>
      </p:sp>
      <p:pic>
        <p:nvPicPr>
          <p:cNvPr id="13005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0"/>
            <a:ext cx="275748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テキスト ボックス 66"/>
          <p:cNvSpPr txBox="1">
            <a:spLocks noChangeArrowheads="1"/>
          </p:cNvSpPr>
          <p:nvPr/>
        </p:nvSpPr>
        <p:spPr bwMode="auto">
          <a:xfrm>
            <a:off x="5580063" y="908050"/>
            <a:ext cx="4191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05</a:t>
            </a:r>
            <a:endParaRPr kumimoji="1" lang="ja-JP" altLang="en-US" sz="1800"/>
          </a:p>
        </p:txBody>
      </p:sp>
      <p:pic>
        <p:nvPicPr>
          <p:cNvPr id="13005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268413"/>
            <a:ext cx="27638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9" name="テキスト ボックス 68"/>
          <p:cNvSpPr txBox="1">
            <a:spLocks noChangeArrowheads="1"/>
          </p:cNvSpPr>
          <p:nvPr/>
        </p:nvSpPr>
        <p:spPr bwMode="auto">
          <a:xfrm>
            <a:off x="4716463" y="2133600"/>
            <a:ext cx="41751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06</a:t>
            </a:r>
            <a:endParaRPr kumimoji="1" lang="ja-JP" altLang="en-US" sz="1800"/>
          </a:p>
        </p:txBody>
      </p:sp>
      <p:pic>
        <p:nvPicPr>
          <p:cNvPr id="13006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2565400"/>
            <a:ext cx="27241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1" name="テキスト ボックス 69"/>
          <p:cNvSpPr txBox="1">
            <a:spLocks noChangeArrowheads="1"/>
          </p:cNvSpPr>
          <p:nvPr/>
        </p:nvSpPr>
        <p:spPr bwMode="auto">
          <a:xfrm>
            <a:off x="3492500" y="3357563"/>
            <a:ext cx="4175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07</a:t>
            </a:r>
            <a:endParaRPr kumimoji="1" lang="ja-JP" altLang="en-US" sz="1800"/>
          </a:p>
        </p:txBody>
      </p:sp>
      <p:pic>
        <p:nvPicPr>
          <p:cNvPr id="13006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3789363"/>
            <a:ext cx="27622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3" name="テキスト ボックス 70"/>
          <p:cNvSpPr txBox="1">
            <a:spLocks noChangeArrowheads="1"/>
          </p:cNvSpPr>
          <p:nvPr/>
        </p:nvSpPr>
        <p:spPr bwMode="auto">
          <a:xfrm>
            <a:off x="2843213" y="4652963"/>
            <a:ext cx="4191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08</a:t>
            </a:r>
            <a:endParaRPr kumimoji="1" lang="ja-JP" altLang="en-US" sz="1800"/>
          </a:p>
        </p:txBody>
      </p:sp>
      <p:pic>
        <p:nvPicPr>
          <p:cNvPr id="13006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084763"/>
            <a:ext cx="2700338"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5" name="テキスト ボックス 71"/>
          <p:cNvSpPr txBox="1">
            <a:spLocks noChangeArrowheads="1"/>
          </p:cNvSpPr>
          <p:nvPr/>
        </p:nvSpPr>
        <p:spPr bwMode="auto">
          <a:xfrm>
            <a:off x="1763713" y="5949950"/>
            <a:ext cx="4191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09</a:t>
            </a:r>
            <a:endParaRPr kumimoji="1" lang="ja-JP" altLang="en-US" sz="1800"/>
          </a:p>
        </p:txBody>
      </p:sp>
      <p:pic>
        <p:nvPicPr>
          <p:cNvPr id="13006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0"/>
            <a:ext cx="27003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1268413"/>
            <a:ext cx="27051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8" name="テキスト ボックス 74"/>
          <p:cNvSpPr txBox="1">
            <a:spLocks noChangeArrowheads="1"/>
          </p:cNvSpPr>
          <p:nvPr/>
        </p:nvSpPr>
        <p:spPr bwMode="auto">
          <a:xfrm>
            <a:off x="8172450" y="981075"/>
            <a:ext cx="4191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11</a:t>
            </a:r>
            <a:endParaRPr kumimoji="1" lang="ja-JP" altLang="en-US" sz="1800"/>
          </a:p>
        </p:txBody>
      </p:sp>
      <p:sp>
        <p:nvSpPr>
          <p:cNvPr id="130069" name="テキスト ボックス 75"/>
          <p:cNvSpPr txBox="1">
            <a:spLocks noChangeArrowheads="1"/>
          </p:cNvSpPr>
          <p:nvPr/>
        </p:nvSpPr>
        <p:spPr bwMode="auto">
          <a:xfrm>
            <a:off x="7380288" y="2205038"/>
            <a:ext cx="4191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12</a:t>
            </a:r>
            <a:endParaRPr kumimoji="1" lang="ja-JP" altLang="en-US" sz="1800"/>
          </a:p>
        </p:txBody>
      </p:sp>
      <p:pic>
        <p:nvPicPr>
          <p:cNvPr id="13007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2565400"/>
            <a:ext cx="27257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1"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275" y="3789363"/>
            <a:ext cx="26654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2" name="テキスト ボックス 78"/>
          <p:cNvSpPr txBox="1">
            <a:spLocks noChangeArrowheads="1"/>
          </p:cNvSpPr>
          <p:nvPr/>
        </p:nvSpPr>
        <p:spPr bwMode="auto">
          <a:xfrm>
            <a:off x="5508625" y="4868863"/>
            <a:ext cx="417513"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14</a:t>
            </a:r>
            <a:endParaRPr kumimoji="1" lang="ja-JP" altLang="en-US" sz="1800"/>
          </a:p>
        </p:txBody>
      </p:sp>
      <p:pic>
        <p:nvPicPr>
          <p:cNvPr id="130073"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1775" y="5084763"/>
            <a:ext cx="2724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4" name="テキスト ボックス 80"/>
          <p:cNvSpPr txBox="1">
            <a:spLocks noChangeArrowheads="1"/>
          </p:cNvSpPr>
          <p:nvPr/>
        </p:nvSpPr>
        <p:spPr bwMode="auto">
          <a:xfrm>
            <a:off x="4500563" y="6092825"/>
            <a:ext cx="41751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15</a:t>
            </a:r>
            <a:endParaRPr kumimoji="1" lang="ja-JP" altLang="en-US" sz="1800"/>
          </a:p>
        </p:txBody>
      </p:sp>
      <p:sp>
        <p:nvSpPr>
          <p:cNvPr id="130075" name="テキスト ボックス 81"/>
          <p:cNvSpPr txBox="1">
            <a:spLocks noChangeArrowheads="1"/>
          </p:cNvSpPr>
          <p:nvPr/>
        </p:nvSpPr>
        <p:spPr bwMode="auto">
          <a:xfrm>
            <a:off x="6443663" y="3500438"/>
            <a:ext cx="4191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13</a:t>
            </a:r>
            <a:endParaRPr kumimoji="1" lang="ja-JP" altLang="en-US" sz="1800"/>
          </a:p>
        </p:txBody>
      </p:sp>
      <p:sp>
        <p:nvSpPr>
          <p:cNvPr id="130076" name="テキスト ボックス 82"/>
          <p:cNvSpPr txBox="1">
            <a:spLocks noChangeArrowheads="1"/>
          </p:cNvSpPr>
          <p:nvPr/>
        </p:nvSpPr>
        <p:spPr bwMode="auto">
          <a:xfrm>
            <a:off x="7019925" y="4508500"/>
            <a:ext cx="1814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t>northern Bonin</a:t>
            </a:r>
            <a:endParaRPr kumimoji="1" lang="ja-JP" altLang="en-US" sz="2000" b="1"/>
          </a:p>
        </p:txBody>
      </p:sp>
      <p:pic>
        <p:nvPicPr>
          <p:cNvPr id="13007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27763" y="4822825"/>
            <a:ext cx="29162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8" name="テキスト ボックス 31"/>
          <p:cNvSpPr txBox="1">
            <a:spLocks noChangeArrowheads="1"/>
          </p:cNvSpPr>
          <p:nvPr/>
        </p:nvSpPr>
        <p:spPr bwMode="auto">
          <a:xfrm>
            <a:off x="8027988" y="3213100"/>
            <a:ext cx="925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latin typeface="ＭＳ 明朝" charset="0"/>
                <a:ea typeface="ＭＳ 明朝" charset="0"/>
                <a:cs typeface="ＭＳ 明朝" charset="0"/>
              </a:rPr>
              <a:t>±</a:t>
            </a:r>
            <a:r>
              <a:rPr kumimoji="1" lang="en-US" altLang="ja-JP" sz="1800"/>
              <a:t>1.5 %</a:t>
            </a:r>
            <a:endParaRPr kumimoji="1" lang="ja-JP" altLang="en-US" sz="1800"/>
          </a:p>
        </p:txBody>
      </p:sp>
      <p:sp>
        <p:nvSpPr>
          <p:cNvPr id="130079" name="テキスト ボックス 33"/>
          <p:cNvSpPr txBox="1">
            <a:spLocks noChangeArrowheads="1"/>
          </p:cNvSpPr>
          <p:nvPr/>
        </p:nvSpPr>
        <p:spPr bwMode="auto">
          <a:xfrm>
            <a:off x="1476375" y="2852738"/>
            <a:ext cx="534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410</a:t>
            </a:r>
            <a:endParaRPr kumimoji="1" lang="ja-JP" altLang="en-US" sz="1800"/>
          </a:p>
        </p:txBody>
      </p:sp>
      <p:sp>
        <p:nvSpPr>
          <p:cNvPr id="130080" name="テキスト ボックス 34"/>
          <p:cNvSpPr txBox="1">
            <a:spLocks noChangeArrowheads="1"/>
          </p:cNvSpPr>
          <p:nvPr/>
        </p:nvSpPr>
        <p:spPr bwMode="auto">
          <a:xfrm>
            <a:off x="1547813" y="3068638"/>
            <a:ext cx="53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66</a:t>
            </a:r>
            <a:r>
              <a:rPr kumimoji="1" lang="en-US" altLang="ja-JP" sz="1800"/>
              <a:t>0</a:t>
            </a:r>
            <a:endParaRPr kumimoji="1" lang="ja-JP" altLang="en-US" sz="1800"/>
          </a:p>
        </p:txBody>
      </p:sp>
      <p:sp>
        <p:nvSpPr>
          <p:cNvPr id="130081" name="テキスト ボックス 35"/>
          <p:cNvSpPr txBox="1">
            <a:spLocks noChangeArrowheads="1"/>
          </p:cNvSpPr>
          <p:nvPr/>
        </p:nvSpPr>
        <p:spPr bwMode="auto">
          <a:xfrm>
            <a:off x="1476375" y="3284538"/>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100</a:t>
            </a:r>
            <a:r>
              <a:rPr kumimoji="1" lang="en-US" altLang="ja-JP" sz="1800"/>
              <a:t>0</a:t>
            </a:r>
            <a:endParaRPr kumimoji="1" lang="ja-JP" altLang="en-US" sz="1800"/>
          </a:p>
        </p:txBody>
      </p:sp>
      <p:sp>
        <p:nvSpPr>
          <p:cNvPr id="130082" name="TextBox 1"/>
          <p:cNvSpPr txBox="1">
            <a:spLocks noChangeArrowheads="1"/>
          </p:cNvSpPr>
          <p:nvPr/>
        </p:nvSpPr>
        <p:spPr bwMode="auto">
          <a:xfrm>
            <a:off x="76200" y="2667000"/>
            <a:ext cx="10763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err="1"/>
              <a:t>Fukao</a:t>
            </a:r>
            <a:r>
              <a:rPr lang="en-US" sz="1400" i="1" dirty="0"/>
              <a:t> and</a:t>
            </a:r>
          </a:p>
          <a:p>
            <a:pPr eaLnBrk="1" hangingPunct="1"/>
            <a:r>
              <a:rPr lang="en-US" sz="1400" i="1" dirty="0"/>
              <a:t>Obayashi</a:t>
            </a:r>
          </a:p>
          <a:p>
            <a:pPr eaLnBrk="1" hangingPunct="1"/>
            <a:r>
              <a:rPr lang="en-US" sz="1400" i="1" dirty="0" smtClean="0"/>
              <a:t>2012</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76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588" y="4652963"/>
            <a:ext cx="317341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テキスト ボックス 25"/>
          <p:cNvSpPr txBox="1">
            <a:spLocks noChangeArrowheads="1"/>
          </p:cNvSpPr>
          <p:nvPr/>
        </p:nvSpPr>
        <p:spPr bwMode="auto">
          <a:xfrm>
            <a:off x="8027988" y="3644900"/>
            <a:ext cx="87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±1.5%</a:t>
            </a:r>
            <a:endParaRPr kumimoji="1" lang="ja-JP" altLang="en-US" sz="1800"/>
          </a:p>
        </p:txBody>
      </p:sp>
      <p:sp>
        <p:nvSpPr>
          <p:cNvPr id="28" name="右中かっこ 27"/>
          <p:cNvSpPr/>
          <p:nvPr/>
        </p:nvSpPr>
        <p:spPr>
          <a:xfrm>
            <a:off x="8388350" y="5805488"/>
            <a:ext cx="215900" cy="28733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132101" name="テキスト ボックス 28"/>
          <p:cNvSpPr txBox="1">
            <a:spLocks noChangeArrowheads="1"/>
          </p:cNvSpPr>
          <p:nvPr/>
        </p:nvSpPr>
        <p:spPr bwMode="auto">
          <a:xfrm>
            <a:off x="1258888" y="2133600"/>
            <a:ext cx="809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t>Tonga</a:t>
            </a:r>
            <a:endParaRPr kumimoji="1" lang="ja-JP" altLang="en-US" sz="2000" b="1"/>
          </a:p>
        </p:txBody>
      </p:sp>
      <p:sp>
        <p:nvSpPr>
          <p:cNvPr id="30" name="右中かっこ 29"/>
          <p:cNvSpPr/>
          <p:nvPr/>
        </p:nvSpPr>
        <p:spPr>
          <a:xfrm>
            <a:off x="2555875" y="908050"/>
            <a:ext cx="215900" cy="2889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132103" name="テキスト ボックス 30"/>
          <p:cNvSpPr txBox="1">
            <a:spLocks noChangeArrowheads="1"/>
          </p:cNvSpPr>
          <p:nvPr/>
        </p:nvSpPr>
        <p:spPr bwMode="auto">
          <a:xfrm>
            <a:off x="7164388" y="4365625"/>
            <a:ext cx="125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t>Kermadec</a:t>
            </a:r>
            <a:endParaRPr kumimoji="1" lang="ja-JP" altLang="en-US" sz="2000" b="1"/>
          </a:p>
        </p:txBody>
      </p:sp>
      <p:cxnSp>
        <p:nvCxnSpPr>
          <p:cNvPr id="35" name="直線矢印コネクタ 34"/>
          <p:cNvCxnSpPr/>
          <p:nvPr/>
        </p:nvCxnSpPr>
        <p:spPr>
          <a:xfrm rot="16200000" flipV="1">
            <a:off x="5041106" y="1808957"/>
            <a:ext cx="287337" cy="2159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rot="16200000" flipH="1">
            <a:off x="5868194" y="2780506"/>
            <a:ext cx="215900" cy="2174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6200000" flipH="1">
            <a:off x="4427538" y="4005263"/>
            <a:ext cx="215900" cy="215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2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0"/>
            <a:ext cx="242093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8" name="テキスト ボックス 49"/>
          <p:cNvSpPr txBox="1">
            <a:spLocks noChangeArrowheads="1"/>
          </p:cNvSpPr>
          <p:nvPr/>
        </p:nvSpPr>
        <p:spPr bwMode="auto">
          <a:xfrm>
            <a:off x="5867400" y="908050"/>
            <a:ext cx="4191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06</a:t>
            </a:r>
            <a:endParaRPr kumimoji="1" lang="ja-JP" altLang="en-US" sz="1800"/>
          </a:p>
        </p:txBody>
      </p:sp>
      <p:pic>
        <p:nvPicPr>
          <p:cNvPr id="13210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981075"/>
            <a:ext cx="23780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0" name="テキスト ボックス 50"/>
          <p:cNvSpPr txBox="1">
            <a:spLocks noChangeArrowheads="1"/>
          </p:cNvSpPr>
          <p:nvPr/>
        </p:nvSpPr>
        <p:spPr bwMode="auto">
          <a:xfrm>
            <a:off x="4859338" y="1844675"/>
            <a:ext cx="4191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07</a:t>
            </a:r>
            <a:endParaRPr kumimoji="1" lang="ja-JP" altLang="en-US" sz="1800"/>
          </a:p>
        </p:txBody>
      </p:sp>
      <p:pic>
        <p:nvPicPr>
          <p:cNvPr id="1321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2276475"/>
            <a:ext cx="24018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2" name="テキスト ボックス 51"/>
          <p:cNvSpPr txBox="1">
            <a:spLocks noChangeArrowheads="1"/>
          </p:cNvSpPr>
          <p:nvPr/>
        </p:nvSpPr>
        <p:spPr bwMode="auto">
          <a:xfrm>
            <a:off x="3492500" y="3213100"/>
            <a:ext cx="41751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08</a:t>
            </a:r>
            <a:endParaRPr kumimoji="1" lang="ja-JP" altLang="en-US" sz="1800"/>
          </a:p>
        </p:txBody>
      </p:sp>
      <p:pic>
        <p:nvPicPr>
          <p:cNvPr id="1321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500438"/>
            <a:ext cx="23352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4" name="テキスト ボックス 52"/>
          <p:cNvSpPr txBox="1">
            <a:spLocks noChangeArrowheads="1"/>
          </p:cNvSpPr>
          <p:nvPr/>
        </p:nvSpPr>
        <p:spPr bwMode="auto">
          <a:xfrm>
            <a:off x="2195513" y="4508500"/>
            <a:ext cx="4191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09</a:t>
            </a:r>
            <a:endParaRPr kumimoji="1" lang="ja-JP" altLang="en-US" sz="1800"/>
          </a:p>
        </p:txBody>
      </p:sp>
      <p:pic>
        <p:nvPicPr>
          <p:cNvPr id="13211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24400"/>
            <a:ext cx="24288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6" name="テキスト ボックス 53"/>
          <p:cNvSpPr txBox="1">
            <a:spLocks noChangeArrowheads="1"/>
          </p:cNvSpPr>
          <p:nvPr/>
        </p:nvSpPr>
        <p:spPr bwMode="auto">
          <a:xfrm>
            <a:off x="1331913" y="5876925"/>
            <a:ext cx="4191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10</a:t>
            </a:r>
            <a:endParaRPr kumimoji="1" lang="ja-JP" altLang="en-US" sz="1800"/>
          </a:p>
        </p:txBody>
      </p:sp>
      <p:pic>
        <p:nvPicPr>
          <p:cNvPr id="13211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3538" y="0"/>
            <a:ext cx="24304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8" name="テキスト ボックス 54"/>
          <p:cNvSpPr txBox="1">
            <a:spLocks noChangeArrowheads="1"/>
          </p:cNvSpPr>
          <p:nvPr/>
        </p:nvSpPr>
        <p:spPr bwMode="auto">
          <a:xfrm>
            <a:off x="8243888" y="981075"/>
            <a:ext cx="4191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11</a:t>
            </a:r>
            <a:endParaRPr kumimoji="1" lang="ja-JP" altLang="en-US" sz="1800"/>
          </a:p>
        </p:txBody>
      </p:sp>
      <p:pic>
        <p:nvPicPr>
          <p:cNvPr id="13211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425" y="1052513"/>
            <a:ext cx="241141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0" name="テキスト ボックス 56"/>
          <p:cNvSpPr txBox="1">
            <a:spLocks noChangeArrowheads="1"/>
          </p:cNvSpPr>
          <p:nvPr/>
        </p:nvSpPr>
        <p:spPr bwMode="auto">
          <a:xfrm>
            <a:off x="7380288" y="2060575"/>
            <a:ext cx="4191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12</a:t>
            </a:r>
            <a:endParaRPr kumimoji="1" lang="ja-JP" altLang="en-US" sz="1800"/>
          </a:p>
        </p:txBody>
      </p:sp>
      <p:pic>
        <p:nvPicPr>
          <p:cNvPr id="13212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438" y="2205038"/>
            <a:ext cx="24130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2" name="テキスト ボックス 58"/>
          <p:cNvSpPr txBox="1">
            <a:spLocks noChangeArrowheads="1"/>
          </p:cNvSpPr>
          <p:nvPr/>
        </p:nvSpPr>
        <p:spPr bwMode="auto">
          <a:xfrm>
            <a:off x="6156325" y="3141663"/>
            <a:ext cx="4191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13</a:t>
            </a:r>
            <a:endParaRPr kumimoji="1" lang="ja-JP" altLang="en-US" sz="1800"/>
          </a:p>
        </p:txBody>
      </p:sp>
      <p:pic>
        <p:nvPicPr>
          <p:cNvPr id="132123"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938" y="3573463"/>
            <a:ext cx="24114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4" name="テキスト ボックス 60"/>
          <p:cNvSpPr txBox="1">
            <a:spLocks noChangeArrowheads="1"/>
          </p:cNvSpPr>
          <p:nvPr/>
        </p:nvSpPr>
        <p:spPr bwMode="auto">
          <a:xfrm>
            <a:off x="5003800" y="4581525"/>
            <a:ext cx="4191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14</a:t>
            </a:r>
            <a:endParaRPr kumimoji="1" lang="ja-JP" altLang="en-US" sz="1800"/>
          </a:p>
        </p:txBody>
      </p:sp>
      <p:pic>
        <p:nvPicPr>
          <p:cNvPr id="13212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875" y="4687888"/>
            <a:ext cx="237648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6" name="テキスト ボックス 62"/>
          <p:cNvSpPr txBox="1">
            <a:spLocks noChangeArrowheads="1"/>
          </p:cNvSpPr>
          <p:nvPr/>
        </p:nvSpPr>
        <p:spPr bwMode="auto">
          <a:xfrm>
            <a:off x="3995738" y="5589588"/>
            <a:ext cx="4191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15</a:t>
            </a:r>
            <a:endParaRPr kumimoji="1" lang="ja-JP" altLang="en-US" sz="1800"/>
          </a:p>
        </p:txBody>
      </p:sp>
      <p:sp>
        <p:nvSpPr>
          <p:cNvPr id="132127" name="テキスト ボックス 31"/>
          <p:cNvSpPr txBox="1">
            <a:spLocks noChangeArrowheads="1"/>
          </p:cNvSpPr>
          <p:nvPr/>
        </p:nvSpPr>
        <p:spPr bwMode="auto">
          <a:xfrm>
            <a:off x="468313" y="2924175"/>
            <a:ext cx="871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±1.5%</a:t>
            </a:r>
            <a:endParaRPr kumimoji="1" lang="ja-JP" altLang="en-US" sz="1800"/>
          </a:p>
        </p:txBody>
      </p:sp>
      <p:sp>
        <p:nvSpPr>
          <p:cNvPr id="132128" name="テキスト ボックス 32"/>
          <p:cNvSpPr txBox="1">
            <a:spLocks noChangeArrowheads="1"/>
          </p:cNvSpPr>
          <p:nvPr/>
        </p:nvSpPr>
        <p:spPr bwMode="auto">
          <a:xfrm>
            <a:off x="1908175" y="2492375"/>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1800"/>
              <a:t>410</a:t>
            </a:r>
            <a:endParaRPr kumimoji="1" lang="ja-JP" altLang="en-US" sz="1800"/>
          </a:p>
        </p:txBody>
      </p:sp>
      <p:sp>
        <p:nvSpPr>
          <p:cNvPr id="132129" name="テキスト ボックス 33"/>
          <p:cNvSpPr txBox="1">
            <a:spLocks noChangeArrowheads="1"/>
          </p:cNvSpPr>
          <p:nvPr/>
        </p:nvSpPr>
        <p:spPr bwMode="auto">
          <a:xfrm>
            <a:off x="1979613" y="2708275"/>
            <a:ext cx="53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66</a:t>
            </a:r>
            <a:r>
              <a:rPr kumimoji="1" lang="en-US" altLang="ja-JP" sz="1800"/>
              <a:t>0</a:t>
            </a:r>
            <a:endParaRPr kumimoji="1" lang="ja-JP" altLang="en-US" sz="1800"/>
          </a:p>
        </p:txBody>
      </p:sp>
      <p:sp>
        <p:nvSpPr>
          <p:cNvPr id="132130" name="テキスト ボックス 35"/>
          <p:cNvSpPr txBox="1">
            <a:spLocks noChangeArrowheads="1"/>
          </p:cNvSpPr>
          <p:nvPr/>
        </p:nvSpPr>
        <p:spPr bwMode="auto">
          <a:xfrm>
            <a:off x="1908175" y="2924175"/>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a:t>100</a:t>
            </a:r>
            <a:r>
              <a:rPr kumimoji="1" lang="en-US" altLang="ja-JP" sz="1800"/>
              <a:t>0</a:t>
            </a:r>
            <a:endParaRPr kumimoji="1" lang="ja-JP" altLang="en-US" sz="1800"/>
          </a:p>
        </p:txBody>
      </p:sp>
      <p:sp>
        <p:nvSpPr>
          <p:cNvPr id="132131" name="TextBox 36"/>
          <p:cNvSpPr txBox="1">
            <a:spLocks noChangeArrowheads="1"/>
          </p:cNvSpPr>
          <p:nvPr/>
        </p:nvSpPr>
        <p:spPr bwMode="auto">
          <a:xfrm>
            <a:off x="4724400" y="6084888"/>
            <a:ext cx="10763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err="1"/>
              <a:t>Fukao</a:t>
            </a:r>
            <a:r>
              <a:rPr lang="en-US" sz="1400" i="1" dirty="0"/>
              <a:t> and</a:t>
            </a:r>
          </a:p>
          <a:p>
            <a:pPr eaLnBrk="1" hangingPunct="1"/>
            <a:r>
              <a:rPr lang="en-US" sz="1400" i="1" dirty="0"/>
              <a:t>Obayashi</a:t>
            </a:r>
          </a:p>
          <a:p>
            <a:pPr eaLnBrk="1" hangingPunct="1"/>
            <a:r>
              <a:rPr lang="en-US" sz="1400" i="1" dirty="0" smtClean="0"/>
              <a:t>2012</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1"/>
            <a:ext cx="3057360" cy="2132855"/>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6156176" y="4773654"/>
            <a:ext cx="2987824" cy="2084346"/>
          </a:xfrm>
          <a:prstGeom prst="rect">
            <a:avLst/>
          </a:prstGeom>
          <a:noFill/>
          <a:ln w="9525">
            <a:noFill/>
            <a:miter lim="800000"/>
            <a:headEnd/>
            <a:tailEnd/>
          </a:ln>
        </p:spPr>
      </p:pic>
      <p:sp>
        <p:nvSpPr>
          <p:cNvPr id="41" name="テキスト ボックス 40"/>
          <p:cNvSpPr txBox="1"/>
          <p:nvPr/>
        </p:nvSpPr>
        <p:spPr>
          <a:xfrm>
            <a:off x="8028384" y="3212976"/>
            <a:ext cx="872355" cy="369332"/>
          </a:xfrm>
          <a:prstGeom prst="rect">
            <a:avLst/>
          </a:prstGeom>
          <a:noFill/>
        </p:spPr>
        <p:txBody>
          <a:bodyPr wrap="none" rtlCol="0">
            <a:spAutoFit/>
          </a:bodyPr>
          <a:lstStyle/>
          <a:p>
            <a:r>
              <a:rPr kumimoji="1" lang="en-US" altLang="ja-JP" dirty="0" smtClean="0"/>
              <a:t>±1.2%</a:t>
            </a:r>
            <a:endParaRPr kumimoji="1" lang="ja-JP" altLang="en-US" dirty="0"/>
          </a:p>
        </p:txBody>
      </p:sp>
      <p:sp>
        <p:nvSpPr>
          <p:cNvPr id="31" name="テキスト ボックス 30"/>
          <p:cNvSpPr txBox="1"/>
          <p:nvPr/>
        </p:nvSpPr>
        <p:spPr>
          <a:xfrm>
            <a:off x="7092280" y="4437112"/>
            <a:ext cx="1495281" cy="400110"/>
          </a:xfrm>
          <a:prstGeom prst="rect">
            <a:avLst/>
          </a:prstGeom>
          <a:noFill/>
        </p:spPr>
        <p:txBody>
          <a:bodyPr wrap="none" rtlCol="0">
            <a:spAutoFit/>
          </a:bodyPr>
          <a:lstStyle/>
          <a:p>
            <a:r>
              <a:rPr lang="en-US" altLang="ja-JP" sz="2000" b="1" dirty="0" smtClean="0"/>
              <a:t>eastern Java</a:t>
            </a:r>
            <a:endParaRPr kumimoji="1" lang="ja-JP" altLang="en-US" sz="2000" b="1" dirty="0"/>
          </a:p>
        </p:txBody>
      </p:sp>
      <p:sp>
        <p:nvSpPr>
          <p:cNvPr id="34" name="テキスト ボックス 33"/>
          <p:cNvSpPr txBox="1"/>
          <p:nvPr/>
        </p:nvSpPr>
        <p:spPr>
          <a:xfrm>
            <a:off x="755576" y="2132856"/>
            <a:ext cx="1557414" cy="400110"/>
          </a:xfrm>
          <a:prstGeom prst="rect">
            <a:avLst/>
          </a:prstGeom>
          <a:noFill/>
        </p:spPr>
        <p:txBody>
          <a:bodyPr wrap="none" rtlCol="0">
            <a:spAutoFit/>
          </a:bodyPr>
          <a:lstStyle/>
          <a:p>
            <a:r>
              <a:rPr lang="en-US" altLang="ja-JP" sz="2000" b="1" dirty="0" smtClean="0"/>
              <a:t>western Java</a:t>
            </a:r>
            <a:endParaRPr kumimoji="1" lang="ja-JP" altLang="en-US" sz="2000" b="1" dirty="0"/>
          </a:p>
        </p:txBody>
      </p:sp>
      <p:sp>
        <p:nvSpPr>
          <p:cNvPr id="35" name="右中かっこ 34"/>
          <p:cNvSpPr/>
          <p:nvPr/>
        </p:nvSpPr>
        <p:spPr>
          <a:xfrm rot="5400000">
            <a:off x="1151620" y="1592796"/>
            <a:ext cx="144016" cy="21602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右中かっこ 41"/>
          <p:cNvSpPr/>
          <p:nvPr/>
        </p:nvSpPr>
        <p:spPr>
          <a:xfrm rot="5400000">
            <a:off x="7560332" y="6273316"/>
            <a:ext cx="144016" cy="36004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テキスト ボックス 48"/>
          <p:cNvSpPr txBox="1"/>
          <p:nvPr/>
        </p:nvSpPr>
        <p:spPr>
          <a:xfrm>
            <a:off x="6732240" y="2780928"/>
            <a:ext cx="497252" cy="338554"/>
          </a:xfrm>
          <a:prstGeom prst="rect">
            <a:avLst/>
          </a:prstGeom>
          <a:noFill/>
        </p:spPr>
        <p:txBody>
          <a:bodyPr wrap="none" rtlCol="0">
            <a:spAutoFit/>
          </a:bodyPr>
          <a:lstStyle/>
          <a:p>
            <a:r>
              <a:rPr kumimoji="1" lang="en-US" altLang="ja-JP" sz="1600" dirty="0" smtClean="0"/>
              <a:t>410</a:t>
            </a:r>
            <a:endParaRPr kumimoji="1" lang="ja-JP" altLang="en-US" sz="1600" dirty="0"/>
          </a:p>
        </p:txBody>
      </p:sp>
      <p:pic>
        <p:nvPicPr>
          <p:cNvPr id="5122" name="Picture 2"/>
          <p:cNvPicPr>
            <a:picLocks noChangeAspect="1" noChangeArrowheads="1"/>
          </p:cNvPicPr>
          <p:nvPr/>
        </p:nvPicPr>
        <p:blipFill>
          <a:blip r:embed="rId4" cstate="print"/>
          <a:srcRect/>
          <a:stretch>
            <a:fillRect/>
          </a:stretch>
        </p:blipFill>
        <p:spPr bwMode="auto">
          <a:xfrm>
            <a:off x="4139952" y="0"/>
            <a:ext cx="2460861" cy="1944216"/>
          </a:xfrm>
          <a:prstGeom prst="rect">
            <a:avLst/>
          </a:prstGeom>
          <a:noFill/>
          <a:ln w="9525">
            <a:noFill/>
            <a:miter lim="800000"/>
            <a:headEnd/>
            <a:tailEnd/>
          </a:ln>
        </p:spPr>
      </p:pic>
      <p:sp>
        <p:nvSpPr>
          <p:cNvPr id="52" name="テキスト ボックス 51"/>
          <p:cNvSpPr txBox="1"/>
          <p:nvPr/>
        </p:nvSpPr>
        <p:spPr>
          <a:xfrm>
            <a:off x="5436096" y="908720"/>
            <a:ext cx="535724" cy="369332"/>
          </a:xfrm>
          <a:prstGeom prst="rect">
            <a:avLst/>
          </a:prstGeom>
          <a:noFill/>
          <a:ln w="9525">
            <a:solidFill>
              <a:schemeClr val="tx1"/>
            </a:solidFill>
          </a:ln>
        </p:spPr>
        <p:txBody>
          <a:bodyPr wrap="none" rtlCol="0">
            <a:spAutoFit/>
          </a:bodyPr>
          <a:lstStyle/>
          <a:p>
            <a:r>
              <a:rPr kumimoji="1" lang="en-US" altLang="ja-JP" dirty="0" smtClean="0"/>
              <a:t>107</a:t>
            </a:r>
            <a:endParaRPr kumimoji="1" lang="ja-JP" altLang="en-US" dirty="0"/>
          </a:p>
        </p:txBody>
      </p:sp>
      <p:pic>
        <p:nvPicPr>
          <p:cNvPr id="5123" name="Picture 3"/>
          <p:cNvPicPr>
            <a:picLocks noChangeAspect="1" noChangeArrowheads="1"/>
          </p:cNvPicPr>
          <p:nvPr/>
        </p:nvPicPr>
        <p:blipFill>
          <a:blip r:embed="rId5" cstate="print"/>
          <a:srcRect/>
          <a:stretch>
            <a:fillRect/>
          </a:stretch>
        </p:blipFill>
        <p:spPr bwMode="auto">
          <a:xfrm>
            <a:off x="3059832" y="1196752"/>
            <a:ext cx="2366580" cy="1944216"/>
          </a:xfrm>
          <a:prstGeom prst="rect">
            <a:avLst/>
          </a:prstGeom>
          <a:noFill/>
          <a:ln w="9525">
            <a:noFill/>
            <a:miter lim="800000"/>
            <a:headEnd/>
            <a:tailEnd/>
          </a:ln>
        </p:spPr>
      </p:pic>
      <p:sp>
        <p:nvSpPr>
          <p:cNvPr id="53" name="テキスト ボックス 52"/>
          <p:cNvSpPr txBox="1"/>
          <p:nvPr/>
        </p:nvSpPr>
        <p:spPr>
          <a:xfrm>
            <a:off x="4283968" y="2204864"/>
            <a:ext cx="535724" cy="369332"/>
          </a:xfrm>
          <a:prstGeom prst="rect">
            <a:avLst/>
          </a:prstGeom>
          <a:noFill/>
          <a:ln w="9525">
            <a:solidFill>
              <a:schemeClr val="tx1"/>
            </a:solidFill>
          </a:ln>
        </p:spPr>
        <p:txBody>
          <a:bodyPr wrap="none" rtlCol="0">
            <a:spAutoFit/>
          </a:bodyPr>
          <a:lstStyle/>
          <a:p>
            <a:r>
              <a:rPr kumimoji="1" lang="en-US" altLang="ja-JP" dirty="0" smtClean="0"/>
              <a:t>106</a:t>
            </a:r>
            <a:endParaRPr kumimoji="1" lang="ja-JP" altLang="en-US" dirty="0"/>
          </a:p>
        </p:txBody>
      </p:sp>
      <p:pic>
        <p:nvPicPr>
          <p:cNvPr id="5124" name="Picture 4"/>
          <p:cNvPicPr>
            <a:picLocks noChangeAspect="1" noChangeArrowheads="1"/>
          </p:cNvPicPr>
          <p:nvPr/>
        </p:nvPicPr>
        <p:blipFill>
          <a:blip r:embed="rId6" cstate="print"/>
          <a:srcRect/>
          <a:stretch>
            <a:fillRect/>
          </a:stretch>
        </p:blipFill>
        <p:spPr bwMode="auto">
          <a:xfrm>
            <a:off x="1763688" y="2420888"/>
            <a:ext cx="2413510" cy="1944216"/>
          </a:xfrm>
          <a:prstGeom prst="rect">
            <a:avLst/>
          </a:prstGeom>
          <a:noFill/>
          <a:ln w="9525">
            <a:noFill/>
            <a:miter lim="800000"/>
            <a:headEnd/>
            <a:tailEnd/>
          </a:ln>
        </p:spPr>
      </p:pic>
      <p:sp>
        <p:nvSpPr>
          <p:cNvPr id="54" name="テキスト ボックス 53"/>
          <p:cNvSpPr txBox="1"/>
          <p:nvPr/>
        </p:nvSpPr>
        <p:spPr>
          <a:xfrm>
            <a:off x="3275856" y="3212976"/>
            <a:ext cx="535724" cy="369332"/>
          </a:xfrm>
          <a:prstGeom prst="rect">
            <a:avLst/>
          </a:prstGeom>
          <a:noFill/>
          <a:ln w="9525">
            <a:solidFill>
              <a:schemeClr val="tx1"/>
            </a:solidFill>
          </a:ln>
        </p:spPr>
        <p:txBody>
          <a:bodyPr wrap="none" rtlCol="0">
            <a:spAutoFit/>
          </a:bodyPr>
          <a:lstStyle/>
          <a:p>
            <a:r>
              <a:rPr kumimoji="1" lang="en-US" altLang="ja-JP" dirty="0" smtClean="0"/>
              <a:t>105</a:t>
            </a:r>
            <a:endParaRPr kumimoji="1" lang="ja-JP" altLang="en-US" dirty="0"/>
          </a:p>
        </p:txBody>
      </p:sp>
      <p:pic>
        <p:nvPicPr>
          <p:cNvPr id="5125" name="Picture 5"/>
          <p:cNvPicPr>
            <a:picLocks noChangeAspect="1" noChangeArrowheads="1"/>
          </p:cNvPicPr>
          <p:nvPr/>
        </p:nvPicPr>
        <p:blipFill>
          <a:blip r:embed="rId7" cstate="print"/>
          <a:srcRect/>
          <a:stretch>
            <a:fillRect/>
          </a:stretch>
        </p:blipFill>
        <p:spPr bwMode="auto">
          <a:xfrm>
            <a:off x="755576" y="3573016"/>
            <a:ext cx="2443772" cy="1944216"/>
          </a:xfrm>
          <a:prstGeom prst="rect">
            <a:avLst/>
          </a:prstGeom>
          <a:noFill/>
          <a:ln w="9525">
            <a:noFill/>
            <a:miter lim="800000"/>
            <a:headEnd/>
            <a:tailEnd/>
          </a:ln>
        </p:spPr>
      </p:pic>
      <p:sp>
        <p:nvSpPr>
          <p:cNvPr id="55" name="テキスト ボックス 54"/>
          <p:cNvSpPr txBox="1"/>
          <p:nvPr/>
        </p:nvSpPr>
        <p:spPr>
          <a:xfrm>
            <a:off x="2195736" y="4437112"/>
            <a:ext cx="535724" cy="369332"/>
          </a:xfrm>
          <a:prstGeom prst="rect">
            <a:avLst/>
          </a:prstGeom>
          <a:noFill/>
          <a:ln w="9525">
            <a:solidFill>
              <a:schemeClr val="tx1"/>
            </a:solidFill>
          </a:ln>
        </p:spPr>
        <p:txBody>
          <a:bodyPr wrap="none" rtlCol="0">
            <a:spAutoFit/>
          </a:bodyPr>
          <a:lstStyle/>
          <a:p>
            <a:r>
              <a:rPr kumimoji="1" lang="en-US" altLang="ja-JP" dirty="0" smtClean="0"/>
              <a:t>104</a:t>
            </a:r>
            <a:endParaRPr kumimoji="1" lang="ja-JP" altLang="en-US" dirty="0"/>
          </a:p>
        </p:txBody>
      </p:sp>
      <p:pic>
        <p:nvPicPr>
          <p:cNvPr id="5126" name="Picture 6"/>
          <p:cNvPicPr>
            <a:picLocks noChangeAspect="1" noChangeArrowheads="1"/>
          </p:cNvPicPr>
          <p:nvPr/>
        </p:nvPicPr>
        <p:blipFill>
          <a:blip r:embed="rId8" cstate="print"/>
          <a:srcRect/>
          <a:stretch>
            <a:fillRect/>
          </a:stretch>
        </p:blipFill>
        <p:spPr bwMode="auto">
          <a:xfrm>
            <a:off x="0" y="4869160"/>
            <a:ext cx="2463684" cy="1988840"/>
          </a:xfrm>
          <a:prstGeom prst="rect">
            <a:avLst/>
          </a:prstGeom>
          <a:noFill/>
          <a:ln w="9525">
            <a:noFill/>
            <a:miter lim="800000"/>
            <a:headEnd/>
            <a:tailEnd/>
          </a:ln>
        </p:spPr>
      </p:pic>
      <p:sp>
        <p:nvSpPr>
          <p:cNvPr id="56" name="テキスト ボックス 55"/>
          <p:cNvSpPr txBox="1"/>
          <p:nvPr/>
        </p:nvSpPr>
        <p:spPr>
          <a:xfrm>
            <a:off x="1187624" y="5877272"/>
            <a:ext cx="535724" cy="369332"/>
          </a:xfrm>
          <a:prstGeom prst="rect">
            <a:avLst/>
          </a:prstGeom>
          <a:noFill/>
          <a:ln w="9525">
            <a:solidFill>
              <a:schemeClr val="tx1"/>
            </a:solidFill>
          </a:ln>
        </p:spPr>
        <p:txBody>
          <a:bodyPr wrap="none" rtlCol="0">
            <a:spAutoFit/>
          </a:bodyPr>
          <a:lstStyle/>
          <a:p>
            <a:r>
              <a:rPr kumimoji="1" lang="en-US" altLang="ja-JP" dirty="0" smtClean="0"/>
              <a:t>103</a:t>
            </a:r>
            <a:endParaRPr kumimoji="1" lang="ja-JP" altLang="en-US" dirty="0"/>
          </a:p>
        </p:txBody>
      </p:sp>
      <p:pic>
        <p:nvPicPr>
          <p:cNvPr id="6146" name="Picture 2"/>
          <p:cNvPicPr>
            <a:picLocks noChangeAspect="1" noChangeArrowheads="1"/>
          </p:cNvPicPr>
          <p:nvPr/>
        </p:nvPicPr>
        <p:blipFill>
          <a:blip r:embed="rId9" cstate="print"/>
          <a:srcRect/>
          <a:stretch>
            <a:fillRect/>
          </a:stretch>
        </p:blipFill>
        <p:spPr bwMode="auto">
          <a:xfrm>
            <a:off x="6663398" y="0"/>
            <a:ext cx="2480602" cy="2016224"/>
          </a:xfrm>
          <a:prstGeom prst="rect">
            <a:avLst/>
          </a:prstGeom>
          <a:noFill/>
          <a:ln w="9525">
            <a:noFill/>
            <a:miter lim="800000"/>
            <a:headEnd/>
            <a:tailEnd/>
          </a:ln>
        </p:spPr>
      </p:pic>
      <p:sp>
        <p:nvSpPr>
          <p:cNvPr id="32" name="テキスト ボックス 31"/>
          <p:cNvSpPr txBox="1"/>
          <p:nvPr/>
        </p:nvSpPr>
        <p:spPr>
          <a:xfrm>
            <a:off x="8316416" y="836712"/>
            <a:ext cx="535724" cy="369332"/>
          </a:xfrm>
          <a:prstGeom prst="rect">
            <a:avLst/>
          </a:prstGeom>
          <a:noFill/>
          <a:ln w="9525">
            <a:solidFill>
              <a:schemeClr val="tx1"/>
            </a:solidFill>
          </a:ln>
        </p:spPr>
        <p:txBody>
          <a:bodyPr wrap="none" rtlCol="0">
            <a:spAutoFit/>
          </a:bodyPr>
          <a:lstStyle/>
          <a:p>
            <a:r>
              <a:rPr kumimoji="1" lang="en-US" altLang="ja-JP" dirty="0" smtClean="0"/>
              <a:t>115</a:t>
            </a:r>
            <a:endParaRPr kumimoji="1" lang="ja-JP" altLang="en-US" dirty="0"/>
          </a:p>
        </p:txBody>
      </p:sp>
      <p:pic>
        <p:nvPicPr>
          <p:cNvPr id="6147" name="Picture 3"/>
          <p:cNvPicPr>
            <a:picLocks noChangeAspect="1" noChangeArrowheads="1"/>
          </p:cNvPicPr>
          <p:nvPr/>
        </p:nvPicPr>
        <p:blipFill>
          <a:blip r:embed="rId10" cstate="print"/>
          <a:srcRect/>
          <a:stretch>
            <a:fillRect/>
          </a:stretch>
        </p:blipFill>
        <p:spPr bwMode="auto">
          <a:xfrm>
            <a:off x="5724128" y="1196752"/>
            <a:ext cx="2535193" cy="2016224"/>
          </a:xfrm>
          <a:prstGeom prst="rect">
            <a:avLst/>
          </a:prstGeom>
          <a:noFill/>
          <a:ln w="9525">
            <a:noFill/>
            <a:miter lim="800000"/>
            <a:headEnd/>
            <a:tailEnd/>
          </a:ln>
        </p:spPr>
      </p:pic>
      <p:sp>
        <p:nvSpPr>
          <p:cNvPr id="33" name="テキスト ボックス 32"/>
          <p:cNvSpPr txBox="1"/>
          <p:nvPr/>
        </p:nvSpPr>
        <p:spPr>
          <a:xfrm>
            <a:off x="7164288" y="2132856"/>
            <a:ext cx="535724" cy="369332"/>
          </a:xfrm>
          <a:prstGeom prst="rect">
            <a:avLst/>
          </a:prstGeom>
          <a:noFill/>
          <a:ln w="9525">
            <a:solidFill>
              <a:schemeClr val="tx1"/>
            </a:solidFill>
          </a:ln>
        </p:spPr>
        <p:txBody>
          <a:bodyPr wrap="none" rtlCol="0">
            <a:spAutoFit/>
          </a:bodyPr>
          <a:lstStyle/>
          <a:p>
            <a:r>
              <a:rPr kumimoji="1" lang="en-US" altLang="ja-JP" dirty="0" smtClean="0"/>
              <a:t>114</a:t>
            </a:r>
            <a:endParaRPr kumimoji="1" lang="ja-JP" altLang="en-US" dirty="0"/>
          </a:p>
        </p:txBody>
      </p:sp>
      <p:pic>
        <p:nvPicPr>
          <p:cNvPr id="6148" name="Picture 4"/>
          <p:cNvPicPr>
            <a:picLocks noChangeAspect="1" noChangeArrowheads="1"/>
          </p:cNvPicPr>
          <p:nvPr/>
        </p:nvPicPr>
        <p:blipFill>
          <a:blip r:embed="rId11" cstate="print"/>
          <a:srcRect/>
          <a:stretch>
            <a:fillRect/>
          </a:stretch>
        </p:blipFill>
        <p:spPr bwMode="auto">
          <a:xfrm>
            <a:off x="4355977" y="2425598"/>
            <a:ext cx="2592288" cy="2083521"/>
          </a:xfrm>
          <a:prstGeom prst="rect">
            <a:avLst/>
          </a:prstGeom>
          <a:noFill/>
          <a:ln w="9525">
            <a:noFill/>
            <a:miter lim="800000"/>
            <a:headEnd/>
            <a:tailEnd/>
          </a:ln>
        </p:spPr>
      </p:pic>
      <p:sp>
        <p:nvSpPr>
          <p:cNvPr id="36" name="テキスト ボックス 35"/>
          <p:cNvSpPr txBox="1"/>
          <p:nvPr/>
        </p:nvSpPr>
        <p:spPr>
          <a:xfrm>
            <a:off x="5940152" y="3429000"/>
            <a:ext cx="535724" cy="369332"/>
          </a:xfrm>
          <a:prstGeom prst="rect">
            <a:avLst/>
          </a:prstGeom>
          <a:noFill/>
          <a:ln w="9525">
            <a:solidFill>
              <a:schemeClr val="tx1"/>
            </a:solidFill>
          </a:ln>
        </p:spPr>
        <p:txBody>
          <a:bodyPr wrap="none" rtlCol="0">
            <a:spAutoFit/>
          </a:bodyPr>
          <a:lstStyle/>
          <a:p>
            <a:r>
              <a:rPr kumimoji="1" lang="en-US" altLang="ja-JP" dirty="0" smtClean="0"/>
              <a:t>113</a:t>
            </a:r>
            <a:endParaRPr kumimoji="1" lang="ja-JP" altLang="en-US" dirty="0"/>
          </a:p>
        </p:txBody>
      </p:sp>
      <p:pic>
        <p:nvPicPr>
          <p:cNvPr id="6149" name="Picture 5"/>
          <p:cNvPicPr>
            <a:picLocks noChangeAspect="1" noChangeArrowheads="1"/>
          </p:cNvPicPr>
          <p:nvPr/>
        </p:nvPicPr>
        <p:blipFill>
          <a:blip r:embed="rId12" cstate="print"/>
          <a:srcRect/>
          <a:stretch>
            <a:fillRect/>
          </a:stretch>
        </p:blipFill>
        <p:spPr bwMode="auto">
          <a:xfrm>
            <a:off x="3275856" y="3573016"/>
            <a:ext cx="2565025" cy="2088232"/>
          </a:xfrm>
          <a:prstGeom prst="rect">
            <a:avLst/>
          </a:prstGeom>
          <a:noFill/>
          <a:ln w="9525">
            <a:noFill/>
            <a:miter lim="800000"/>
            <a:headEnd/>
            <a:tailEnd/>
          </a:ln>
        </p:spPr>
      </p:pic>
      <p:sp>
        <p:nvSpPr>
          <p:cNvPr id="37" name="テキスト ボックス 36"/>
          <p:cNvSpPr txBox="1"/>
          <p:nvPr/>
        </p:nvSpPr>
        <p:spPr>
          <a:xfrm>
            <a:off x="4788024" y="4437112"/>
            <a:ext cx="535724" cy="369332"/>
          </a:xfrm>
          <a:prstGeom prst="rect">
            <a:avLst/>
          </a:prstGeom>
          <a:noFill/>
          <a:ln w="9525">
            <a:solidFill>
              <a:schemeClr val="tx1"/>
            </a:solidFill>
          </a:ln>
        </p:spPr>
        <p:txBody>
          <a:bodyPr wrap="none" rtlCol="0">
            <a:spAutoFit/>
          </a:bodyPr>
          <a:lstStyle/>
          <a:p>
            <a:r>
              <a:rPr kumimoji="1" lang="en-US" altLang="ja-JP" dirty="0" smtClean="0"/>
              <a:t>112</a:t>
            </a:r>
            <a:endParaRPr kumimoji="1" lang="ja-JP" altLang="en-US" dirty="0"/>
          </a:p>
        </p:txBody>
      </p:sp>
      <p:pic>
        <p:nvPicPr>
          <p:cNvPr id="6150" name="Picture 6"/>
          <p:cNvPicPr>
            <a:picLocks noChangeAspect="1" noChangeArrowheads="1"/>
          </p:cNvPicPr>
          <p:nvPr/>
        </p:nvPicPr>
        <p:blipFill>
          <a:blip r:embed="rId13" cstate="print"/>
          <a:srcRect/>
          <a:stretch>
            <a:fillRect/>
          </a:stretch>
        </p:blipFill>
        <p:spPr bwMode="auto">
          <a:xfrm>
            <a:off x="2483768" y="4797152"/>
            <a:ext cx="2540528" cy="2060848"/>
          </a:xfrm>
          <a:prstGeom prst="rect">
            <a:avLst/>
          </a:prstGeom>
          <a:noFill/>
          <a:ln w="9525">
            <a:noFill/>
            <a:miter lim="800000"/>
            <a:headEnd/>
            <a:tailEnd/>
          </a:ln>
        </p:spPr>
      </p:pic>
      <p:sp>
        <p:nvSpPr>
          <p:cNvPr id="62" name="テキスト ボックス 61"/>
          <p:cNvSpPr txBox="1"/>
          <p:nvPr/>
        </p:nvSpPr>
        <p:spPr>
          <a:xfrm>
            <a:off x="3707904" y="5661248"/>
            <a:ext cx="535724" cy="369332"/>
          </a:xfrm>
          <a:prstGeom prst="rect">
            <a:avLst/>
          </a:prstGeom>
          <a:noFill/>
          <a:ln w="9525">
            <a:solidFill>
              <a:schemeClr val="tx1"/>
            </a:solidFill>
          </a:ln>
        </p:spPr>
        <p:txBody>
          <a:bodyPr wrap="none" rtlCol="0">
            <a:spAutoFit/>
          </a:bodyPr>
          <a:lstStyle/>
          <a:p>
            <a:r>
              <a:rPr kumimoji="1" lang="en-US" altLang="ja-JP" dirty="0" smtClean="0"/>
              <a:t>111</a:t>
            </a:r>
            <a:endParaRPr kumimoji="1" lang="ja-JP" altLang="en-US" dirty="0"/>
          </a:p>
        </p:txBody>
      </p:sp>
      <p:sp>
        <p:nvSpPr>
          <p:cNvPr id="30" name="テキスト ボックス 29"/>
          <p:cNvSpPr txBox="1"/>
          <p:nvPr/>
        </p:nvSpPr>
        <p:spPr>
          <a:xfrm>
            <a:off x="323528" y="3068960"/>
            <a:ext cx="872355" cy="369332"/>
          </a:xfrm>
          <a:prstGeom prst="rect">
            <a:avLst/>
          </a:prstGeom>
          <a:noFill/>
        </p:spPr>
        <p:txBody>
          <a:bodyPr wrap="none" rtlCol="0">
            <a:spAutoFit/>
          </a:bodyPr>
          <a:lstStyle/>
          <a:p>
            <a:r>
              <a:rPr kumimoji="1" lang="en-US" altLang="ja-JP" dirty="0" smtClean="0"/>
              <a:t>±1.2%</a:t>
            </a:r>
            <a:endParaRPr kumimoji="1" lang="ja-JP" altLang="en-US" dirty="0"/>
          </a:p>
        </p:txBody>
      </p:sp>
      <p:sp>
        <p:nvSpPr>
          <p:cNvPr id="38" name="テキスト ボックス 37"/>
          <p:cNvSpPr txBox="1"/>
          <p:nvPr/>
        </p:nvSpPr>
        <p:spPr>
          <a:xfrm>
            <a:off x="1403648" y="2708920"/>
            <a:ext cx="535724" cy="369332"/>
          </a:xfrm>
          <a:prstGeom prst="rect">
            <a:avLst/>
          </a:prstGeom>
          <a:noFill/>
        </p:spPr>
        <p:txBody>
          <a:bodyPr wrap="none" rtlCol="0">
            <a:spAutoFit/>
          </a:bodyPr>
          <a:lstStyle/>
          <a:p>
            <a:r>
              <a:rPr kumimoji="1" lang="en-US" altLang="ja-JP" dirty="0" smtClean="0"/>
              <a:t>410</a:t>
            </a:r>
            <a:endParaRPr kumimoji="1" lang="ja-JP" altLang="en-US" dirty="0"/>
          </a:p>
        </p:txBody>
      </p:sp>
      <p:sp>
        <p:nvSpPr>
          <p:cNvPr id="39" name="テキスト ボックス 38"/>
          <p:cNvSpPr txBox="1"/>
          <p:nvPr/>
        </p:nvSpPr>
        <p:spPr>
          <a:xfrm>
            <a:off x="1475656" y="2924944"/>
            <a:ext cx="535724" cy="369332"/>
          </a:xfrm>
          <a:prstGeom prst="rect">
            <a:avLst/>
          </a:prstGeom>
          <a:noFill/>
        </p:spPr>
        <p:txBody>
          <a:bodyPr wrap="none" rtlCol="0">
            <a:spAutoFit/>
          </a:bodyPr>
          <a:lstStyle/>
          <a:p>
            <a:r>
              <a:rPr lang="en-US" altLang="ja-JP" dirty="0" smtClean="0"/>
              <a:t>66</a:t>
            </a:r>
            <a:r>
              <a:rPr kumimoji="1" lang="en-US" altLang="ja-JP" dirty="0" smtClean="0"/>
              <a:t>0</a:t>
            </a:r>
            <a:endParaRPr kumimoji="1" lang="ja-JP" altLang="en-US" dirty="0"/>
          </a:p>
        </p:txBody>
      </p:sp>
      <p:sp>
        <p:nvSpPr>
          <p:cNvPr id="40" name="テキスト ボックス 39"/>
          <p:cNvSpPr txBox="1"/>
          <p:nvPr/>
        </p:nvSpPr>
        <p:spPr>
          <a:xfrm>
            <a:off x="1403648" y="3140968"/>
            <a:ext cx="652743" cy="369332"/>
          </a:xfrm>
          <a:prstGeom prst="rect">
            <a:avLst/>
          </a:prstGeom>
          <a:noFill/>
        </p:spPr>
        <p:txBody>
          <a:bodyPr wrap="none" rtlCol="0">
            <a:spAutoFit/>
          </a:bodyPr>
          <a:lstStyle/>
          <a:p>
            <a:r>
              <a:rPr lang="en-US" altLang="ja-JP" dirty="0" smtClean="0"/>
              <a:t>100</a:t>
            </a:r>
            <a:r>
              <a:rPr kumimoji="1" lang="en-US" altLang="ja-JP" dirty="0" smtClean="0"/>
              <a:t>0</a:t>
            </a:r>
            <a:endParaRPr kumimoji="1" lang="ja-JP" altLang="en-US" dirty="0"/>
          </a:p>
        </p:txBody>
      </p:sp>
      <p:sp>
        <p:nvSpPr>
          <p:cNvPr id="2" name="TextBox 1"/>
          <p:cNvSpPr txBox="1"/>
          <p:nvPr/>
        </p:nvSpPr>
        <p:spPr>
          <a:xfrm>
            <a:off x="4572000" y="6256006"/>
            <a:ext cx="1670923" cy="584776"/>
          </a:xfrm>
          <a:prstGeom prst="rect">
            <a:avLst/>
          </a:prstGeom>
          <a:noFill/>
        </p:spPr>
        <p:txBody>
          <a:bodyPr wrap="none" rtlCol="0">
            <a:spAutoFit/>
          </a:bodyPr>
          <a:lstStyle/>
          <a:p>
            <a:r>
              <a:rPr lang="en-US" sz="1600" i="1" dirty="0" err="1" smtClean="0"/>
              <a:t>Fukao</a:t>
            </a:r>
            <a:r>
              <a:rPr lang="en-US" sz="1600" i="1" dirty="0" smtClean="0"/>
              <a:t> and </a:t>
            </a:r>
          </a:p>
          <a:p>
            <a:r>
              <a:rPr lang="en-US" sz="1600" i="1" dirty="0" smtClean="0"/>
              <a:t>Obayashi, 2012</a:t>
            </a:r>
            <a:endParaRPr lang="en-US" sz="1600" i="1" dirty="0"/>
          </a:p>
        </p:txBody>
      </p:sp>
    </p:spTree>
    <p:extLst>
      <p:ext uri="{BB962C8B-B14F-4D97-AF65-F5344CB8AC3E}">
        <p14:creationId xmlns:p14="http://schemas.microsoft.com/office/powerpoint/2010/main" val="6192278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3" descr="profileS_PRI_0004-130.0E_15.0N-60.0W_20.0S_gc.png"/>
          <p:cNvPicPr>
            <a:picLocks noChangeAspect="1"/>
          </p:cNvPicPr>
          <p:nvPr/>
        </p:nvPicPr>
        <p:blipFill>
          <a:blip r:embed="rId2">
            <a:extLst>
              <a:ext uri="{28A0092B-C50C-407E-A947-70E740481C1C}">
                <a14:useLocalDpi xmlns:a14="http://schemas.microsoft.com/office/drawing/2010/main" val="0"/>
              </a:ext>
            </a:extLst>
          </a:blip>
          <a:srcRect r="33545"/>
          <a:stretch>
            <a:fillRect/>
          </a:stretch>
        </p:blipFill>
        <p:spPr bwMode="auto">
          <a:xfrm>
            <a:off x="-11113" y="3886200"/>
            <a:ext cx="88026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6" name="Picture 27" descr="profileS_s40rts_long_0004-130.0E_15.0N-60.0W_20.0S_gc.png"/>
          <p:cNvPicPr>
            <a:picLocks noChangeAspect="1"/>
          </p:cNvPicPr>
          <p:nvPr/>
        </p:nvPicPr>
        <p:blipFill>
          <a:blip r:embed="rId3">
            <a:extLst>
              <a:ext uri="{28A0092B-C50C-407E-A947-70E740481C1C}">
                <a14:useLocalDpi xmlns:a14="http://schemas.microsoft.com/office/drawing/2010/main" val="0"/>
              </a:ext>
            </a:extLst>
          </a:blip>
          <a:srcRect t="7108" r="34019"/>
          <a:stretch>
            <a:fillRect/>
          </a:stretch>
        </p:blipFill>
        <p:spPr bwMode="auto">
          <a:xfrm>
            <a:off x="0" y="1573213"/>
            <a:ext cx="861377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profileS_semum2_long_0004-130.0E_15.0N-60.0W_20.0S_gc.png"/>
          <p:cNvPicPr>
            <a:picLocks noChangeAspect="1"/>
          </p:cNvPicPr>
          <p:nvPr/>
        </p:nvPicPr>
        <p:blipFill>
          <a:blip r:embed="rId4">
            <a:extLst>
              <a:ext uri="{28A0092B-C50C-407E-A947-70E740481C1C}">
                <a14:useLocalDpi xmlns:a14="http://schemas.microsoft.com/office/drawing/2010/main" val="0"/>
              </a:ext>
            </a:extLst>
          </a:blip>
          <a:srcRect l="78419" t="19333" b="21483"/>
          <a:stretch>
            <a:fillRect/>
          </a:stretch>
        </p:blipFill>
        <p:spPr bwMode="auto">
          <a:xfrm>
            <a:off x="5980113" y="-152400"/>
            <a:ext cx="28003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5"/>
          <p:cNvSpPr txBox="1">
            <a:spLocks noChangeArrowheads="1"/>
          </p:cNvSpPr>
          <p:nvPr/>
        </p:nvSpPr>
        <p:spPr bwMode="auto">
          <a:xfrm>
            <a:off x="338138" y="6159500"/>
            <a:ext cx="1112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omic Sans MS" charset="0"/>
                <a:cs typeface="Comic Sans MS" charset="0"/>
              </a:rPr>
              <a:t>PRI-S05</a:t>
            </a:r>
          </a:p>
        </p:txBody>
      </p:sp>
      <p:sp>
        <p:nvSpPr>
          <p:cNvPr id="134149" name="TextBox 6"/>
          <p:cNvSpPr txBox="1">
            <a:spLocks noChangeArrowheads="1"/>
          </p:cNvSpPr>
          <p:nvPr/>
        </p:nvSpPr>
        <p:spPr bwMode="auto">
          <a:xfrm>
            <a:off x="139700" y="6527800"/>
            <a:ext cx="212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rgbClr val="000000"/>
                </a:solidFill>
                <a:latin typeface="Calibri" charset="0"/>
              </a:rPr>
              <a:t>Montelli et al., 2005</a:t>
            </a:r>
          </a:p>
        </p:txBody>
      </p:sp>
      <p:sp>
        <p:nvSpPr>
          <p:cNvPr id="134150" name="TextBox 8"/>
          <p:cNvSpPr txBox="1">
            <a:spLocks noChangeArrowheads="1"/>
          </p:cNvSpPr>
          <p:nvPr/>
        </p:nvSpPr>
        <p:spPr bwMode="auto">
          <a:xfrm>
            <a:off x="6191250" y="1323975"/>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EPR</a:t>
            </a:r>
          </a:p>
        </p:txBody>
      </p:sp>
      <p:sp>
        <p:nvSpPr>
          <p:cNvPr id="134151" name="TextBox 9"/>
          <p:cNvSpPr txBox="1">
            <a:spLocks noChangeArrowheads="1"/>
          </p:cNvSpPr>
          <p:nvPr/>
        </p:nvSpPr>
        <p:spPr bwMode="auto">
          <a:xfrm>
            <a:off x="4346575" y="815975"/>
            <a:ext cx="1384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South Pacific</a:t>
            </a:r>
          </a:p>
          <a:p>
            <a:pPr eaLnBrk="1" hangingPunct="1"/>
            <a:r>
              <a:rPr lang="en-US" sz="1800">
                <a:solidFill>
                  <a:srgbClr val="000000"/>
                </a:solidFill>
                <a:latin typeface="Calibri" charset="0"/>
              </a:rPr>
              <a:t> superswell</a:t>
            </a:r>
          </a:p>
        </p:txBody>
      </p:sp>
      <p:sp>
        <p:nvSpPr>
          <p:cNvPr id="134152" name="TextBox 10"/>
          <p:cNvSpPr txBox="1">
            <a:spLocks noChangeArrowheads="1"/>
          </p:cNvSpPr>
          <p:nvPr/>
        </p:nvSpPr>
        <p:spPr bwMode="auto">
          <a:xfrm>
            <a:off x="2935288" y="1287463"/>
            <a:ext cx="758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Tonga</a:t>
            </a:r>
          </a:p>
        </p:txBody>
      </p:sp>
      <p:pic>
        <p:nvPicPr>
          <p:cNvPr id="13415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1113"/>
            <a:ext cx="2058987"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4" name="TextBox 16"/>
          <p:cNvSpPr txBox="1">
            <a:spLocks noChangeArrowheads="1"/>
          </p:cNvSpPr>
          <p:nvPr/>
        </p:nvSpPr>
        <p:spPr bwMode="auto">
          <a:xfrm>
            <a:off x="2273300" y="96838"/>
            <a:ext cx="13298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err="1"/>
              <a:t>Fukao</a:t>
            </a:r>
            <a:r>
              <a:rPr lang="en-US" sz="1800" i="1" dirty="0"/>
              <a:t> and</a:t>
            </a:r>
          </a:p>
          <a:p>
            <a:pPr eaLnBrk="1" hangingPunct="1"/>
            <a:r>
              <a:rPr lang="en-US" sz="1800" i="1" dirty="0"/>
              <a:t>Obayashi,</a:t>
            </a:r>
          </a:p>
          <a:p>
            <a:pPr eaLnBrk="1" hangingPunct="1"/>
            <a:r>
              <a:rPr lang="en-US" sz="1800" i="1" dirty="0" smtClean="0"/>
              <a:t>2012</a:t>
            </a:r>
            <a:endParaRPr lang="en-US" sz="1800" i="1" dirty="0"/>
          </a:p>
        </p:txBody>
      </p:sp>
      <p:cxnSp>
        <p:nvCxnSpPr>
          <p:cNvPr id="19" name="Straight Arrow Connector 18"/>
          <p:cNvCxnSpPr/>
          <p:nvPr/>
        </p:nvCxnSpPr>
        <p:spPr>
          <a:xfrm>
            <a:off x="3810000" y="1600200"/>
            <a:ext cx="0" cy="338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989513" y="1565275"/>
            <a:ext cx="0" cy="3397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324600" y="1676400"/>
            <a:ext cx="0" cy="338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4158" name="TextBox 24"/>
          <p:cNvSpPr txBox="1">
            <a:spLocks noChangeArrowheads="1"/>
          </p:cNvSpPr>
          <p:nvPr/>
        </p:nvSpPr>
        <p:spPr bwMode="auto">
          <a:xfrm>
            <a:off x="-22225" y="477838"/>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660</a:t>
            </a:r>
          </a:p>
        </p:txBody>
      </p:sp>
      <p:sp>
        <p:nvSpPr>
          <p:cNvPr id="134159" name="TextBox 25"/>
          <p:cNvSpPr txBox="1">
            <a:spLocks noChangeArrowheads="1"/>
          </p:cNvSpPr>
          <p:nvPr/>
        </p:nvSpPr>
        <p:spPr bwMode="auto">
          <a:xfrm>
            <a:off x="0" y="6985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1000</a:t>
            </a:r>
          </a:p>
        </p:txBody>
      </p:sp>
      <p:sp>
        <p:nvSpPr>
          <p:cNvPr id="134160" name="TextBox 26"/>
          <p:cNvSpPr txBox="1">
            <a:spLocks noChangeArrowheads="1"/>
          </p:cNvSpPr>
          <p:nvPr/>
        </p:nvSpPr>
        <p:spPr bwMode="auto">
          <a:xfrm>
            <a:off x="-84138" y="236538"/>
            <a:ext cx="496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400</a:t>
            </a:r>
          </a:p>
        </p:txBody>
      </p:sp>
      <p:sp>
        <p:nvSpPr>
          <p:cNvPr id="134161" name="TextBox 28"/>
          <p:cNvSpPr txBox="1">
            <a:spLocks noChangeArrowheads="1"/>
          </p:cNvSpPr>
          <p:nvPr/>
        </p:nvSpPr>
        <p:spPr bwMode="auto">
          <a:xfrm>
            <a:off x="304800" y="3505200"/>
            <a:ext cx="1089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omic Sans MS" charset="0"/>
                <a:cs typeface="Comic Sans MS" charset="0"/>
              </a:rPr>
              <a:t>S40RTS</a:t>
            </a:r>
          </a:p>
        </p:txBody>
      </p:sp>
      <p:sp>
        <p:nvSpPr>
          <p:cNvPr id="134162" name="TextBox 29"/>
          <p:cNvSpPr txBox="1">
            <a:spLocks noChangeArrowheads="1"/>
          </p:cNvSpPr>
          <p:nvPr/>
        </p:nvSpPr>
        <p:spPr bwMode="auto">
          <a:xfrm>
            <a:off x="0" y="3886200"/>
            <a:ext cx="209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rgbClr val="000000"/>
                </a:solidFill>
                <a:latin typeface="Calibri" charset="0"/>
              </a:rPr>
              <a:t>Ritsema et al., 2011</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profileP_PRI_0004-130.0E_15.0N-60.0W_20.0S_gc.png"/>
          <p:cNvPicPr>
            <a:picLocks noChangeAspect="1"/>
          </p:cNvPicPr>
          <p:nvPr/>
        </p:nvPicPr>
        <p:blipFill rotWithShape="1">
          <a:blip r:embed="rId2">
            <a:extLst>
              <a:ext uri="{28A0092B-C50C-407E-A947-70E740481C1C}">
                <a14:useLocalDpi xmlns:a14="http://schemas.microsoft.com/office/drawing/2010/main" val="0"/>
              </a:ext>
            </a:extLst>
          </a:blip>
          <a:srcRect t="8344" r="34597"/>
          <a:stretch/>
        </p:blipFill>
        <p:spPr>
          <a:xfrm>
            <a:off x="0" y="4114800"/>
            <a:ext cx="8493661" cy="2645091"/>
          </a:xfrm>
          <a:prstGeom prst="rect">
            <a:avLst/>
          </a:prstGeom>
        </p:spPr>
      </p:pic>
      <p:pic>
        <p:nvPicPr>
          <p:cNvPr id="134146" name="Picture 27" descr="profileS_s40rts_long_0004-130.0E_15.0N-60.0W_20.0S_gc.png"/>
          <p:cNvPicPr>
            <a:picLocks noChangeAspect="1"/>
          </p:cNvPicPr>
          <p:nvPr/>
        </p:nvPicPr>
        <p:blipFill>
          <a:blip r:embed="rId3">
            <a:extLst>
              <a:ext uri="{28A0092B-C50C-407E-A947-70E740481C1C}">
                <a14:useLocalDpi xmlns:a14="http://schemas.microsoft.com/office/drawing/2010/main" val="0"/>
              </a:ext>
            </a:extLst>
          </a:blip>
          <a:srcRect t="7108" r="34019"/>
          <a:stretch>
            <a:fillRect/>
          </a:stretch>
        </p:blipFill>
        <p:spPr bwMode="auto">
          <a:xfrm>
            <a:off x="0" y="1573213"/>
            <a:ext cx="861377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profileS_semum2_long_0004-130.0E_15.0N-60.0W_20.0S_gc.png"/>
          <p:cNvPicPr>
            <a:picLocks noChangeAspect="1"/>
          </p:cNvPicPr>
          <p:nvPr/>
        </p:nvPicPr>
        <p:blipFill>
          <a:blip r:embed="rId4">
            <a:extLst>
              <a:ext uri="{28A0092B-C50C-407E-A947-70E740481C1C}">
                <a14:useLocalDpi xmlns:a14="http://schemas.microsoft.com/office/drawing/2010/main" val="0"/>
              </a:ext>
            </a:extLst>
          </a:blip>
          <a:srcRect l="78419" t="19333" b="21483"/>
          <a:stretch>
            <a:fillRect/>
          </a:stretch>
        </p:blipFill>
        <p:spPr bwMode="auto">
          <a:xfrm>
            <a:off x="5980113" y="-152400"/>
            <a:ext cx="28003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5"/>
          <p:cNvSpPr txBox="1">
            <a:spLocks noChangeArrowheads="1"/>
          </p:cNvSpPr>
          <p:nvPr/>
        </p:nvSpPr>
        <p:spPr bwMode="auto">
          <a:xfrm>
            <a:off x="338138" y="6159500"/>
            <a:ext cx="1112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Comic Sans MS" charset="0"/>
                <a:cs typeface="Comic Sans MS" charset="0"/>
              </a:rPr>
              <a:t>PRI</a:t>
            </a:r>
            <a:r>
              <a:rPr lang="en-US" sz="1800" dirty="0" smtClean="0">
                <a:solidFill>
                  <a:srgbClr val="000000"/>
                </a:solidFill>
                <a:latin typeface="Comic Sans MS" charset="0"/>
                <a:cs typeface="Comic Sans MS" charset="0"/>
              </a:rPr>
              <a:t>-P05</a:t>
            </a:r>
            <a:endParaRPr lang="en-US" sz="1800" dirty="0">
              <a:solidFill>
                <a:srgbClr val="000000"/>
              </a:solidFill>
              <a:latin typeface="Comic Sans MS" charset="0"/>
              <a:cs typeface="Comic Sans MS" charset="0"/>
            </a:endParaRPr>
          </a:p>
        </p:txBody>
      </p:sp>
      <p:sp>
        <p:nvSpPr>
          <p:cNvPr id="134149" name="TextBox 6"/>
          <p:cNvSpPr txBox="1">
            <a:spLocks noChangeArrowheads="1"/>
          </p:cNvSpPr>
          <p:nvPr/>
        </p:nvSpPr>
        <p:spPr bwMode="auto">
          <a:xfrm>
            <a:off x="139700" y="6527800"/>
            <a:ext cx="212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rgbClr val="000000"/>
                </a:solidFill>
                <a:latin typeface="Calibri" charset="0"/>
              </a:rPr>
              <a:t>Montelli et al., 2005</a:t>
            </a:r>
          </a:p>
        </p:txBody>
      </p:sp>
      <p:sp>
        <p:nvSpPr>
          <p:cNvPr id="134150" name="TextBox 8"/>
          <p:cNvSpPr txBox="1">
            <a:spLocks noChangeArrowheads="1"/>
          </p:cNvSpPr>
          <p:nvPr/>
        </p:nvSpPr>
        <p:spPr bwMode="auto">
          <a:xfrm>
            <a:off x="6191250" y="1323975"/>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EPR</a:t>
            </a:r>
          </a:p>
        </p:txBody>
      </p:sp>
      <p:sp>
        <p:nvSpPr>
          <p:cNvPr id="134151" name="TextBox 9"/>
          <p:cNvSpPr txBox="1">
            <a:spLocks noChangeArrowheads="1"/>
          </p:cNvSpPr>
          <p:nvPr/>
        </p:nvSpPr>
        <p:spPr bwMode="auto">
          <a:xfrm>
            <a:off x="4346575" y="815975"/>
            <a:ext cx="1384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South Pacific</a:t>
            </a:r>
          </a:p>
          <a:p>
            <a:pPr eaLnBrk="1" hangingPunct="1"/>
            <a:r>
              <a:rPr lang="en-US" sz="1800">
                <a:solidFill>
                  <a:srgbClr val="000000"/>
                </a:solidFill>
                <a:latin typeface="Calibri" charset="0"/>
              </a:rPr>
              <a:t> superswell</a:t>
            </a:r>
          </a:p>
        </p:txBody>
      </p:sp>
      <p:sp>
        <p:nvSpPr>
          <p:cNvPr id="134152" name="TextBox 10"/>
          <p:cNvSpPr txBox="1">
            <a:spLocks noChangeArrowheads="1"/>
          </p:cNvSpPr>
          <p:nvPr/>
        </p:nvSpPr>
        <p:spPr bwMode="auto">
          <a:xfrm>
            <a:off x="2935288" y="1287463"/>
            <a:ext cx="758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Tonga</a:t>
            </a:r>
          </a:p>
        </p:txBody>
      </p:sp>
      <p:pic>
        <p:nvPicPr>
          <p:cNvPr id="13415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1113"/>
            <a:ext cx="2058987"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4" name="TextBox 16"/>
          <p:cNvSpPr txBox="1">
            <a:spLocks noChangeArrowheads="1"/>
          </p:cNvSpPr>
          <p:nvPr/>
        </p:nvSpPr>
        <p:spPr bwMode="auto">
          <a:xfrm>
            <a:off x="2273300" y="96838"/>
            <a:ext cx="13298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err="1"/>
              <a:t>Fukao</a:t>
            </a:r>
            <a:r>
              <a:rPr lang="en-US" sz="1800" i="1" dirty="0"/>
              <a:t> and</a:t>
            </a:r>
          </a:p>
          <a:p>
            <a:pPr eaLnBrk="1" hangingPunct="1"/>
            <a:r>
              <a:rPr lang="en-US" sz="1800" i="1" dirty="0"/>
              <a:t>Obayashi,</a:t>
            </a:r>
          </a:p>
          <a:p>
            <a:pPr eaLnBrk="1" hangingPunct="1"/>
            <a:r>
              <a:rPr lang="en-US" sz="1800" i="1" dirty="0" smtClean="0"/>
              <a:t>2012</a:t>
            </a:r>
            <a:endParaRPr lang="en-US" sz="1800" i="1" dirty="0"/>
          </a:p>
        </p:txBody>
      </p:sp>
      <p:cxnSp>
        <p:nvCxnSpPr>
          <p:cNvPr id="19" name="Straight Arrow Connector 18"/>
          <p:cNvCxnSpPr/>
          <p:nvPr/>
        </p:nvCxnSpPr>
        <p:spPr>
          <a:xfrm>
            <a:off x="3810000" y="1600200"/>
            <a:ext cx="0" cy="338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989513" y="1565275"/>
            <a:ext cx="0" cy="3397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324600" y="1676400"/>
            <a:ext cx="0" cy="3381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4158" name="TextBox 24"/>
          <p:cNvSpPr txBox="1">
            <a:spLocks noChangeArrowheads="1"/>
          </p:cNvSpPr>
          <p:nvPr/>
        </p:nvSpPr>
        <p:spPr bwMode="auto">
          <a:xfrm>
            <a:off x="-22225" y="477838"/>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660</a:t>
            </a:r>
          </a:p>
        </p:txBody>
      </p:sp>
      <p:sp>
        <p:nvSpPr>
          <p:cNvPr id="134159" name="TextBox 25"/>
          <p:cNvSpPr txBox="1">
            <a:spLocks noChangeArrowheads="1"/>
          </p:cNvSpPr>
          <p:nvPr/>
        </p:nvSpPr>
        <p:spPr bwMode="auto">
          <a:xfrm>
            <a:off x="0" y="6985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1000</a:t>
            </a:r>
          </a:p>
        </p:txBody>
      </p:sp>
      <p:sp>
        <p:nvSpPr>
          <p:cNvPr id="134160" name="TextBox 26"/>
          <p:cNvSpPr txBox="1">
            <a:spLocks noChangeArrowheads="1"/>
          </p:cNvSpPr>
          <p:nvPr/>
        </p:nvSpPr>
        <p:spPr bwMode="auto">
          <a:xfrm>
            <a:off x="-84138" y="236538"/>
            <a:ext cx="496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400</a:t>
            </a:r>
          </a:p>
        </p:txBody>
      </p:sp>
      <p:sp>
        <p:nvSpPr>
          <p:cNvPr id="134161" name="TextBox 28"/>
          <p:cNvSpPr txBox="1">
            <a:spLocks noChangeArrowheads="1"/>
          </p:cNvSpPr>
          <p:nvPr/>
        </p:nvSpPr>
        <p:spPr bwMode="auto">
          <a:xfrm>
            <a:off x="304800" y="3505200"/>
            <a:ext cx="1089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omic Sans MS" charset="0"/>
                <a:cs typeface="Comic Sans MS" charset="0"/>
              </a:rPr>
              <a:t>S40RTS</a:t>
            </a:r>
          </a:p>
        </p:txBody>
      </p:sp>
      <p:sp>
        <p:nvSpPr>
          <p:cNvPr id="134162" name="TextBox 29"/>
          <p:cNvSpPr txBox="1">
            <a:spLocks noChangeArrowheads="1"/>
          </p:cNvSpPr>
          <p:nvPr/>
        </p:nvSpPr>
        <p:spPr bwMode="auto">
          <a:xfrm>
            <a:off x="0" y="3886200"/>
            <a:ext cx="209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err="1">
                <a:solidFill>
                  <a:srgbClr val="000000"/>
                </a:solidFill>
                <a:latin typeface="Calibri" charset="0"/>
              </a:rPr>
              <a:t>Ritsema</a:t>
            </a:r>
            <a:r>
              <a:rPr lang="en-US" sz="1800" i="1" dirty="0">
                <a:solidFill>
                  <a:srgbClr val="000000"/>
                </a:solidFill>
                <a:latin typeface="Calibri" charset="0"/>
              </a:rPr>
              <a:t> et al., 2011</a:t>
            </a:r>
          </a:p>
        </p:txBody>
      </p:sp>
    </p:spTree>
    <p:extLst>
      <p:ext uri="{BB962C8B-B14F-4D97-AF65-F5344CB8AC3E}">
        <p14:creationId xmlns:p14="http://schemas.microsoft.com/office/powerpoint/2010/main" val="1866276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734194716"/>
              </p:ext>
            </p:extLst>
          </p:nvPr>
        </p:nvGraphicFramePr>
        <p:xfrm>
          <a:off x="1140912" y="1354486"/>
          <a:ext cx="3533759" cy="698985"/>
        </p:xfrm>
        <a:graphic>
          <a:graphicData uri="http://schemas.openxmlformats.org/presentationml/2006/ole">
            <mc:AlternateContent xmlns:mc="http://schemas.openxmlformats.org/markup-compatibility/2006">
              <mc:Choice xmlns:v="urn:schemas-microsoft-com:vml" Requires="v">
                <p:oleObj spid="_x0000_s129204" name="Equation" r:id="rId4" imgW="1155700" imgH="228600" progId="Equation.3">
                  <p:embed/>
                </p:oleObj>
              </mc:Choice>
              <mc:Fallback>
                <p:oleObj name="Equation" r:id="rId4" imgW="1155700" imgH="228600" progId="Equation.3">
                  <p:embed/>
                  <p:pic>
                    <p:nvPicPr>
                      <p:cNvPr id="0" name=""/>
                      <p:cNvPicPr/>
                      <p:nvPr/>
                    </p:nvPicPr>
                    <p:blipFill>
                      <a:blip r:embed="rId5"/>
                      <a:stretch>
                        <a:fillRect/>
                      </a:stretch>
                    </p:blipFill>
                    <p:spPr>
                      <a:xfrm>
                        <a:off x="1140912" y="1354486"/>
                        <a:ext cx="3533759" cy="698985"/>
                      </a:xfrm>
                      <a:prstGeom prst="rect">
                        <a:avLst/>
                      </a:prstGeom>
                    </p:spPr>
                  </p:pic>
                </p:oleObj>
              </mc:Fallback>
            </mc:AlternateContent>
          </a:graphicData>
        </a:graphic>
      </p:graphicFrame>
      <p:sp>
        <p:nvSpPr>
          <p:cNvPr id="6" name="TextBox 5"/>
          <p:cNvSpPr txBox="1"/>
          <p:nvPr/>
        </p:nvSpPr>
        <p:spPr>
          <a:xfrm>
            <a:off x="990600" y="458040"/>
            <a:ext cx="4884170" cy="523220"/>
          </a:xfrm>
          <a:prstGeom prst="rect">
            <a:avLst/>
          </a:prstGeom>
          <a:noFill/>
        </p:spPr>
        <p:txBody>
          <a:bodyPr wrap="none" rtlCol="0">
            <a:spAutoFit/>
          </a:bodyPr>
          <a:lstStyle/>
          <a:p>
            <a:pPr defTabSz="457200" fontAlgn="auto">
              <a:spcBef>
                <a:spcPts val="0"/>
              </a:spcBef>
              <a:spcAft>
                <a:spcPts val="0"/>
              </a:spcAft>
            </a:pPr>
            <a:r>
              <a:rPr lang="en-US" sz="2800" dirty="0" smtClean="0">
                <a:solidFill>
                  <a:srgbClr val="030300"/>
                </a:solidFill>
                <a:latin typeface="Wingdings"/>
                <a:ea typeface="Wingdings"/>
                <a:cs typeface="Wingdings"/>
                <a:sym typeface="Wingdings"/>
              </a:rPr>
              <a:t></a:t>
            </a:r>
            <a:r>
              <a:rPr lang="en-US" sz="2800" dirty="0" smtClean="0">
                <a:solidFill>
                  <a:srgbClr val="030300"/>
                </a:solidFill>
                <a:latin typeface="Comic Sans MS"/>
                <a:ea typeface="+mn-ea"/>
                <a:cs typeface="Comic Sans MS"/>
              </a:rPr>
              <a:t>Isotropic medium (review):</a:t>
            </a:r>
            <a:endParaRPr lang="en-US" sz="2800" dirty="0">
              <a:solidFill>
                <a:srgbClr val="030300"/>
              </a:solidFill>
              <a:latin typeface="Comic Sans MS"/>
              <a:ea typeface="+mn-ea"/>
              <a:cs typeface="Comic Sans MS"/>
            </a:endParaRPr>
          </a:p>
        </p:txBody>
      </p:sp>
      <p:grpSp>
        <p:nvGrpSpPr>
          <p:cNvPr id="14" name="Group 13"/>
          <p:cNvGrpSpPr/>
          <p:nvPr/>
        </p:nvGrpSpPr>
        <p:grpSpPr>
          <a:xfrm>
            <a:off x="317551" y="2392655"/>
            <a:ext cx="3862321" cy="2059138"/>
            <a:chOff x="317551" y="2702520"/>
            <a:chExt cx="3862321" cy="2059138"/>
          </a:xfrm>
        </p:grpSpPr>
        <p:sp>
          <p:nvSpPr>
            <p:cNvPr id="8" name="TextBox 7"/>
            <p:cNvSpPr txBox="1"/>
            <p:nvPr/>
          </p:nvSpPr>
          <p:spPr>
            <a:xfrm>
              <a:off x="1103102" y="2702520"/>
              <a:ext cx="2732539" cy="738664"/>
            </a:xfrm>
            <a:prstGeom prst="rect">
              <a:avLst/>
            </a:prstGeom>
            <a:noFill/>
          </p:spPr>
          <p:txBody>
            <a:bodyPr wrap="none" rtlCol="0">
              <a:spAutoFit/>
            </a:bodyPr>
            <a:lstStyle/>
            <a:p>
              <a:pPr defTabSz="457200" fontAlgn="auto">
                <a:spcBef>
                  <a:spcPts val="0"/>
                </a:spcBef>
                <a:spcAft>
                  <a:spcPts val="0"/>
                </a:spcAft>
              </a:pPr>
              <a:r>
                <a:rPr lang="en-US" sz="2400" dirty="0" smtClean="0">
                  <a:solidFill>
                    <a:srgbClr val="030300"/>
                  </a:solidFill>
                  <a:latin typeface="Symbol" charset="2"/>
                  <a:ea typeface="+mn-ea"/>
                  <a:cs typeface="Symbol" charset="2"/>
                </a:rPr>
                <a:t>m</a:t>
              </a:r>
              <a:r>
                <a:rPr lang="en-US" sz="2400" dirty="0" smtClean="0">
                  <a:solidFill>
                    <a:srgbClr val="030300"/>
                  </a:solidFill>
                  <a:latin typeface="Comic Sans MS"/>
                  <a:ea typeface="+mn-ea"/>
                  <a:cs typeface="+mn-cs"/>
                </a:rPr>
                <a:t> = </a:t>
              </a:r>
              <a:r>
                <a:rPr lang="en-US" sz="2400" dirty="0" smtClean="0">
                  <a:solidFill>
                    <a:srgbClr val="030300"/>
                  </a:solidFill>
                  <a:latin typeface="Comic Sans MS"/>
                  <a:ea typeface="+mn-ea"/>
                  <a:cs typeface="Comic Sans MS"/>
                </a:rPr>
                <a:t>shear modulus</a:t>
              </a:r>
              <a:endParaRPr lang="en-US" dirty="0">
                <a:solidFill>
                  <a:srgbClr val="030300"/>
                </a:solidFill>
                <a:latin typeface="Comic Sans MS"/>
                <a:ea typeface="+mn-ea"/>
                <a:cs typeface="+mn-cs"/>
              </a:endParaRPr>
            </a:p>
            <a:p>
              <a:pPr defTabSz="457200" fontAlgn="auto">
                <a:spcBef>
                  <a:spcPts val="0"/>
                </a:spcBef>
                <a:spcAft>
                  <a:spcPts val="0"/>
                </a:spcAft>
              </a:pPr>
              <a:endParaRPr lang="en-US" dirty="0">
                <a:solidFill>
                  <a:srgbClr val="030300"/>
                </a:solidFill>
                <a:latin typeface="Comic Sans MS"/>
                <a:ea typeface="+mn-ea"/>
                <a:cs typeface="+mn-cs"/>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511779958"/>
                </p:ext>
              </p:extLst>
            </p:nvPr>
          </p:nvGraphicFramePr>
          <p:xfrm>
            <a:off x="1103102" y="3318495"/>
            <a:ext cx="1804690" cy="981498"/>
          </p:xfrm>
          <a:graphic>
            <a:graphicData uri="http://schemas.openxmlformats.org/presentationml/2006/ole">
              <mc:AlternateContent xmlns:mc="http://schemas.openxmlformats.org/markup-compatibility/2006">
                <mc:Choice xmlns:v="urn:schemas-microsoft-com:vml" Requires="v">
                  <p:oleObj spid="_x0000_s129205" name="Equation" r:id="rId6" imgW="723900" imgH="393700" progId="Equation.3">
                    <p:embed/>
                  </p:oleObj>
                </mc:Choice>
                <mc:Fallback>
                  <p:oleObj name="Equation" r:id="rId6" imgW="723900" imgH="393700" progId="Equation.3">
                    <p:embed/>
                    <p:pic>
                      <p:nvPicPr>
                        <p:cNvPr id="0" name=""/>
                        <p:cNvPicPr/>
                        <p:nvPr/>
                      </p:nvPicPr>
                      <p:blipFill>
                        <a:blip r:embed="rId7"/>
                        <a:stretch>
                          <a:fillRect/>
                        </a:stretch>
                      </p:blipFill>
                      <p:spPr>
                        <a:xfrm>
                          <a:off x="1103102" y="3318495"/>
                          <a:ext cx="1804690" cy="981498"/>
                        </a:xfrm>
                        <a:prstGeom prst="rect">
                          <a:avLst/>
                        </a:prstGeom>
                      </p:spPr>
                    </p:pic>
                  </p:oleObj>
                </mc:Fallback>
              </mc:AlternateContent>
            </a:graphicData>
          </a:graphic>
        </p:graphicFrame>
        <p:sp>
          <p:nvSpPr>
            <p:cNvPr id="10" name="TextBox 9"/>
            <p:cNvSpPr txBox="1"/>
            <p:nvPr/>
          </p:nvSpPr>
          <p:spPr>
            <a:xfrm>
              <a:off x="749125" y="4299993"/>
              <a:ext cx="3430747"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srgbClr val="030300"/>
                  </a:solidFill>
                  <a:latin typeface="Comic Sans MS"/>
                  <a:ea typeface="+mn-ea"/>
                  <a:cs typeface="Comic Sans MS"/>
                </a:rPr>
                <a:t>Compressional modulus</a:t>
              </a:r>
              <a:endParaRPr lang="en-US" sz="2400" dirty="0">
                <a:solidFill>
                  <a:srgbClr val="030300"/>
                </a:solidFill>
                <a:latin typeface="Comic Sans MS"/>
                <a:ea typeface="+mn-ea"/>
                <a:cs typeface="Comic Sans MS"/>
              </a:endParaRPr>
            </a:p>
          </p:txBody>
        </p:sp>
        <p:sp>
          <p:nvSpPr>
            <p:cNvPr id="12" name="Left Brace 11"/>
            <p:cNvSpPr/>
            <p:nvPr/>
          </p:nvSpPr>
          <p:spPr>
            <a:xfrm>
              <a:off x="317551" y="2702520"/>
              <a:ext cx="288682" cy="1597473"/>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srgbClr val="030300"/>
                </a:solidFill>
                <a:latin typeface="Comic Sans MS"/>
              </a:endParaRPr>
            </a:p>
          </p:txBody>
        </p:sp>
      </p:grpSp>
      <p:grpSp>
        <p:nvGrpSpPr>
          <p:cNvPr id="15" name="Group 14"/>
          <p:cNvGrpSpPr/>
          <p:nvPr/>
        </p:nvGrpSpPr>
        <p:grpSpPr>
          <a:xfrm>
            <a:off x="5806778" y="2133600"/>
            <a:ext cx="3224261" cy="2299879"/>
            <a:chOff x="577366" y="4509737"/>
            <a:chExt cx="3224261" cy="2299879"/>
          </a:xfrm>
        </p:grpSpPr>
        <p:graphicFrame>
          <p:nvGraphicFramePr>
            <p:cNvPr id="11" name="Object 10"/>
            <p:cNvGraphicFramePr>
              <a:graphicFrameLocks noChangeAspect="1"/>
            </p:cNvGraphicFramePr>
            <p:nvPr>
              <p:extLst>
                <p:ext uri="{D42A27DB-BD31-4B8C-83A1-F6EECF244321}">
                  <p14:modId xmlns:p14="http://schemas.microsoft.com/office/powerpoint/2010/main" val="2000326508"/>
                </p:ext>
              </p:extLst>
            </p:nvPr>
          </p:nvGraphicFramePr>
          <p:xfrm>
            <a:off x="1103102" y="4509737"/>
            <a:ext cx="2698525" cy="2299879"/>
          </p:xfrm>
          <a:graphic>
            <a:graphicData uri="http://schemas.openxmlformats.org/presentationml/2006/ole">
              <mc:AlternateContent xmlns:mc="http://schemas.openxmlformats.org/markup-compatibility/2006">
                <mc:Choice xmlns:v="urn:schemas-microsoft-com:vml" Requires="v">
                  <p:oleObj spid="_x0000_s129206" name="Equation" r:id="rId8" imgW="1117600" imgH="952500" progId="Equation.3">
                    <p:embed/>
                  </p:oleObj>
                </mc:Choice>
                <mc:Fallback>
                  <p:oleObj name="Equation" r:id="rId8" imgW="1117600" imgH="952500" progId="Equation.3">
                    <p:embed/>
                    <p:pic>
                      <p:nvPicPr>
                        <p:cNvPr id="0" name=""/>
                        <p:cNvPicPr/>
                        <p:nvPr/>
                      </p:nvPicPr>
                      <p:blipFill>
                        <a:blip r:embed="rId9"/>
                        <a:stretch>
                          <a:fillRect/>
                        </a:stretch>
                      </p:blipFill>
                      <p:spPr>
                        <a:xfrm>
                          <a:off x="1103102" y="4509737"/>
                          <a:ext cx="2698525" cy="2299879"/>
                        </a:xfrm>
                        <a:prstGeom prst="rect">
                          <a:avLst/>
                        </a:prstGeom>
                      </p:spPr>
                    </p:pic>
                  </p:oleObj>
                </mc:Fallback>
              </mc:AlternateContent>
            </a:graphicData>
          </a:graphic>
        </p:graphicFrame>
        <p:sp>
          <p:nvSpPr>
            <p:cNvPr id="13" name="Left Brace 12"/>
            <p:cNvSpPr/>
            <p:nvPr/>
          </p:nvSpPr>
          <p:spPr>
            <a:xfrm>
              <a:off x="577366" y="4846301"/>
              <a:ext cx="288682" cy="1597473"/>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srgbClr val="030300"/>
                </a:solidFill>
                <a:latin typeface="Comic Sans MS"/>
              </a:endParaRPr>
            </a:p>
          </p:txBody>
        </p:sp>
      </p:grpSp>
      <p:sp>
        <p:nvSpPr>
          <p:cNvPr id="2" name="TextBox 1"/>
          <p:cNvSpPr txBox="1"/>
          <p:nvPr/>
        </p:nvSpPr>
        <p:spPr>
          <a:xfrm>
            <a:off x="883595" y="5029200"/>
            <a:ext cx="7212006" cy="523220"/>
          </a:xfrm>
          <a:prstGeom prst="rect">
            <a:avLst/>
          </a:prstGeom>
          <a:noFill/>
        </p:spPr>
        <p:txBody>
          <a:bodyPr wrap="none" rtlCol="0">
            <a:spAutoFit/>
          </a:bodyPr>
          <a:lstStyle/>
          <a:p>
            <a:pPr defTabSz="457200" fontAlgn="auto">
              <a:spcBef>
                <a:spcPts val="0"/>
              </a:spcBef>
              <a:spcAft>
                <a:spcPts val="0"/>
              </a:spcAft>
            </a:pPr>
            <a:r>
              <a:rPr lang="en-US" sz="2800" dirty="0" smtClean="0">
                <a:solidFill>
                  <a:srgbClr val="030300"/>
                </a:solidFill>
                <a:latin typeface="Wingdings"/>
                <a:ea typeface="Wingdings"/>
                <a:cs typeface="Wingdings"/>
                <a:sym typeface="Wingdings"/>
              </a:rPr>
              <a:t></a:t>
            </a:r>
            <a:r>
              <a:rPr lang="en-US" sz="2800" dirty="0">
                <a:solidFill>
                  <a:srgbClr val="030300"/>
                </a:solidFill>
                <a:latin typeface="Comic Sans MS"/>
                <a:ea typeface="+mn-ea"/>
                <a:cs typeface="+mn-cs"/>
                <a:sym typeface="Wingdings"/>
              </a:rPr>
              <a:t> </a:t>
            </a:r>
            <a:r>
              <a:rPr lang="en-US" sz="2800" dirty="0" smtClean="0">
                <a:solidFill>
                  <a:srgbClr val="030300"/>
                </a:solidFill>
                <a:latin typeface="Comic Sans MS"/>
                <a:ea typeface="+mn-ea"/>
                <a:cs typeface="+mn-cs"/>
              </a:rPr>
              <a:t>Anisotropic medium – more general case:</a:t>
            </a:r>
            <a:endParaRPr lang="en-US" sz="2800" dirty="0">
              <a:solidFill>
                <a:srgbClr val="030300"/>
              </a:solidFill>
              <a:latin typeface="Comic Sans MS"/>
              <a:ea typeface="+mn-ea"/>
              <a:cs typeface="+mn-cs"/>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623723333"/>
              </p:ext>
            </p:extLst>
          </p:nvPr>
        </p:nvGraphicFramePr>
        <p:xfrm>
          <a:off x="1068123" y="5867400"/>
          <a:ext cx="2224323" cy="714961"/>
        </p:xfrm>
        <a:graphic>
          <a:graphicData uri="http://schemas.openxmlformats.org/presentationml/2006/ole">
            <mc:AlternateContent xmlns:mc="http://schemas.openxmlformats.org/markup-compatibility/2006">
              <mc:Choice xmlns:v="urn:schemas-microsoft-com:vml" Requires="v">
                <p:oleObj spid="_x0000_s129207" name="Equation" r:id="rId10" imgW="711200" imgH="228600" progId="Equation.3">
                  <p:embed/>
                </p:oleObj>
              </mc:Choice>
              <mc:Fallback>
                <p:oleObj name="Equation" r:id="rId10" imgW="711200" imgH="228600" progId="Equation.3">
                  <p:embed/>
                  <p:pic>
                    <p:nvPicPr>
                      <p:cNvPr id="0" name=""/>
                      <p:cNvPicPr/>
                      <p:nvPr/>
                    </p:nvPicPr>
                    <p:blipFill>
                      <a:blip r:embed="rId11"/>
                      <a:stretch>
                        <a:fillRect/>
                      </a:stretch>
                    </p:blipFill>
                    <p:spPr>
                      <a:xfrm>
                        <a:off x="1068123" y="5867400"/>
                        <a:ext cx="2224323" cy="714961"/>
                      </a:xfrm>
                      <a:prstGeom prst="rect">
                        <a:avLst/>
                      </a:prstGeom>
                    </p:spPr>
                  </p:pic>
                </p:oleObj>
              </mc:Fallback>
            </mc:AlternateContent>
          </a:graphicData>
        </a:graphic>
      </p:graphicFrame>
      <p:sp>
        <p:nvSpPr>
          <p:cNvPr id="3" name="TextBox 2"/>
          <p:cNvSpPr txBox="1"/>
          <p:nvPr/>
        </p:nvSpPr>
        <p:spPr>
          <a:xfrm>
            <a:off x="4314342" y="5867400"/>
            <a:ext cx="4248128" cy="646331"/>
          </a:xfrm>
          <a:prstGeom prst="rect">
            <a:avLst/>
          </a:prstGeom>
          <a:noFill/>
        </p:spPr>
        <p:txBody>
          <a:bodyPr wrap="none" rtlCol="0">
            <a:spAutoFit/>
          </a:bodyPr>
          <a:lstStyle/>
          <a:p>
            <a:pPr defTabSz="457200" fontAlgn="auto">
              <a:spcBef>
                <a:spcPts val="0"/>
              </a:spcBef>
              <a:spcAft>
                <a:spcPts val="0"/>
              </a:spcAft>
            </a:pPr>
            <a:r>
              <a:rPr lang="en-US" dirty="0" smtClean="0">
                <a:solidFill>
                  <a:srgbClr val="030300"/>
                </a:solidFill>
                <a:latin typeface="Comic Sans MS"/>
                <a:ea typeface="+mn-ea"/>
                <a:cs typeface="+mn-cs"/>
              </a:rPr>
              <a:t>Up to 21 independent elements of the</a:t>
            </a:r>
          </a:p>
          <a:p>
            <a:pPr defTabSz="457200" fontAlgn="auto">
              <a:spcBef>
                <a:spcPts val="0"/>
              </a:spcBef>
              <a:spcAft>
                <a:spcPts val="0"/>
              </a:spcAft>
            </a:pPr>
            <a:r>
              <a:rPr lang="en-US" dirty="0" smtClean="0">
                <a:solidFill>
                  <a:srgbClr val="030300"/>
                </a:solidFill>
                <a:latin typeface="Comic Sans MS"/>
                <a:ea typeface="+mn-ea"/>
                <a:cs typeface="+mn-cs"/>
              </a:rPr>
              <a:t>elastic tensor </a:t>
            </a:r>
            <a:r>
              <a:rPr lang="en-US" dirty="0" err="1" smtClean="0">
                <a:solidFill>
                  <a:srgbClr val="030300"/>
                </a:solidFill>
                <a:latin typeface="Comic Sans MS"/>
                <a:ea typeface="+mn-ea"/>
                <a:cs typeface="+mn-cs"/>
              </a:rPr>
              <a:t>C</a:t>
            </a:r>
            <a:r>
              <a:rPr lang="en-US" baseline="-25000" dirty="0" err="1" smtClean="0">
                <a:solidFill>
                  <a:srgbClr val="030300"/>
                </a:solidFill>
                <a:latin typeface="Comic Sans MS"/>
                <a:ea typeface="+mn-ea"/>
                <a:cs typeface="+mn-cs"/>
              </a:rPr>
              <a:t>ijkl</a:t>
            </a:r>
            <a:endParaRPr lang="en-US" baseline="-25000" dirty="0">
              <a:solidFill>
                <a:srgbClr val="030300"/>
              </a:solidFill>
              <a:latin typeface="Comic Sans MS"/>
              <a:ea typeface="+mn-ea"/>
              <a:cs typeface="+mn-cs"/>
            </a:endParaRPr>
          </a:p>
        </p:txBody>
      </p:sp>
    </p:spTree>
    <p:extLst>
      <p:ext uri="{BB962C8B-B14F-4D97-AF65-F5344CB8AC3E}">
        <p14:creationId xmlns:p14="http://schemas.microsoft.com/office/powerpoint/2010/main" val="2002281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t="58185" r="49574" b="9903"/>
          <a:stretch>
            <a:fillRect/>
          </a:stretch>
        </p:blipFill>
        <p:spPr bwMode="auto">
          <a:xfrm>
            <a:off x="685800" y="762000"/>
            <a:ext cx="2819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l="49063" t="33012" b="40578"/>
          <a:stretch>
            <a:fillRect/>
          </a:stretch>
        </p:blipFill>
        <p:spPr bwMode="auto">
          <a:xfrm>
            <a:off x="609600" y="3429000"/>
            <a:ext cx="28479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32" name="Picture 4" descr="montelli1"/>
          <p:cNvPicPr>
            <a:picLocks noChangeAspect="1" noChangeArrowheads="1"/>
          </p:cNvPicPr>
          <p:nvPr/>
        </p:nvPicPr>
        <p:blipFill>
          <a:blip r:embed="rId3">
            <a:extLst>
              <a:ext uri="{28A0092B-C50C-407E-A947-70E740481C1C}">
                <a14:useLocalDpi xmlns:a14="http://schemas.microsoft.com/office/drawing/2010/main" val="0"/>
              </a:ext>
            </a:extLst>
          </a:blip>
          <a:srcRect l="25424"/>
          <a:stretch>
            <a:fillRect/>
          </a:stretch>
        </p:blipFill>
        <p:spPr bwMode="auto">
          <a:xfrm>
            <a:off x="4572000" y="838200"/>
            <a:ext cx="3352800" cy="2147888"/>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441325" y="6057900"/>
            <a:ext cx="319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i="1">
                <a:latin typeface="Times New Roman" charset="0"/>
              </a:rPr>
              <a:t>Karason and van der Hilst, 2000</a:t>
            </a:r>
          </a:p>
        </p:txBody>
      </p:sp>
      <p:sp>
        <p:nvSpPr>
          <p:cNvPr id="22534" name="Text Box 6"/>
          <p:cNvSpPr txBox="1">
            <a:spLocks noChangeArrowheads="1"/>
          </p:cNvSpPr>
          <p:nvPr/>
        </p:nvSpPr>
        <p:spPr bwMode="auto">
          <a:xfrm>
            <a:off x="4860925" y="3162300"/>
            <a:ext cx="204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i="1">
                <a:latin typeface="Times New Roman" charset="0"/>
              </a:rPr>
              <a:t>Montelli et al., 2004</a:t>
            </a:r>
          </a:p>
        </p:txBody>
      </p:sp>
      <p:sp>
        <p:nvSpPr>
          <p:cNvPr id="22535" name="Text Box 7"/>
          <p:cNvSpPr txBox="1">
            <a:spLocks noChangeArrowheads="1"/>
          </p:cNvSpPr>
          <p:nvPr/>
        </p:nvSpPr>
        <p:spPr bwMode="auto">
          <a:xfrm>
            <a:off x="4419600" y="304800"/>
            <a:ext cx="3408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dirty="0">
                <a:latin typeface="Comic Sans MS"/>
                <a:cs typeface="Comic Sans MS"/>
              </a:rPr>
              <a:t>Depth: Lowermost 1000 km</a:t>
            </a:r>
          </a:p>
        </p:txBody>
      </p:sp>
      <p:sp>
        <p:nvSpPr>
          <p:cNvPr id="22536" name="Text Box 8"/>
          <p:cNvSpPr txBox="1">
            <a:spLocks noChangeArrowheads="1"/>
          </p:cNvSpPr>
          <p:nvPr/>
        </p:nvSpPr>
        <p:spPr bwMode="auto">
          <a:xfrm>
            <a:off x="4777094" y="4038600"/>
            <a:ext cx="374588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buFont typeface="Symbol" charset="0"/>
              <a:buNone/>
            </a:pPr>
            <a:r>
              <a:rPr lang="en-US" sz="2400" dirty="0" smtClean="0">
                <a:latin typeface="Comic Sans MS"/>
                <a:cs typeface="Comic Sans MS"/>
              </a:rPr>
              <a:t>=&gt; Need </a:t>
            </a:r>
            <a:r>
              <a:rPr lang="en-US" sz="2400" dirty="0">
                <a:latin typeface="Comic Sans MS"/>
                <a:cs typeface="Comic Sans MS"/>
              </a:rPr>
              <a:t>seismic stations </a:t>
            </a:r>
          </a:p>
          <a:p>
            <a:pPr algn="ctr">
              <a:buFont typeface="Symbol" charset="0"/>
              <a:buNone/>
            </a:pPr>
            <a:r>
              <a:rPr lang="en-US" sz="2400" dirty="0">
                <a:latin typeface="Comic Sans MS"/>
                <a:cs typeface="Comic Sans MS"/>
              </a:rPr>
              <a:t>in the </a:t>
            </a:r>
            <a:r>
              <a:rPr lang="en-US" sz="2400" dirty="0" smtClean="0">
                <a:latin typeface="Comic Sans MS"/>
                <a:cs typeface="Comic Sans MS"/>
              </a:rPr>
              <a:t>oceans</a:t>
            </a:r>
          </a:p>
          <a:p>
            <a:pPr algn="ctr">
              <a:buFont typeface="Symbol" charset="0"/>
              <a:buNone/>
            </a:pPr>
            <a:endParaRPr lang="en-US" sz="2400" dirty="0" smtClean="0">
              <a:latin typeface="Comic Sans MS"/>
              <a:cs typeface="Comic Sans MS"/>
            </a:endParaRPr>
          </a:p>
          <a:p>
            <a:pPr algn="ctr">
              <a:buFont typeface="Symbol" charset="0"/>
              <a:buNone/>
            </a:pPr>
            <a:r>
              <a:rPr lang="en-US" sz="2400" dirty="0" smtClean="0">
                <a:latin typeface="Comic Sans MS"/>
                <a:cs typeface="Comic Sans MS"/>
              </a:rPr>
              <a:t>Or</a:t>
            </a:r>
          </a:p>
          <a:p>
            <a:pPr algn="ctr">
              <a:buFont typeface="Symbol" charset="0"/>
              <a:buNone/>
            </a:pPr>
            <a:endParaRPr lang="en-US" sz="2400" dirty="0" smtClean="0">
              <a:latin typeface="Comic Sans MS"/>
              <a:cs typeface="Comic Sans MS"/>
            </a:endParaRPr>
          </a:p>
          <a:p>
            <a:pPr algn="ctr">
              <a:buFont typeface="Symbol" charset="0"/>
              <a:buNone/>
            </a:pPr>
            <a:r>
              <a:rPr lang="en-US" sz="2400" dirty="0" smtClean="0">
                <a:latin typeface="Comic Sans MS"/>
                <a:cs typeface="Comic Sans MS"/>
              </a:rPr>
              <a:t>a combination of</a:t>
            </a:r>
          </a:p>
          <a:p>
            <a:pPr algn="ctr">
              <a:buFont typeface="Symbol" charset="0"/>
              <a:buNone/>
            </a:pPr>
            <a:r>
              <a:rPr lang="en-US" sz="2400" dirty="0" smtClean="0">
                <a:latin typeface="Comic Sans MS"/>
                <a:cs typeface="Comic Sans MS"/>
              </a:rPr>
              <a:t>different seismic phases</a:t>
            </a:r>
            <a:endParaRPr lang="en-US" sz="2400" dirty="0">
              <a:latin typeface="Comic Sans MS"/>
              <a:cs typeface="Comic Sans MS"/>
            </a:endParaRPr>
          </a:p>
        </p:txBody>
      </p:sp>
    </p:spTree>
    <p:extLst>
      <p:ext uri="{BB962C8B-B14F-4D97-AF65-F5344CB8AC3E}">
        <p14:creationId xmlns:p14="http://schemas.microsoft.com/office/powerpoint/2010/main" val="981967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ritsema2004"/>
          <p:cNvPicPr>
            <a:picLocks noChangeAspect="1" noChangeArrowheads="1"/>
          </p:cNvPicPr>
          <p:nvPr/>
        </p:nvPicPr>
        <p:blipFill>
          <a:blip r:embed="rId2">
            <a:extLst>
              <a:ext uri="{28A0092B-C50C-407E-A947-70E740481C1C}">
                <a14:useLocalDpi xmlns:a14="http://schemas.microsoft.com/office/drawing/2010/main" val="0"/>
              </a:ext>
            </a:extLst>
          </a:blip>
          <a:srcRect b="86896"/>
          <a:stretch>
            <a:fillRect/>
          </a:stretch>
        </p:blipFill>
        <p:spPr bwMode="auto">
          <a:xfrm>
            <a:off x="1524000" y="838200"/>
            <a:ext cx="6019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Picture 4" descr="ritsema2004"/>
          <p:cNvPicPr>
            <a:picLocks noChangeAspect="1" noChangeArrowheads="1"/>
          </p:cNvPicPr>
          <p:nvPr/>
        </p:nvPicPr>
        <p:blipFill>
          <a:blip r:embed="rId2">
            <a:extLst>
              <a:ext uri="{28A0092B-C50C-407E-A947-70E740481C1C}">
                <a14:useLocalDpi xmlns:a14="http://schemas.microsoft.com/office/drawing/2010/main" val="0"/>
              </a:ext>
            </a:extLst>
          </a:blip>
          <a:srcRect t="25819" b="61876"/>
          <a:stretch>
            <a:fillRect/>
          </a:stretch>
        </p:blipFill>
        <p:spPr bwMode="auto">
          <a:xfrm>
            <a:off x="1524000" y="2085975"/>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5" descr="ritsema2004"/>
          <p:cNvPicPr>
            <a:picLocks noChangeAspect="1" noChangeArrowheads="1"/>
          </p:cNvPicPr>
          <p:nvPr/>
        </p:nvPicPr>
        <p:blipFill>
          <a:blip r:embed="rId2">
            <a:extLst>
              <a:ext uri="{28A0092B-C50C-407E-A947-70E740481C1C}">
                <a14:useLocalDpi xmlns:a14="http://schemas.microsoft.com/office/drawing/2010/main" val="0"/>
              </a:ext>
            </a:extLst>
          </a:blip>
          <a:srcRect t="51228" b="35666"/>
          <a:stretch>
            <a:fillRect/>
          </a:stretch>
        </p:blipFill>
        <p:spPr bwMode="auto">
          <a:xfrm>
            <a:off x="1600200" y="3317875"/>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6" descr="ritsema2004"/>
          <p:cNvPicPr>
            <a:picLocks noChangeAspect="1" noChangeArrowheads="1"/>
          </p:cNvPicPr>
          <p:nvPr/>
        </p:nvPicPr>
        <p:blipFill>
          <a:blip r:embed="rId2">
            <a:extLst>
              <a:ext uri="{28A0092B-C50C-407E-A947-70E740481C1C}">
                <a14:useLocalDpi xmlns:a14="http://schemas.microsoft.com/office/drawing/2010/main" val="0"/>
              </a:ext>
            </a:extLst>
          </a:blip>
          <a:srcRect t="77438"/>
          <a:stretch>
            <a:fillRect/>
          </a:stretch>
        </p:blipFill>
        <p:spPr bwMode="auto">
          <a:xfrm>
            <a:off x="1600200" y="4605338"/>
            <a:ext cx="5943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7"/>
          <p:cNvSpPr txBox="1">
            <a:spLocks noChangeArrowheads="1"/>
          </p:cNvSpPr>
          <p:nvPr/>
        </p:nvSpPr>
        <p:spPr bwMode="auto">
          <a:xfrm>
            <a:off x="381000" y="152400"/>
            <a:ext cx="830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err="1" smtClean="0">
                <a:solidFill>
                  <a:srgbClr val="0000FF"/>
                </a:solidFill>
                <a:latin typeface="Comic Sans MS" charset="0"/>
              </a:rPr>
              <a:t>V</a:t>
            </a:r>
            <a:r>
              <a:rPr lang="en-US" sz="3200" baseline="-25000" dirty="0" err="1" smtClean="0">
                <a:solidFill>
                  <a:srgbClr val="0000FF"/>
                </a:solidFill>
                <a:latin typeface="Comic Sans MS" charset="0"/>
              </a:rPr>
              <a:t>s</a:t>
            </a:r>
            <a:r>
              <a:rPr lang="en-US" sz="3200" dirty="0" smtClean="0">
                <a:solidFill>
                  <a:srgbClr val="0000FF"/>
                </a:solidFill>
                <a:latin typeface="Comic Sans MS" charset="0"/>
              </a:rPr>
              <a:t> models </a:t>
            </a:r>
            <a:r>
              <a:rPr lang="en-US" sz="3200" dirty="0">
                <a:solidFill>
                  <a:srgbClr val="0000FF"/>
                </a:solidFill>
                <a:latin typeface="Comic Sans MS" charset="0"/>
              </a:rPr>
              <a:t>from different data subsets</a:t>
            </a:r>
          </a:p>
        </p:txBody>
      </p:sp>
      <p:sp>
        <p:nvSpPr>
          <p:cNvPr id="50184" name="Text Box 8"/>
          <p:cNvSpPr txBox="1">
            <a:spLocks noChangeArrowheads="1"/>
          </p:cNvSpPr>
          <p:nvPr/>
        </p:nvSpPr>
        <p:spPr bwMode="auto">
          <a:xfrm>
            <a:off x="0" y="1295400"/>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2400">
                <a:latin typeface="Comic Sans MS" charset="0"/>
              </a:rPr>
              <a:t>120 km</a:t>
            </a:r>
          </a:p>
        </p:txBody>
      </p:sp>
      <p:sp>
        <p:nvSpPr>
          <p:cNvPr id="50185" name="Text Box 9"/>
          <p:cNvSpPr txBox="1">
            <a:spLocks noChangeArrowheads="1"/>
          </p:cNvSpPr>
          <p:nvPr/>
        </p:nvSpPr>
        <p:spPr bwMode="auto">
          <a:xfrm>
            <a:off x="228600" y="2551113"/>
            <a:ext cx="1311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0186" name="Text Box 10"/>
          <p:cNvSpPr txBox="1">
            <a:spLocks noChangeArrowheads="1"/>
          </p:cNvSpPr>
          <p:nvPr/>
        </p:nvSpPr>
        <p:spPr bwMode="auto">
          <a:xfrm>
            <a:off x="0" y="2438400"/>
            <a:ext cx="146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sz="2400">
                <a:latin typeface="Comic Sans MS" charset="0"/>
              </a:rPr>
              <a:t>600 km</a:t>
            </a:r>
          </a:p>
        </p:txBody>
      </p:sp>
      <p:sp>
        <p:nvSpPr>
          <p:cNvPr id="50187" name="Text Box 11"/>
          <p:cNvSpPr txBox="1">
            <a:spLocks noChangeArrowheads="1"/>
          </p:cNvSpPr>
          <p:nvPr/>
        </p:nvSpPr>
        <p:spPr bwMode="auto">
          <a:xfrm>
            <a:off x="0" y="3733800"/>
            <a:ext cx="1479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2400">
                <a:latin typeface="Comic Sans MS" charset="0"/>
              </a:rPr>
              <a:t>1600 km</a:t>
            </a:r>
          </a:p>
        </p:txBody>
      </p:sp>
      <p:sp>
        <p:nvSpPr>
          <p:cNvPr id="50188" name="Text Box 12"/>
          <p:cNvSpPr txBox="1">
            <a:spLocks noChangeArrowheads="1"/>
          </p:cNvSpPr>
          <p:nvPr/>
        </p:nvSpPr>
        <p:spPr bwMode="auto">
          <a:xfrm>
            <a:off x="152400" y="4953000"/>
            <a:ext cx="142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2400">
                <a:latin typeface="Comic Sans MS" charset="0"/>
              </a:rPr>
              <a:t>2800 km</a:t>
            </a:r>
          </a:p>
        </p:txBody>
      </p:sp>
      <p:sp>
        <p:nvSpPr>
          <p:cNvPr id="50189" name="Text Box 13"/>
          <p:cNvSpPr txBox="1">
            <a:spLocks noChangeArrowheads="1"/>
          </p:cNvSpPr>
          <p:nvPr/>
        </p:nvSpPr>
        <p:spPr bwMode="auto">
          <a:xfrm>
            <a:off x="5257800" y="6553200"/>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1600" i="1" dirty="0">
                <a:latin typeface="Comic Sans MS" charset="0"/>
              </a:rPr>
              <a:t>After </a:t>
            </a:r>
            <a:r>
              <a:rPr lang="en-US" sz="1600" i="1" dirty="0" err="1">
                <a:latin typeface="Comic Sans MS" charset="0"/>
              </a:rPr>
              <a:t>Ritsema</a:t>
            </a:r>
            <a:r>
              <a:rPr lang="en-US" sz="1600" i="1" dirty="0">
                <a:latin typeface="Comic Sans MS" charset="0"/>
              </a:rPr>
              <a:t> et al., 2004</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C:\scanned_images\inversion\10_years_of_progres.jpg"/>
          <p:cNvPicPr>
            <a:picLocks noChangeAspect="1" noChangeArrowheads="1"/>
          </p:cNvPicPr>
          <p:nvPr/>
        </p:nvPicPr>
        <p:blipFill>
          <a:blip r:embed="rId3">
            <a:extLst>
              <a:ext uri="{28A0092B-C50C-407E-A947-70E740481C1C}">
                <a14:useLocalDpi xmlns:a14="http://schemas.microsoft.com/office/drawing/2010/main" val="0"/>
              </a:ext>
            </a:extLst>
          </a:blip>
          <a:srcRect b="55556"/>
          <a:stretch>
            <a:fillRect/>
          </a:stretch>
        </p:blipFill>
        <p:spPr bwMode="auto">
          <a:xfrm>
            <a:off x="914400" y="0"/>
            <a:ext cx="54086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90600" y="304800"/>
            <a:ext cx="7867078" cy="3429000"/>
            <a:chOff x="990600" y="304800"/>
            <a:chExt cx="7867078" cy="3429000"/>
          </a:xfrm>
        </p:grpSpPr>
        <p:pic>
          <p:nvPicPr>
            <p:cNvPr id="82949" name="Picture 3" descr="C:\scanned_images\inversion\10_years_of_progres.jpg"/>
            <p:cNvPicPr>
              <a:picLocks noChangeAspect="1" noChangeArrowheads="1"/>
            </p:cNvPicPr>
            <p:nvPr/>
          </p:nvPicPr>
          <p:blipFill>
            <a:blip r:embed="rId3">
              <a:extLst>
                <a:ext uri="{28A0092B-C50C-407E-A947-70E740481C1C}">
                  <a14:useLocalDpi xmlns:a14="http://schemas.microsoft.com/office/drawing/2010/main" val="0"/>
                </a:ext>
              </a:extLst>
            </a:blip>
            <a:srcRect l="1408" t="89999" b="1111"/>
            <a:stretch>
              <a:fillRect/>
            </a:stretch>
          </p:blipFill>
          <p:spPr bwMode="auto">
            <a:xfrm>
              <a:off x="990600" y="3124200"/>
              <a:ext cx="53324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Box 6"/>
            <p:cNvSpPr txBox="1">
              <a:spLocks noChangeArrowheads="1"/>
            </p:cNvSpPr>
            <p:nvPr/>
          </p:nvSpPr>
          <p:spPr bwMode="auto">
            <a:xfrm>
              <a:off x="5410200" y="304800"/>
              <a:ext cx="3447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600" i="1" dirty="0">
                  <a:solidFill>
                    <a:schemeClr val="tx2"/>
                  </a:solidFill>
                </a:rPr>
                <a:t>Woodhouse and </a:t>
              </a:r>
              <a:r>
                <a:rPr lang="en-US" sz="1600" i="1" dirty="0" err="1">
                  <a:solidFill>
                    <a:schemeClr val="tx2"/>
                  </a:solidFill>
                </a:rPr>
                <a:t>Dziewonski</a:t>
              </a:r>
              <a:r>
                <a:rPr lang="en-US" sz="1600" i="1" dirty="0">
                  <a:solidFill>
                    <a:schemeClr val="tx2"/>
                  </a:solidFill>
                </a:rPr>
                <a:t>, 1984</a:t>
              </a:r>
            </a:p>
          </p:txBody>
        </p:sp>
      </p:grpSp>
      <p:sp>
        <p:nvSpPr>
          <p:cNvPr id="5" name="TextBox 4"/>
          <p:cNvSpPr txBox="1"/>
          <p:nvPr/>
        </p:nvSpPr>
        <p:spPr>
          <a:xfrm>
            <a:off x="6094596" y="2589404"/>
            <a:ext cx="2415294" cy="461665"/>
          </a:xfrm>
          <a:prstGeom prst="rect">
            <a:avLst/>
          </a:prstGeom>
          <a:noFill/>
          <a:ln>
            <a:solidFill>
              <a:schemeClr val="tx1"/>
            </a:solidFill>
          </a:ln>
        </p:spPr>
        <p:txBody>
          <a:bodyPr wrap="none" rtlCol="0">
            <a:spAutoFit/>
          </a:bodyPr>
          <a:lstStyle/>
          <a:p>
            <a:r>
              <a:rPr lang="en-US" sz="2400" dirty="0" smtClean="0">
                <a:latin typeface="Comic Sans MS"/>
                <a:cs typeface="Comic Sans MS"/>
              </a:rPr>
              <a:t>Depth = 100 km</a:t>
            </a:r>
            <a:endParaRPr lang="en-US" sz="2400" dirty="0">
              <a:latin typeface="Comic Sans MS"/>
              <a:cs typeface="Comic Sans MS"/>
            </a:endParaRPr>
          </a:p>
        </p:txBody>
      </p:sp>
      <p:pic>
        <p:nvPicPr>
          <p:cNvPr id="9" name="Picture 8" descr="Figure_S05"/>
          <p:cNvPicPr/>
          <p:nvPr/>
        </p:nvPicPr>
        <p:blipFill rotWithShape="1">
          <a:blip r:embed="rId4" cstate="screen">
            <a:extLst>
              <a:ext uri="{28A0092B-C50C-407E-A947-70E740481C1C}">
                <a14:useLocalDpi xmlns:a14="http://schemas.microsoft.com/office/drawing/2010/main"/>
              </a:ext>
            </a:extLst>
          </a:blip>
          <a:srcRect l="61756" b="73132"/>
          <a:stretch/>
        </p:blipFill>
        <p:spPr bwMode="auto">
          <a:xfrm>
            <a:off x="1016899" y="3549053"/>
            <a:ext cx="6330985" cy="3416275"/>
          </a:xfrm>
          <a:prstGeom prst="rect">
            <a:avLst/>
          </a:prstGeom>
          <a:noFill/>
          <a:ln>
            <a:noFill/>
          </a:ln>
        </p:spPr>
      </p:pic>
      <p:sp>
        <p:nvSpPr>
          <p:cNvPr id="6" name="TextBox 5"/>
          <p:cNvSpPr txBox="1"/>
          <p:nvPr/>
        </p:nvSpPr>
        <p:spPr>
          <a:xfrm>
            <a:off x="7028417" y="6451964"/>
            <a:ext cx="2115583" cy="338554"/>
          </a:xfrm>
          <a:prstGeom prst="rect">
            <a:avLst/>
          </a:prstGeom>
          <a:noFill/>
        </p:spPr>
        <p:txBody>
          <a:bodyPr wrap="none" rtlCol="0">
            <a:spAutoFit/>
          </a:bodyPr>
          <a:lstStyle/>
          <a:p>
            <a:r>
              <a:rPr lang="en-US" sz="1600" i="1" dirty="0" err="1" smtClean="0">
                <a:latin typeface="Comic Sans MS"/>
                <a:cs typeface="Comic Sans MS"/>
              </a:rPr>
              <a:t>Ritsema</a:t>
            </a:r>
            <a:r>
              <a:rPr lang="en-US" sz="1600" i="1" dirty="0" smtClean="0">
                <a:latin typeface="Comic Sans MS"/>
                <a:cs typeface="Comic Sans MS"/>
              </a:rPr>
              <a:t> et al., 2011</a:t>
            </a:r>
            <a:endParaRPr lang="en-US" sz="1600" i="1" dirty="0">
              <a:latin typeface="Comic Sans MS"/>
              <a:cs typeface="Comic Sans MS"/>
            </a:endParaRPr>
          </a:p>
        </p:txBody>
      </p:sp>
    </p:spTree>
    <p:extLst>
      <p:ext uri="{BB962C8B-B14F-4D97-AF65-F5344CB8AC3E}">
        <p14:creationId xmlns:p14="http://schemas.microsoft.com/office/powerpoint/2010/main" val="7092824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682750" y="228600"/>
            <a:ext cx="1060450" cy="366713"/>
          </a:xfrm>
          <a:prstGeom prst="rect">
            <a:avLst/>
          </a:prstGeom>
          <a:noFill/>
          <a:ln w="9525">
            <a:noFill/>
            <a:miter lim="800000"/>
            <a:headEnd/>
            <a:tailEnd/>
          </a:ln>
        </p:spPr>
        <p:txBody>
          <a:bodyPr wrap="none">
            <a:prstTxWarp prst="textNoShape">
              <a:avLst/>
            </a:prstTxWarp>
            <a:spAutoFit/>
          </a:bodyPr>
          <a:lstStyle/>
          <a:p>
            <a:pPr eaLnBrk="0" hangingPunct="0"/>
            <a:r>
              <a:rPr lang="en-US" b="1">
                <a:solidFill>
                  <a:schemeClr val="tx1"/>
                </a:solidFill>
                <a:latin typeface="Arial" charset="0"/>
                <a:ea typeface="ＭＳ Ｐゴシック" charset="-128"/>
                <a:cs typeface="ＭＳ Ｐゴシック" charset="-128"/>
              </a:rPr>
              <a:t>Velocity</a:t>
            </a:r>
            <a:endParaRPr lang="en-US">
              <a:solidFill>
                <a:schemeClr val="tx1"/>
              </a:solidFill>
              <a:latin typeface="Arial" charset="0"/>
              <a:ea typeface="ＭＳ Ｐゴシック" charset="-128"/>
              <a:cs typeface="ＭＳ Ｐゴシック" charset="-128"/>
            </a:endParaRPr>
          </a:p>
        </p:txBody>
      </p:sp>
      <p:pic>
        <p:nvPicPr>
          <p:cNvPr id="3075" name="Picture 3" descr="velo_140_agu06_1210"/>
          <p:cNvPicPr>
            <a:picLocks noChangeAspect="1" noChangeArrowheads="1"/>
          </p:cNvPicPr>
          <p:nvPr/>
        </p:nvPicPr>
        <p:blipFill>
          <a:blip r:embed="rId4"/>
          <a:srcRect t="3784"/>
          <a:stretch>
            <a:fillRect/>
          </a:stretch>
        </p:blipFill>
        <p:spPr bwMode="auto">
          <a:xfrm>
            <a:off x="4039499" y="-73587"/>
            <a:ext cx="4756150" cy="6858000"/>
          </a:xfrm>
          <a:prstGeom prst="rect">
            <a:avLst/>
          </a:prstGeom>
          <a:noFill/>
        </p:spPr>
      </p:pic>
      <p:sp>
        <p:nvSpPr>
          <p:cNvPr id="3076" name="Rectangle 4"/>
          <p:cNvSpPr>
            <a:spLocks noChangeArrowheads="1"/>
          </p:cNvSpPr>
          <p:nvPr/>
        </p:nvSpPr>
        <p:spPr bwMode="auto">
          <a:xfrm>
            <a:off x="1600200" y="228600"/>
            <a:ext cx="1219200" cy="381000"/>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3077" name="Text Box 5"/>
          <p:cNvSpPr txBox="1">
            <a:spLocks noChangeArrowheads="1"/>
          </p:cNvSpPr>
          <p:nvPr/>
        </p:nvSpPr>
        <p:spPr bwMode="auto">
          <a:xfrm>
            <a:off x="-21438" y="1897430"/>
            <a:ext cx="4060937" cy="1938992"/>
          </a:xfrm>
          <a:prstGeom prst="rect">
            <a:avLst/>
          </a:prstGeom>
          <a:noFill/>
          <a:ln w="9525">
            <a:noFill/>
            <a:miter lim="800000"/>
            <a:headEnd/>
            <a:tailEnd/>
          </a:ln>
          <a:effectLst/>
        </p:spPr>
        <p:txBody>
          <a:bodyPr wrap="square">
            <a:prstTxWarp prst="textNoShape">
              <a:avLst/>
            </a:prstTxWarp>
            <a:spAutoFit/>
          </a:bodyPr>
          <a:lstStyle/>
          <a:p>
            <a:pPr marL="342900" indent="-342900">
              <a:buFontTx/>
              <a:buChar char="-"/>
            </a:pPr>
            <a:r>
              <a:rPr lang="en-US" sz="2000" dirty="0" smtClean="0">
                <a:solidFill>
                  <a:schemeClr val="tx1"/>
                </a:solidFill>
                <a:latin typeface="Comic Sans MS"/>
                <a:cs typeface="Comic Sans MS"/>
              </a:rPr>
              <a:t>Long period S, SS, </a:t>
            </a:r>
            <a:r>
              <a:rPr lang="en-US" sz="2000" dirty="0" err="1" smtClean="0">
                <a:solidFill>
                  <a:schemeClr val="tx1"/>
                </a:solidFill>
                <a:latin typeface="Comic Sans MS"/>
                <a:cs typeface="Comic Sans MS"/>
              </a:rPr>
              <a:t>ScS</a:t>
            </a:r>
            <a:r>
              <a:rPr lang="en-US" sz="2000" dirty="0" smtClean="0">
                <a:solidFill>
                  <a:schemeClr val="tx1"/>
                </a:solidFill>
                <a:latin typeface="Comic Sans MS"/>
                <a:cs typeface="Comic Sans MS"/>
              </a:rPr>
              <a:t>, SKS…t</a:t>
            </a:r>
            <a:r>
              <a:rPr lang="en-US" sz="2000" dirty="0" smtClean="0">
                <a:latin typeface="Comic Sans MS"/>
                <a:cs typeface="Comic Sans MS"/>
              </a:rPr>
              <a:t>ravel times</a:t>
            </a:r>
            <a:endParaRPr lang="en-US" sz="2000" dirty="0" smtClean="0">
              <a:solidFill>
                <a:schemeClr val="tx1"/>
              </a:solidFill>
              <a:latin typeface="Comic Sans MS"/>
              <a:cs typeface="Comic Sans MS"/>
            </a:endParaRPr>
          </a:p>
          <a:p>
            <a:r>
              <a:rPr lang="en-US" sz="2000" dirty="0" smtClean="0">
                <a:latin typeface="Comic Sans MS"/>
                <a:cs typeface="Comic Sans MS"/>
              </a:rPr>
              <a:t>- Surface waves and </a:t>
            </a:r>
          </a:p>
          <a:p>
            <a:r>
              <a:rPr lang="en-US" sz="2000" dirty="0">
                <a:latin typeface="Comic Sans MS"/>
                <a:cs typeface="Comic Sans MS"/>
              </a:rPr>
              <a:t> </a:t>
            </a:r>
            <a:r>
              <a:rPr lang="en-US" sz="2000" dirty="0" smtClean="0">
                <a:latin typeface="Comic Sans MS"/>
                <a:cs typeface="Comic Sans MS"/>
              </a:rPr>
              <a:t>    overtones</a:t>
            </a:r>
          </a:p>
          <a:p>
            <a:r>
              <a:rPr lang="en-US" sz="2000" dirty="0" smtClean="0">
                <a:solidFill>
                  <a:schemeClr val="tx1"/>
                </a:solidFill>
                <a:latin typeface="Comic Sans MS"/>
                <a:cs typeface="Comic Sans MS"/>
              </a:rPr>
              <a:t>- Normal Mode splitting</a:t>
            </a:r>
          </a:p>
          <a:p>
            <a:r>
              <a:rPr lang="en-US" sz="2000" dirty="0" smtClean="0">
                <a:latin typeface="Comic Sans MS"/>
                <a:cs typeface="Comic Sans MS"/>
              </a:rPr>
              <a:t>- High frequency Approx.</a:t>
            </a:r>
            <a:endParaRPr lang="en-US" sz="2000" dirty="0">
              <a:solidFill>
                <a:schemeClr val="tx1"/>
              </a:solidFill>
              <a:latin typeface="Comic Sans MS"/>
              <a:cs typeface="Comic Sans MS"/>
            </a:endParaRPr>
          </a:p>
        </p:txBody>
      </p:sp>
      <p:sp>
        <p:nvSpPr>
          <p:cNvPr id="3081" name="Text Box 9"/>
          <p:cNvSpPr txBox="1">
            <a:spLocks noChangeArrowheads="1"/>
          </p:cNvSpPr>
          <p:nvPr/>
        </p:nvSpPr>
        <p:spPr bwMode="auto">
          <a:xfrm>
            <a:off x="20781" y="228600"/>
            <a:ext cx="3158837" cy="1077218"/>
          </a:xfrm>
          <a:prstGeom prst="rect">
            <a:avLst/>
          </a:prstGeom>
          <a:solidFill>
            <a:srgbClr val="FFFFFF"/>
          </a:solidFill>
          <a:ln w="9525">
            <a:noFill/>
            <a:miter lim="800000"/>
            <a:headEnd/>
            <a:tailEnd/>
          </a:ln>
          <a:effectLst/>
        </p:spPr>
        <p:txBody>
          <a:bodyPr wrap="none">
            <a:prstTxWarp prst="textNoShape">
              <a:avLst/>
            </a:prstTxWarp>
            <a:spAutoFit/>
          </a:bodyPr>
          <a:lstStyle/>
          <a:p>
            <a:r>
              <a:rPr lang="en-US" sz="3200" dirty="0">
                <a:solidFill>
                  <a:srgbClr val="0000FF"/>
                </a:solidFill>
                <a:latin typeface="Comic Sans MS"/>
                <a:cs typeface="Comic Sans MS"/>
              </a:rPr>
              <a:t>Isotropic Vs</a:t>
            </a:r>
          </a:p>
          <a:p>
            <a:r>
              <a:rPr lang="en-US" sz="3200" dirty="0">
                <a:solidFill>
                  <a:srgbClr val="0000FF"/>
                </a:solidFill>
                <a:latin typeface="Comic Sans MS"/>
                <a:cs typeface="Comic Sans MS"/>
              </a:rPr>
              <a:t>Depth = 100 km</a:t>
            </a:r>
          </a:p>
        </p:txBody>
      </p:sp>
      <p:grpSp>
        <p:nvGrpSpPr>
          <p:cNvPr id="10" name="Group 10"/>
          <p:cNvGrpSpPr/>
          <p:nvPr/>
        </p:nvGrpSpPr>
        <p:grpSpPr>
          <a:xfrm>
            <a:off x="56000" y="4186837"/>
            <a:ext cx="2995717" cy="2149023"/>
            <a:chOff x="-2178050" y="597334"/>
            <a:chExt cx="7239000" cy="5484813"/>
          </a:xfrm>
        </p:grpSpPr>
        <p:pic>
          <p:nvPicPr>
            <p:cNvPr id="11" name="Picture 2" descr="waves_fig1"/>
            <p:cNvPicPr>
              <a:picLocks noChangeAspect="1" noChangeArrowheads="1"/>
            </p:cNvPicPr>
            <p:nvPr/>
          </p:nvPicPr>
          <p:blipFill>
            <a:blip r:embed="rId5"/>
            <a:srcRect/>
            <a:stretch>
              <a:fillRect/>
            </a:stretch>
          </p:blipFill>
          <p:spPr bwMode="auto">
            <a:xfrm>
              <a:off x="-2178050" y="597334"/>
              <a:ext cx="7239000" cy="5484813"/>
            </a:xfrm>
            <a:prstGeom prst="rect">
              <a:avLst/>
            </a:prstGeom>
            <a:noFill/>
          </p:spPr>
        </p:pic>
        <p:sp>
          <p:nvSpPr>
            <p:cNvPr id="13" name="Text Box 6"/>
            <p:cNvSpPr txBox="1">
              <a:spLocks noChangeArrowheads="1"/>
            </p:cNvSpPr>
            <p:nvPr/>
          </p:nvSpPr>
          <p:spPr bwMode="auto">
            <a:xfrm>
              <a:off x="-193164" y="1987613"/>
              <a:ext cx="342899" cy="989839"/>
            </a:xfrm>
            <a:prstGeom prst="rect">
              <a:avLst/>
            </a:prstGeom>
            <a:noFill/>
            <a:ln w="9525">
              <a:noFill/>
              <a:miter lim="800000"/>
              <a:headEnd/>
              <a:tailEnd/>
            </a:ln>
            <a:effectLst/>
          </p:spPr>
          <p:txBody>
            <a:bodyPr wrap="square">
              <a:prstTxWarp prst="textNoShape">
                <a:avLst/>
              </a:prstTxWarp>
              <a:spAutoFit/>
            </a:bodyPr>
            <a:lstStyle/>
            <a:p>
              <a:pPr eaLnBrk="1" hangingPunct="1"/>
              <a:r>
                <a:rPr lang="en-US" dirty="0">
                  <a:solidFill>
                    <a:srgbClr val="000000"/>
                  </a:solidFill>
                </a:rPr>
                <a:t>S</a:t>
              </a:r>
            </a:p>
          </p:txBody>
        </p:sp>
        <p:sp>
          <p:nvSpPr>
            <p:cNvPr id="14" name="Text Box 7"/>
            <p:cNvSpPr txBox="1">
              <a:spLocks noChangeArrowheads="1"/>
            </p:cNvSpPr>
            <p:nvPr/>
          </p:nvSpPr>
          <p:spPr bwMode="auto">
            <a:xfrm>
              <a:off x="3505200" y="2362200"/>
              <a:ext cx="501650" cy="428778"/>
            </a:xfrm>
            <a:prstGeom prst="rect">
              <a:avLst/>
            </a:prstGeom>
            <a:noFill/>
            <a:ln w="9525">
              <a:noFill/>
              <a:miter lim="800000"/>
              <a:headEnd/>
              <a:tailEnd/>
            </a:ln>
            <a:effectLst/>
          </p:spPr>
          <p:txBody>
            <a:bodyPr wrap="square">
              <a:prstTxWarp prst="textNoShape">
                <a:avLst/>
              </a:prstTxWarp>
              <a:spAutoFit/>
            </a:bodyPr>
            <a:lstStyle/>
            <a:p>
              <a:pPr eaLnBrk="1" hangingPunct="1"/>
              <a:endParaRPr lang="en-US" dirty="0">
                <a:solidFill>
                  <a:srgbClr val="000000"/>
                </a:solidFill>
              </a:endParaRPr>
            </a:p>
          </p:txBody>
        </p:sp>
        <p:sp>
          <p:nvSpPr>
            <p:cNvPr id="15" name="Text Box 8"/>
            <p:cNvSpPr txBox="1">
              <a:spLocks noChangeArrowheads="1"/>
            </p:cNvSpPr>
            <p:nvPr/>
          </p:nvSpPr>
          <p:spPr bwMode="auto">
            <a:xfrm>
              <a:off x="1324692" y="1297523"/>
              <a:ext cx="2542646" cy="989838"/>
            </a:xfrm>
            <a:prstGeom prst="rect">
              <a:avLst/>
            </a:prstGeom>
            <a:noFill/>
            <a:ln w="9525">
              <a:noFill/>
              <a:miter lim="800000"/>
              <a:headEnd/>
              <a:tailEnd/>
            </a:ln>
            <a:effectLst/>
          </p:spPr>
          <p:txBody>
            <a:bodyPr wrap="square">
              <a:prstTxWarp prst="textNoShape">
                <a:avLst/>
              </a:prstTxWarp>
              <a:spAutoFit/>
            </a:bodyPr>
            <a:lstStyle/>
            <a:p>
              <a:pPr eaLnBrk="1" hangingPunct="1"/>
              <a:r>
                <a:rPr lang="en-US" dirty="0">
                  <a:solidFill>
                    <a:srgbClr val="FF0000"/>
                  </a:solidFill>
                </a:rPr>
                <a:t>Surface waves</a:t>
              </a:r>
            </a:p>
          </p:txBody>
        </p:sp>
      </p:grpSp>
      <p:sp>
        <p:nvSpPr>
          <p:cNvPr id="16" name="TextBox 15"/>
          <p:cNvSpPr txBox="1"/>
          <p:nvPr/>
        </p:nvSpPr>
        <p:spPr>
          <a:xfrm>
            <a:off x="1113262" y="4675917"/>
            <a:ext cx="469199" cy="338554"/>
          </a:xfrm>
          <a:prstGeom prst="rect">
            <a:avLst/>
          </a:prstGeom>
          <a:noFill/>
        </p:spPr>
        <p:txBody>
          <a:bodyPr wrap="none" rtlCol="0">
            <a:spAutoFit/>
          </a:bodyPr>
          <a:lstStyle/>
          <a:p>
            <a:r>
              <a:rPr lang="en-US" sz="1600" dirty="0" smtClean="0">
                <a:solidFill>
                  <a:srgbClr val="000000"/>
                </a:solidFill>
              </a:rPr>
              <a:t>SS</a:t>
            </a:r>
            <a:endParaRPr lang="en-US" sz="1600" dirty="0">
              <a:solidFill>
                <a:srgbClr val="000000"/>
              </a:solidFill>
            </a:endParaRPr>
          </a:p>
        </p:txBody>
      </p:sp>
      <p:cxnSp>
        <p:nvCxnSpPr>
          <p:cNvPr id="3" name="Straight Arrow Connector 2"/>
          <p:cNvCxnSpPr/>
          <p:nvPr/>
        </p:nvCxnSpPr>
        <p:spPr>
          <a:xfrm flipV="1">
            <a:off x="2615499" y="1591734"/>
            <a:ext cx="1424000" cy="1456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15499" y="3048000"/>
            <a:ext cx="1424000" cy="16279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642755" y="2056153"/>
            <a:ext cx="1501245" cy="1200329"/>
          </a:xfrm>
          <a:prstGeom prst="rect">
            <a:avLst/>
          </a:prstGeom>
          <a:noFill/>
        </p:spPr>
        <p:txBody>
          <a:bodyPr wrap="none" rtlCol="0">
            <a:spAutoFit/>
          </a:bodyPr>
          <a:lstStyle/>
          <a:p>
            <a:r>
              <a:rPr lang="en-US" dirty="0" smtClean="0">
                <a:latin typeface="Comic Sans MS"/>
                <a:cs typeface="Comic Sans MS"/>
              </a:rPr>
              <a:t>20,000 time</a:t>
            </a:r>
          </a:p>
          <a:p>
            <a:r>
              <a:rPr lang="en-US" dirty="0" smtClean="0">
                <a:latin typeface="Comic Sans MS"/>
                <a:cs typeface="Comic Sans MS"/>
              </a:rPr>
              <a:t> domain</a:t>
            </a:r>
          </a:p>
          <a:p>
            <a:r>
              <a:rPr lang="en-US" dirty="0" smtClean="0">
                <a:latin typeface="Comic Sans MS"/>
                <a:cs typeface="Comic Sans MS"/>
              </a:rPr>
              <a:t>waveforms</a:t>
            </a:r>
          </a:p>
          <a:p>
            <a:r>
              <a:rPr lang="en-US" dirty="0" smtClean="0">
                <a:latin typeface="Comic Sans MS"/>
                <a:cs typeface="Comic Sans MS"/>
              </a:rPr>
              <a:t>+NACT</a:t>
            </a:r>
            <a:endParaRPr lang="en-US" dirty="0">
              <a:latin typeface="Comic Sans MS"/>
              <a:cs typeface="Comic Sans MS"/>
            </a:endParaRPr>
          </a:p>
        </p:txBody>
      </p:sp>
      <p:cxnSp>
        <p:nvCxnSpPr>
          <p:cNvPr id="4" name="Straight Arrow Connector 3"/>
          <p:cNvCxnSpPr/>
          <p:nvPr/>
        </p:nvCxnSpPr>
        <p:spPr>
          <a:xfrm flipH="1">
            <a:off x="7270222" y="2352646"/>
            <a:ext cx="372533" cy="1354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3221913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1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48822" t="2742" r="1282" b="80288"/>
          <a:stretch>
            <a:fillRect/>
          </a:stretch>
        </p:blipFill>
        <p:spPr>
          <a:xfrm>
            <a:off x="1004457" y="170104"/>
            <a:ext cx="6396104" cy="2964335"/>
          </a:xfrm>
          <a:prstGeom prst="rect">
            <a:avLst/>
          </a:prstGeom>
        </p:spPr>
      </p:pic>
      <p:sp>
        <p:nvSpPr>
          <p:cNvPr id="16" name="Rectangle 15"/>
          <p:cNvSpPr/>
          <p:nvPr/>
        </p:nvSpPr>
        <p:spPr>
          <a:xfrm>
            <a:off x="6257537" y="5611103"/>
            <a:ext cx="264974" cy="324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461754" y="2449290"/>
            <a:ext cx="168080" cy="237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rcRect l="47042" t="37455" r="1689" b="45166"/>
          <a:stretch>
            <a:fillRect/>
          </a:stretch>
        </p:blipFill>
        <p:spPr>
          <a:xfrm>
            <a:off x="259562" y="3091911"/>
            <a:ext cx="7353493" cy="3396757"/>
          </a:xfrm>
          <a:prstGeom prst="rect">
            <a:avLst/>
          </a:prstGeom>
        </p:spPr>
      </p:pic>
      <p:cxnSp>
        <p:nvCxnSpPr>
          <p:cNvPr id="4" name="Straight Connector 3"/>
          <p:cNvCxnSpPr/>
          <p:nvPr/>
        </p:nvCxnSpPr>
        <p:spPr>
          <a:xfrm>
            <a:off x="6499088" y="2577000"/>
            <a:ext cx="9144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334014" y="5565027"/>
            <a:ext cx="168080" cy="237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390024" y="5650404"/>
            <a:ext cx="9144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rcRect l="48822" t="2001" r="1282" b="80288"/>
          <a:stretch>
            <a:fillRect/>
          </a:stretch>
        </p:blipFill>
        <p:spPr>
          <a:xfrm>
            <a:off x="631863" y="158763"/>
            <a:ext cx="6897656" cy="3107220"/>
          </a:xfrm>
          <a:prstGeom prst="rect">
            <a:avLst/>
          </a:prstGeom>
        </p:spPr>
      </p:pic>
      <p:sp>
        <p:nvSpPr>
          <p:cNvPr id="11" name="Rectangle 10"/>
          <p:cNvSpPr/>
          <p:nvPr/>
        </p:nvSpPr>
        <p:spPr>
          <a:xfrm>
            <a:off x="6206274" y="2492654"/>
            <a:ext cx="168080" cy="237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262284" y="2601690"/>
            <a:ext cx="9144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927862" y="554784"/>
            <a:ext cx="800219" cy="369332"/>
          </a:xfrm>
          <a:prstGeom prst="rect">
            <a:avLst/>
          </a:prstGeom>
          <a:noFill/>
        </p:spPr>
        <p:txBody>
          <a:bodyPr wrap="none" rtlCol="0">
            <a:spAutoFit/>
          </a:bodyPr>
          <a:lstStyle/>
          <a:p>
            <a:r>
              <a:rPr lang="en-US" dirty="0" smtClean="0"/>
              <a:t>Colder</a:t>
            </a:r>
            <a:endParaRPr lang="en-US" dirty="0"/>
          </a:p>
        </p:txBody>
      </p:sp>
      <p:sp>
        <p:nvSpPr>
          <p:cNvPr id="13" name="TextBox 12"/>
          <p:cNvSpPr txBox="1"/>
          <p:nvPr/>
        </p:nvSpPr>
        <p:spPr>
          <a:xfrm>
            <a:off x="6927723" y="2411251"/>
            <a:ext cx="769411" cy="369332"/>
          </a:xfrm>
          <a:prstGeom prst="rect">
            <a:avLst/>
          </a:prstGeom>
          <a:noFill/>
        </p:spPr>
        <p:txBody>
          <a:bodyPr wrap="none" rtlCol="0">
            <a:spAutoFit/>
          </a:bodyPr>
          <a:lstStyle/>
          <a:p>
            <a:r>
              <a:rPr lang="en-US" dirty="0" smtClean="0"/>
              <a:t>hotter</a:t>
            </a:r>
            <a:endParaRPr lang="en-US" dirty="0"/>
          </a:p>
        </p:txBody>
      </p:sp>
      <p:sp>
        <p:nvSpPr>
          <p:cNvPr id="14" name="TextBox 13"/>
          <p:cNvSpPr txBox="1"/>
          <p:nvPr/>
        </p:nvSpPr>
        <p:spPr>
          <a:xfrm>
            <a:off x="7080123" y="5773381"/>
            <a:ext cx="769411" cy="369332"/>
          </a:xfrm>
          <a:prstGeom prst="rect">
            <a:avLst/>
          </a:prstGeom>
          <a:noFill/>
        </p:spPr>
        <p:txBody>
          <a:bodyPr wrap="none" rtlCol="0">
            <a:spAutoFit/>
          </a:bodyPr>
          <a:lstStyle/>
          <a:p>
            <a:r>
              <a:rPr lang="en-US" dirty="0" smtClean="0"/>
              <a:t>hotter</a:t>
            </a:r>
            <a:endParaRPr lang="en-US" dirty="0"/>
          </a:p>
        </p:txBody>
      </p:sp>
      <p:sp>
        <p:nvSpPr>
          <p:cNvPr id="15" name="TextBox 14"/>
          <p:cNvSpPr txBox="1"/>
          <p:nvPr/>
        </p:nvSpPr>
        <p:spPr>
          <a:xfrm>
            <a:off x="7129409" y="3528185"/>
            <a:ext cx="800219" cy="369332"/>
          </a:xfrm>
          <a:prstGeom prst="rect">
            <a:avLst/>
          </a:prstGeom>
          <a:noFill/>
        </p:spPr>
        <p:txBody>
          <a:bodyPr wrap="none" rtlCol="0">
            <a:spAutoFit/>
          </a:bodyPr>
          <a:lstStyle/>
          <a:p>
            <a:r>
              <a:rPr lang="en-US" dirty="0" smtClean="0"/>
              <a:t>Colder</a:t>
            </a:r>
            <a:endParaRPr lang="en-US" dirty="0"/>
          </a:p>
        </p:txBody>
      </p:sp>
      <p:sp>
        <p:nvSpPr>
          <p:cNvPr id="3" name="TextBox 2"/>
          <p:cNvSpPr txBox="1"/>
          <p:nvPr/>
        </p:nvSpPr>
        <p:spPr>
          <a:xfrm>
            <a:off x="1924318" y="6488668"/>
            <a:ext cx="6012959" cy="369332"/>
          </a:xfrm>
          <a:prstGeom prst="rect">
            <a:avLst/>
          </a:prstGeom>
          <a:noFill/>
        </p:spPr>
        <p:txBody>
          <a:bodyPr wrap="none" rtlCol="0">
            <a:spAutoFit/>
          </a:bodyPr>
          <a:lstStyle/>
          <a:p>
            <a:r>
              <a:rPr lang="en-US" dirty="0" smtClean="0">
                <a:latin typeface="Comic Sans MS"/>
                <a:cs typeface="Comic Sans MS"/>
              </a:rPr>
              <a:t>Slices through the Earth’s mantle at different depths</a:t>
            </a:r>
            <a:endParaRPr lang="en-US" dirty="0">
              <a:latin typeface="Comic Sans MS"/>
              <a:cs typeface="Comic Sans MS"/>
            </a:endParaRPr>
          </a:p>
        </p:txBody>
      </p:sp>
    </p:spTree>
    <p:extLst>
      <p:ext uri="{BB962C8B-B14F-4D97-AF65-F5344CB8AC3E}">
        <p14:creationId xmlns:p14="http://schemas.microsoft.com/office/powerpoint/2010/main" val="715585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822" t="36562" r="1071" b="44736"/>
          <a:stretch/>
        </p:blipFill>
        <p:spPr>
          <a:xfrm>
            <a:off x="1655054" y="0"/>
            <a:ext cx="6356743" cy="3232954"/>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903" r="47560" b="63926"/>
          <a:stretch/>
        </p:blipFill>
        <p:spPr bwMode="auto">
          <a:xfrm>
            <a:off x="177125" y="262762"/>
            <a:ext cx="2144280" cy="181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Box 12"/>
          <p:cNvSpPr txBox="1"/>
          <p:nvPr/>
        </p:nvSpPr>
        <p:spPr>
          <a:xfrm>
            <a:off x="7464828" y="2408923"/>
            <a:ext cx="769411" cy="369332"/>
          </a:xfrm>
          <a:prstGeom prst="rect">
            <a:avLst/>
          </a:prstGeom>
          <a:noFill/>
        </p:spPr>
        <p:txBody>
          <a:bodyPr wrap="none" rtlCol="0">
            <a:spAutoFit/>
          </a:bodyPr>
          <a:lstStyle/>
          <a:p>
            <a:r>
              <a:rPr lang="en-US" dirty="0" smtClean="0"/>
              <a:t>hotter</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186" t="9054" r="13798" b="60225"/>
          <a:stretch/>
        </p:blipFill>
        <p:spPr bwMode="auto">
          <a:xfrm>
            <a:off x="6667855" y="262762"/>
            <a:ext cx="2377460" cy="168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9" name="Straight Connector 8"/>
          <p:cNvCxnSpPr/>
          <p:nvPr/>
        </p:nvCxnSpPr>
        <p:spPr>
          <a:xfrm>
            <a:off x="4509553" y="1949168"/>
            <a:ext cx="481696"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027857" y="1156187"/>
            <a:ext cx="481696"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648972" y="1363157"/>
            <a:ext cx="481696" cy="202006"/>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14148" y="918583"/>
            <a:ext cx="481696"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2"/>
          <a:srcRect l="48822" t="56163" r="10958" b="27840"/>
          <a:stretch/>
        </p:blipFill>
        <p:spPr>
          <a:xfrm>
            <a:off x="1807454" y="3540854"/>
            <a:ext cx="5102487" cy="2765438"/>
          </a:xfrm>
          <a:prstGeom prst="rect">
            <a:avLst/>
          </a:prstGeom>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1195" t="37199" r="30071" b="32820"/>
          <a:stretch/>
        </p:blipFill>
        <p:spPr bwMode="auto">
          <a:xfrm>
            <a:off x="0" y="2884063"/>
            <a:ext cx="2321405" cy="156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8186" t="67550" r="13798" b="2840"/>
          <a:stretch/>
        </p:blipFill>
        <p:spPr bwMode="auto">
          <a:xfrm>
            <a:off x="6502248" y="2665132"/>
            <a:ext cx="2561743" cy="175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4" name="Straight Connector 13"/>
          <p:cNvCxnSpPr/>
          <p:nvPr/>
        </p:nvCxnSpPr>
        <p:spPr>
          <a:xfrm>
            <a:off x="6816553" y="2408923"/>
            <a:ext cx="112053"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21405" y="370435"/>
            <a:ext cx="1892743" cy="5481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321405" y="1156187"/>
            <a:ext cx="1892743" cy="20767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965922" y="621801"/>
            <a:ext cx="701933" cy="741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4894438" y="1949168"/>
            <a:ext cx="1587197" cy="913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449653" y="6488668"/>
            <a:ext cx="6492382" cy="369332"/>
          </a:xfrm>
          <a:prstGeom prst="rect">
            <a:avLst/>
          </a:prstGeom>
        </p:spPr>
        <p:txBody>
          <a:bodyPr wrap="square">
            <a:spAutoFit/>
          </a:bodyPr>
          <a:lstStyle/>
          <a:p>
            <a:r>
              <a:rPr lang="en-US" dirty="0">
                <a:latin typeface="Comic Sans MS"/>
                <a:cs typeface="Comic Sans MS"/>
              </a:rPr>
              <a:t>Slices through the Earth’s mantle at different depths</a:t>
            </a:r>
          </a:p>
        </p:txBody>
      </p:sp>
    </p:spTree>
    <p:extLst>
      <p:ext uri="{BB962C8B-B14F-4D97-AF65-F5344CB8AC3E}">
        <p14:creationId xmlns:p14="http://schemas.microsoft.com/office/powerpoint/2010/main" val="3879802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822" t="56430" r="1168" b="8680"/>
          <a:stretch/>
        </p:blipFill>
        <p:spPr>
          <a:xfrm>
            <a:off x="1096704" y="230751"/>
            <a:ext cx="6971120" cy="6627249"/>
          </a:xfrm>
          <a:prstGeom prst="rect">
            <a:avLst/>
          </a:prstGeom>
        </p:spPr>
      </p:pic>
      <p:sp>
        <p:nvSpPr>
          <p:cNvPr id="7" name="Rectangle 6"/>
          <p:cNvSpPr/>
          <p:nvPr/>
        </p:nvSpPr>
        <p:spPr>
          <a:xfrm>
            <a:off x="6760570" y="2225202"/>
            <a:ext cx="168080" cy="237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6797904" y="2334238"/>
            <a:ext cx="9144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763562" y="5776270"/>
            <a:ext cx="168080" cy="237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782220" y="5922654"/>
            <a:ext cx="9144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763562" y="2788430"/>
            <a:ext cx="168080" cy="237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803888" y="2881800"/>
            <a:ext cx="9144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667714" y="370118"/>
            <a:ext cx="800219" cy="369332"/>
          </a:xfrm>
          <a:prstGeom prst="rect">
            <a:avLst/>
          </a:prstGeom>
          <a:noFill/>
        </p:spPr>
        <p:txBody>
          <a:bodyPr wrap="none" rtlCol="0">
            <a:spAutoFit/>
          </a:bodyPr>
          <a:lstStyle/>
          <a:p>
            <a:r>
              <a:rPr lang="en-US" dirty="0" smtClean="0"/>
              <a:t>Colder</a:t>
            </a:r>
            <a:endParaRPr lang="en-US" dirty="0"/>
          </a:p>
        </p:txBody>
      </p:sp>
      <p:sp>
        <p:nvSpPr>
          <p:cNvPr id="11" name="TextBox 10"/>
          <p:cNvSpPr txBox="1"/>
          <p:nvPr/>
        </p:nvSpPr>
        <p:spPr>
          <a:xfrm>
            <a:off x="7548751" y="3658007"/>
            <a:ext cx="800219" cy="369332"/>
          </a:xfrm>
          <a:prstGeom prst="rect">
            <a:avLst/>
          </a:prstGeom>
          <a:noFill/>
        </p:spPr>
        <p:txBody>
          <a:bodyPr wrap="none" rtlCol="0">
            <a:spAutoFit/>
          </a:bodyPr>
          <a:lstStyle/>
          <a:p>
            <a:r>
              <a:rPr lang="en-US" dirty="0" smtClean="0"/>
              <a:t>Colder</a:t>
            </a:r>
            <a:endParaRPr lang="en-US" dirty="0"/>
          </a:p>
        </p:txBody>
      </p:sp>
      <p:sp>
        <p:nvSpPr>
          <p:cNvPr id="12" name="TextBox 11"/>
          <p:cNvSpPr txBox="1"/>
          <p:nvPr/>
        </p:nvSpPr>
        <p:spPr>
          <a:xfrm>
            <a:off x="7683118" y="2620468"/>
            <a:ext cx="769411" cy="369332"/>
          </a:xfrm>
          <a:prstGeom prst="rect">
            <a:avLst/>
          </a:prstGeom>
          <a:noFill/>
        </p:spPr>
        <p:txBody>
          <a:bodyPr wrap="none" rtlCol="0">
            <a:spAutoFit/>
          </a:bodyPr>
          <a:lstStyle/>
          <a:p>
            <a:r>
              <a:rPr lang="en-US" dirty="0" smtClean="0"/>
              <a:t>hotter</a:t>
            </a:r>
            <a:endParaRPr lang="en-US" dirty="0"/>
          </a:p>
        </p:txBody>
      </p:sp>
      <p:sp>
        <p:nvSpPr>
          <p:cNvPr id="13" name="TextBox 12"/>
          <p:cNvSpPr txBox="1"/>
          <p:nvPr/>
        </p:nvSpPr>
        <p:spPr>
          <a:xfrm>
            <a:off x="7548751" y="6014763"/>
            <a:ext cx="769411" cy="369332"/>
          </a:xfrm>
          <a:prstGeom prst="rect">
            <a:avLst/>
          </a:prstGeom>
          <a:noFill/>
        </p:spPr>
        <p:txBody>
          <a:bodyPr wrap="none" rtlCol="0">
            <a:spAutoFit/>
          </a:bodyPr>
          <a:lstStyle/>
          <a:p>
            <a:r>
              <a:rPr lang="en-US" dirty="0" smtClean="0"/>
              <a:t>hotter</a:t>
            </a:r>
            <a:endParaRPr lang="en-US" dirty="0"/>
          </a:p>
        </p:txBody>
      </p:sp>
      <p:sp>
        <p:nvSpPr>
          <p:cNvPr id="14" name="TextBox 13"/>
          <p:cNvSpPr txBox="1"/>
          <p:nvPr/>
        </p:nvSpPr>
        <p:spPr>
          <a:xfrm>
            <a:off x="1924318" y="6488668"/>
            <a:ext cx="6012959" cy="369332"/>
          </a:xfrm>
          <a:prstGeom prst="rect">
            <a:avLst/>
          </a:prstGeom>
          <a:noFill/>
        </p:spPr>
        <p:txBody>
          <a:bodyPr wrap="none" rtlCol="0">
            <a:spAutoFit/>
          </a:bodyPr>
          <a:lstStyle/>
          <a:p>
            <a:r>
              <a:rPr lang="en-US" dirty="0" smtClean="0">
                <a:latin typeface="Comic Sans MS"/>
                <a:cs typeface="Comic Sans MS"/>
              </a:rPr>
              <a:t>Slices through the Earth’s mantle at different depths</a:t>
            </a:r>
            <a:endParaRPr lang="en-US" dirty="0">
              <a:latin typeface="Comic Sans MS"/>
              <a:cs typeface="Comic Sans MS"/>
            </a:endParaRPr>
          </a:p>
        </p:txBody>
      </p:sp>
    </p:spTree>
    <p:extLst>
      <p:ext uri="{BB962C8B-B14F-4D97-AF65-F5344CB8AC3E}">
        <p14:creationId xmlns:p14="http://schemas.microsoft.com/office/powerpoint/2010/main" val="27433445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3118"/>
            <a:ext cx="6267831" cy="4111428"/>
          </a:xfrm>
          <a:prstGeom prst="rect">
            <a:avLst/>
          </a:prstGeom>
        </p:spPr>
      </p:pic>
      <p:pic>
        <p:nvPicPr>
          <p:cNvPr id="5" name="Picture 4"/>
          <p:cNvPicPr>
            <a:picLocks noChangeAspect="1"/>
          </p:cNvPicPr>
          <p:nvPr/>
        </p:nvPicPr>
        <p:blipFill>
          <a:blip r:embed="rId4"/>
          <a:stretch>
            <a:fillRect/>
          </a:stretch>
        </p:blipFill>
        <p:spPr>
          <a:xfrm>
            <a:off x="4705303" y="4349064"/>
            <a:ext cx="4216060" cy="2386290"/>
          </a:xfrm>
          <a:prstGeom prst="rect">
            <a:avLst/>
          </a:prstGeom>
        </p:spPr>
      </p:pic>
      <p:sp>
        <p:nvSpPr>
          <p:cNvPr id="6" name="TextBox 5"/>
          <p:cNvSpPr txBox="1"/>
          <p:nvPr/>
        </p:nvSpPr>
        <p:spPr>
          <a:xfrm>
            <a:off x="6699000" y="6519559"/>
            <a:ext cx="2445000" cy="338554"/>
          </a:xfrm>
          <a:prstGeom prst="rect">
            <a:avLst/>
          </a:prstGeom>
          <a:noFill/>
        </p:spPr>
        <p:txBody>
          <a:bodyPr wrap="none" rtlCol="0">
            <a:spAutoFit/>
          </a:bodyPr>
          <a:lstStyle/>
          <a:p>
            <a:r>
              <a:rPr lang="en-US" sz="1600" i="1" dirty="0" err="1" smtClean="0">
                <a:latin typeface="Comic Sans MS"/>
                <a:cs typeface="Comic Sans MS"/>
              </a:rPr>
              <a:t>Lekic</a:t>
            </a:r>
            <a:r>
              <a:rPr lang="en-US" sz="1600" i="1" dirty="0" smtClean="0">
                <a:latin typeface="Comic Sans MS"/>
                <a:cs typeface="Comic Sans MS"/>
              </a:rPr>
              <a:t> et al, 2012, EPSL</a:t>
            </a:r>
            <a:endParaRPr lang="en-US" sz="1600" i="1" dirty="0">
              <a:latin typeface="Comic Sans MS"/>
              <a:cs typeface="Comic Sans MS"/>
            </a:endParaRPr>
          </a:p>
        </p:txBody>
      </p:sp>
      <p:sp>
        <p:nvSpPr>
          <p:cNvPr id="2" name="TextBox 1"/>
          <p:cNvSpPr txBox="1"/>
          <p:nvPr/>
        </p:nvSpPr>
        <p:spPr>
          <a:xfrm>
            <a:off x="465667" y="4363758"/>
            <a:ext cx="2035496" cy="646331"/>
          </a:xfrm>
          <a:prstGeom prst="rect">
            <a:avLst/>
          </a:prstGeom>
          <a:noFill/>
        </p:spPr>
        <p:txBody>
          <a:bodyPr wrap="none" rtlCol="0">
            <a:spAutoFit/>
          </a:bodyPr>
          <a:lstStyle/>
          <a:p>
            <a:r>
              <a:rPr lang="en-US" dirty="0" smtClean="0">
                <a:latin typeface="Comic Sans MS"/>
                <a:cs typeface="Comic Sans MS"/>
              </a:rPr>
              <a:t>Shear velocity</a:t>
            </a:r>
          </a:p>
          <a:p>
            <a:r>
              <a:rPr lang="en-US" dirty="0" smtClean="0">
                <a:latin typeface="Comic Sans MS"/>
                <a:cs typeface="Comic Sans MS"/>
              </a:rPr>
              <a:t>Depth = 2800 km</a:t>
            </a:r>
            <a:endParaRPr lang="en-US" dirty="0">
              <a:latin typeface="Comic Sans MS"/>
              <a:cs typeface="Comic Sans MS"/>
            </a:endParaRPr>
          </a:p>
        </p:txBody>
      </p:sp>
      <p:sp>
        <p:nvSpPr>
          <p:cNvPr id="3" name="TextBox 2"/>
          <p:cNvSpPr txBox="1"/>
          <p:nvPr/>
        </p:nvSpPr>
        <p:spPr>
          <a:xfrm>
            <a:off x="465667" y="5820833"/>
            <a:ext cx="1602798" cy="646331"/>
          </a:xfrm>
          <a:prstGeom prst="rect">
            <a:avLst/>
          </a:prstGeom>
          <a:noFill/>
        </p:spPr>
        <p:txBody>
          <a:bodyPr wrap="none" rtlCol="0">
            <a:spAutoFit/>
          </a:bodyPr>
          <a:lstStyle/>
          <a:p>
            <a:r>
              <a:rPr lang="en-US" dirty="0" smtClean="0"/>
              <a:t>“LLSVP”</a:t>
            </a:r>
          </a:p>
          <a:p>
            <a:r>
              <a:rPr lang="en-US" dirty="0" smtClean="0"/>
              <a:t>“</a:t>
            </a:r>
            <a:r>
              <a:rPr lang="en-US" dirty="0" err="1" smtClean="0"/>
              <a:t>Superplumes</a:t>
            </a:r>
            <a:r>
              <a:rPr lang="en-US" dirty="0" smtClean="0"/>
              <a:t>”</a:t>
            </a:r>
            <a:endParaRPr lang="en-US" dirty="0"/>
          </a:p>
        </p:txBody>
      </p:sp>
      <p:pic>
        <p:nvPicPr>
          <p:cNvPr id="7" name="Picture 6"/>
          <p:cNvPicPr>
            <a:picLocks noChangeAspect="1"/>
          </p:cNvPicPr>
          <p:nvPr/>
        </p:nvPicPr>
        <p:blipFill rotWithShape="1">
          <a:blip r:embed="rId5"/>
          <a:srcRect l="-2827" t="16691" r="66682" b="21001"/>
          <a:stretch/>
        </p:blipFill>
        <p:spPr>
          <a:xfrm>
            <a:off x="7201648" y="268544"/>
            <a:ext cx="1719715" cy="3979910"/>
          </a:xfrm>
          <a:prstGeom prst="rect">
            <a:avLst/>
          </a:prstGeom>
        </p:spPr>
      </p:pic>
      <p:sp>
        <p:nvSpPr>
          <p:cNvPr id="8" name="TextBox 7"/>
          <p:cNvSpPr txBox="1"/>
          <p:nvPr/>
        </p:nvSpPr>
        <p:spPr>
          <a:xfrm>
            <a:off x="6267831" y="268544"/>
            <a:ext cx="1701871" cy="646331"/>
          </a:xfrm>
          <a:prstGeom prst="rect">
            <a:avLst/>
          </a:prstGeom>
          <a:noFill/>
        </p:spPr>
        <p:txBody>
          <a:bodyPr wrap="none" rtlCol="0">
            <a:spAutoFit/>
          </a:bodyPr>
          <a:lstStyle/>
          <a:p>
            <a:r>
              <a:rPr lang="en-US" dirty="0" smtClean="0">
                <a:latin typeface="Comic Sans MS"/>
                <a:cs typeface="Comic Sans MS"/>
              </a:rPr>
              <a:t>Spectrum of</a:t>
            </a:r>
          </a:p>
          <a:p>
            <a:r>
              <a:rPr lang="en-US" dirty="0" smtClean="0">
                <a:latin typeface="Comic Sans MS"/>
                <a:cs typeface="Comic Sans MS"/>
              </a:rPr>
              <a:t>heterogeneity</a:t>
            </a:r>
            <a:endParaRPr lang="en-US" dirty="0">
              <a:latin typeface="Comic Sans MS"/>
              <a:cs typeface="Comic Sans MS"/>
            </a:endParaRPr>
          </a:p>
        </p:txBody>
      </p:sp>
    </p:spTree>
    <p:extLst>
      <p:ext uri="{BB962C8B-B14F-4D97-AF65-F5344CB8AC3E}">
        <p14:creationId xmlns:p14="http://schemas.microsoft.com/office/powerpoint/2010/main" val="3740947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7" y="32722"/>
            <a:ext cx="9144000" cy="6170601"/>
          </a:xfrm>
          <a:prstGeom prst="rect">
            <a:avLst/>
          </a:prstGeom>
        </p:spPr>
      </p:pic>
      <p:sp>
        <p:nvSpPr>
          <p:cNvPr id="6" name="TextBox 5"/>
          <p:cNvSpPr txBox="1"/>
          <p:nvPr/>
        </p:nvSpPr>
        <p:spPr>
          <a:xfrm>
            <a:off x="228600" y="6553200"/>
            <a:ext cx="4315304" cy="338554"/>
          </a:xfrm>
          <a:prstGeom prst="rect">
            <a:avLst/>
          </a:prstGeom>
          <a:noFill/>
        </p:spPr>
        <p:txBody>
          <a:bodyPr wrap="none" rtlCol="0">
            <a:spAutoFit/>
          </a:bodyPr>
          <a:lstStyle/>
          <a:p>
            <a:r>
              <a:rPr lang="en-US" sz="1600" i="1" dirty="0" err="1" smtClean="0">
                <a:latin typeface="Comic Sans MS"/>
                <a:cs typeface="Comic Sans MS"/>
              </a:rPr>
              <a:t>Meschede</a:t>
            </a:r>
            <a:r>
              <a:rPr lang="en-US" sz="1600" i="1" dirty="0" smtClean="0">
                <a:latin typeface="Comic Sans MS"/>
                <a:cs typeface="Comic Sans MS"/>
              </a:rPr>
              <a:t> and Romanowicz, </a:t>
            </a:r>
            <a:r>
              <a:rPr lang="en-US" sz="1600" i="1" dirty="0">
                <a:latin typeface="Comic Sans MS"/>
                <a:cs typeface="Comic Sans MS"/>
              </a:rPr>
              <a:t>G</a:t>
            </a:r>
            <a:r>
              <a:rPr lang="en-US" sz="1600" i="1" dirty="0" smtClean="0">
                <a:latin typeface="Comic Sans MS"/>
                <a:cs typeface="Comic Sans MS"/>
              </a:rPr>
              <a:t>JI submitted</a:t>
            </a:r>
            <a:endParaRPr lang="en-US" sz="1600" i="1" dirty="0">
              <a:latin typeface="Comic Sans MS"/>
              <a:cs typeface="Comic Sans MS"/>
            </a:endParaRPr>
          </a:p>
        </p:txBody>
      </p:sp>
      <p:sp>
        <p:nvSpPr>
          <p:cNvPr id="2" name="TextBox 1"/>
          <p:cNvSpPr txBox="1"/>
          <p:nvPr/>
        </p:nvSpPr>
        <p:spPr>
          <a:xfrm>
            <a:off x="5867400" y="6553200"/>
            <a:ext cx="1820668" cy="369332"/>
          </a:xfrm>
          <a:prstGeom prst="rect">
            <a:avLst/>
          </a:prstGeom>
          <a:noFill/>
        </p:spPr>
        <p:txBody>
          <a:bodyPr wrap="none" rtlCol="0">
            <a:spAutoFit/>
          </a:bodyPr>
          <a:lstStyle/>
          <a:p>
            <a:r>
              <a:rPr lang="en-US" dirty="0" smtClean="0"/>
              <a:t>Depth = 100 km</a:t>
            </a:r>
            <a:endParaRPr lang="en-US" dirty="0"/>
          </a:p>
        </p:txBody>
      </p:sp>
    </p:spTree>
    <p:extLst>
      <p:ext uri="{BB962C8B-B14F-4D97-AF65-F5344CB8AC3E}">
        <p14:creationId xmlns:p14="http://schemas.microsoft.com/office/powerpoint/2010/main" val="39791101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tho_glob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 y="1219200"/>
            <a:ext cx="8981268" cy="4648200"/>
          </a:xfrm>
          <a:prstGeom prst="rect">
            <a:avLst/>
          </a:prstGeom>
        </p:spPr>
      </p:pic>
      <p:sp>
        <p:nvSpPr>
          <p:cNvPr id="7" name="TextBox 6"/>
          <p:cNvSpPr txBox="1"/>
          <p:nvPr/>
        </p:nvSpPr>
        <p:spPr>
          <a:xfrm>
            <a:off x="228600" y="6553200"/>
            <a:ext cx="4315304" cy="338554"/>
          </a:xfrm>
          <a:prstGeom prst="rect">
            <a:avLst/>
          </a:prstGeom>
          <a:noFill/>
        </p:spPr>
        <p:txBody>
          <a:bodyPr wrap="none" rtlCol="0">
            <a:spAutoFit/>
          </a:bodyPr>
          <a:lstStyle/>
          <a:p>
            <a:r>
              <a:rPr lang="en-US" sz="1600" i="1" dirty="0" err="1" smtClean="0">
                <a:latin typeface="Comic Sans MS"/>
                <a:cs typeface="Comic Sans MS"/>
              </a:rPr>
              <a:t>Meschede</a:t>
            </a:r>
            <a:r>
              <a:rPr lang="en-US" sz="1600" i="1" dirty="0" smtClean="0">
                <a:latin typeface="Comic Sans MS"/>
                <a:cs typeface="Comic Sans MS"/>
              </a:rPr>
              <a:t> and Romanowicz, </a:t>
            </a:r>
            <a:r>
              <a:rPr lang="en-US" sz="1600" i="1" dirty="0">
                <a:latin typeface="Comic Sans MS"/>
                <a:cs typeface="Comic Sans MS"/>
              </a:rPr>
              <a:t>G</a:t>
            </a:r>
            <a:r>
              <a:rPr lang="en-US" sz="1600" i="1" dirty="0" smtClean="0">
                <a:latin typeface="Comic Sans MS"/>
                <a:cs typeface="Comic Sans MS"/>
              </a:rPr>
              <a:t>JI submitted</a:t>
            </a:r>
            <a:endParaRPr lang="en-US" sz="1600" i="1" dirty="0">
              <a:latin typeface="Comic Sans MS"/>
              <a:cs typeface="Comic Sans MS"/>
            </a:endParaRPr>
          </a:p>
        </p:txBody>
      </p:sp>
    </p:spTree>
    <p:extLst>
      <p:ext uri="{BB962C8B-B14F-4D97-AF65-F5344CB8AC3E}">
        <p14:creationId xmlns:p14="http://schemas.microsoft.com/office/powerpoint/2010/main" val="33317134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4306" y="893639"/>
            <a:ext cx="5352757" cy="5150766"/>
          </a:xfrm>
          <a:prstGeom prst="rect">
            <a:avLst/>
          </a:prstGeom>
        </p:spPr>
      </p:pic>
      <p:sp>
        <p:nvSpPr>
          <p:cNvPr id="5" name="TextBox 4"/>
          <p:cNvSpPr txBox="1"/>
          <p:nvPr/>
        </p:nvSpPr>
        <p:spPr>
          <a:xfrm>
            <a:off x="840398" y="1848719"/>
            <a:ext cx="1785502" cy="369332"/>
          </a:xfrm>
          <a:prstGeom prst="rect">
            <a:avLst/>
          </a:prstGeom>
          <a:noFill/>
        </p:spPr>
        <p:txBody>
          <a:bodyPr wrap="none" rtlCol="0">
            <a:spAutoFit/>
          </a:bodyPr>
          <a:lstStyle/>
          <a:p>
            <a:r>
              <a:rPr lang="en-US" dirty="0" smtClean="0"/>
              <a:t>Monoclinic (13)</a:t>
            </a:r>
            <a:endParaRPr lang="en-US" dirty="0"/>
          </a:p>
        </p:txBody>
      </p:sp>
      <p:sp>
        <p:nvSpPr>
          <p:cNvPr id="6" name="TextBox 5"/>
          <p:cNvSpPr txBox="1"/>
          <p:nvPr/>
        </p:nvSpPr>
        <p:spPr>
          <a:xfrm>
            <a:off x="672319" y="3286611"/>
            <a:ext cx="1954118" cy="646331"/>
          </a:xfrm>
          <a:prstGeom prst="rect">
            <a:avLst/>
          </a:prstGeom>
          <a:noFill/>
        </p:spPr>
        <p:txBody>
          <a:bodyPr wrap="none" rtlCol="0">
            <a:spAutoFit/>
          </a:bodyPr>
          <a:lstStyle/>
          <a:p>
            <a:r>
              <a:rPr lang="en-US" dirty="0" err="1" smtClean="0"/>
              <a:t>Orthorombic</a:t>
            </a:r>
            <a:r>
              <a:rPr lang="en-US" dirty="0" smtClean="0"/>
              <a:t> (9)</a:t>
            </a:r>
          </a:p>
          <a:p>
            <a:r>
              <a:rPr lang="en-US" dirty="0" smtClean="0"/>
              <a:t>-&gt; olivine</a:t>
            </a:r>
            <a:endParaRPr lang="en-US" dirty="0"/>
          </a:p>
        </p:txBody>
      </p:sp>
      <p:sp>
        <p:nvSpPr>
          <p:cNvPr id="7" name="TextBox 6"/>
          <p:cNvSpPr txBox="1"/>
          <p:nvPr/>
        </p:nvSpPr>
        <p:spPr>
          <a:xfrm>
            <a:off x="840398" y="5135330"/>
            <a:ext cx="1442184" cy="369332"/>
          </a:xfrm>
          <a:prstGeom prst="rect">
            <a:avLst/>
          </a:prstGeom>
          <a:noFill/>
        </p:spPr>
        <p:txBody>
          <a:bodyPr wrap="none" rtlCol="0">
            <a:spAutoFit/>
          </a:bodyPr>
          <a:lstStyle/>
          <a:p>
            <a:r>
              <a:rPr lang="en-US" dirty="0" err="1" smtClean="0"/>
              <a:t>Trigonal</a:t>
            </a:r>
            <a:r>
              <a:rPr lang="en-US" dirty="0" smtClean="0"/>
              <a:t> (7)</a:t>
            </a:r>
            <a:endParaRPr lang="en-US" dirty="0"/>
          </a:p>
        </p:txBody>
      </p:sp>
      <p:sp>
        <p:nvSpPr>
          <p:cNvPr id="8" name="TextBox 7"/>
          <p:cNvSpPr txBox="1"/>
          <p:nvPr/>
        </p:nvSpPr>
        <p:spPr>
          <a:xfrm>
            <a:off x="6611133" y="5135330"/>
            <a:ext cx="1142936" cy="646331"/>
          </a:xfrm>
          <a:prstGeom prst="rect">
            <a:avLst/>
          </a:prstGeom>
          <a:noFill/>
        </p:spPr>
        <p:txBody>
          <a:bodyPr wrap="none" rtlCol="0">
            <a:spAutoFit/>
          </a:bodyPr>
          <a:lstStyle/>
          <a:p>
            <a:r>
              <a:rPr lang="en-US" dirty="0" smtClean="0"/>
              <a:t>Cubic (3)</a:t>
            </a:r>
          </a:p>
          <a:p>
            <a:r>
              <a:rPr lang="en-US" dirty="0" smtClean="0"/>
              <a:t>garnet</a:t>
            </a:r>
            <a:endParaRPr lang="en-US" dirty="0"/>
          </a:p>
        </p:txBody>
      </p:sp>
      <p:sp>
        <p:nvSpPr>
          <p:cNvPr id="9" name="TextBox 8"/>
          <p:cNvSpPr txBox="1"/>
          <p:nvPr/>
        </p:nvSpPr>
        <p:spPr>
          <a:xfrm>
            <a:off x="6611133" y="1848719"/>
            <a:ext cx="1730837" cy="369332"/>
          </a:xfrm>
          <a:prstGeom prst="rect">
            <a:avLst/>
          </a:prstGeom>
          <a:noFill/>
        </p:spPr>
        <p:txBody>
          <a:bodyPr wrap="none" rtlCol="0">
            <a:spAutoFit/>
          </a:bodyPr>
          <a:lstStyle/>
          <a:p>
            <a:r>
              <a:rPr lang="en-US" dirty="0" smtClean="0"/>
              <a:t>Tetragonal (6)</a:t>
            </a:r>
            <a:endParaRPr lang="en-US" dirty="0"/>
          </a:p>
        </p:txBody>
      </p:sp>
      <p:sp>
        <p:nvSpPr>
          <p:cNvPr id="10" name="TextBox 9"/>
          <p:cNvSpPr txBox="1"/>
          <p:nvPr/>
        </p:nvSpPr>
        <p:spPr>
          <a:xfrm>
            <a:off x="6846798" y="3194278"/>
            <a:ext cx="1634582" cy="923330"/>
          </a:xfrm>
          <a:prstGeom prst="rect">
            <a:avLst/>
          </a:prstGeom>
          <a:noFill/>
        </p:spPr>
        <p:txBody>
          <a:bodyPr wrap="none" rtlCol="0">
            <a:spAutoFit/>
          </a:bodyPr>
          <a:lstStyle/>
          <a:p>
            <a:r>
              <a:rPr lang="en-US" dirty="0" smtClean="0"/>
              <a:t>Hexagonal (5)</a:t>
            </a:r>
          </a:p>
          <a:p>
            <a:r>
              <a:rPr lang="en-US" dirty="0" smtClean="0"/>
              <a:t>Ice</a:t>
            </a:r>
          </a:p>
          <a:p>
            <a:endParaRPr lang="en-US" dirty="0"/>
          </a:p>
        </p:txBody>
      </p:sp>
      <p:sp>
        <p:nvSpPr>
          <p:cNvPr id="11" name="TextBox 10"/>
          <p:cNvSpPr txBox="1"/>
          <p:nvPr/>
        </p:nvSpPr>
        <p:spPr>
          <a:xfrm>
            <a:off x="1828800" y="152400"/>
            <a:ext cx="5538846" cy="523220"/>
          </a:xfrm>
          <a:prstGeom prst="rect">
            <a:avLst/>
          </a:prstGeom>
          <a:noFill/>
          <a:ln>
            <a:solidFill>
              <a:srgbClr val="000090"/>
            </a:solidFill>
          </a:ln>
        </p:spPr>
        <p:txBody>
          <a:bodyPr wrap="none" rtlCol="0">
            <a:spAutoFit/>
          </a:bodyPr>
          <a:lstStyle/>
          <a:p>
            <a:r>
              <a:rPr lang="en-US" sz="2800" dirty="0" smtClean="0">
                <a:solidFill>
                  <a:srgbClr val="0000FF"/>
                </a:solidFill>
                <a:latin typeface="Comic Sans MS"/>
                <a:cs typeface="Comic Sans MS"/>
              </a:rPr>
              <a:t>Examples of crystal symmetries</a:t>
            </a:r>
            <a:endParaRPr lang="en-US" sz="2800" dirty="0">
              <a:solidFill>
                <a:srgbClr val="0000FF"/>
              </a:solidFill>
              <a:latin typeface="Comic Sans MS"/>
              <a:cs typeface="Comic Sans MS"/>
            </a:endParaRPr>
          </a:p>
        </p:txBody>
      </p:sp>
      <p:sp>
        <p:nvSpPr>
          <p:cNvPr id="12" name="TextBox 11"/>
          <p:cNvSpPr txBox="1"/>
          <p:nvPr/>
        </p:nvSpPr>
        <p:spPr>
          <a:xfrm>
            <a:off x="186755" y="6278586"/>
            <a:ext cx="3488117" cy="369332"/>
          </a:xfrm>
          <a:prstGeom prst="rect">
            <a:avLst/>
          </a:prstGeom>
          <a:noFill/>
        </p:spPr>
        <p:txBody>
          <a:bodyPr wrap="none" rtlCol="0">
            <a:spAutoFit/>
          </a:bodyPr>
          <a:lstStyle/>
          <a:p>
            <a:r>
              <a:rPr lang="en-US" i="1" dirty="0" smtClean="0"/>
              <a:t>After </a:t>
            </a:r>
            <a:r>
              <a:rPr lang="en-US" i="1" dirty="0" err="1" smtClean="0"/>
              <a:t>Babuska</a:t>
            </a:r>
            <a:r>
              <a:rPr lang="en-US" i="1" dirty="0" smtClean="0"/>
              <a:t> and Cara (1991)</a:t>
            </a:r>
            <a:endParaRPr lang="en-US" i="1" dirty="0"/>
          </a:p>
        </p:txBody>
      </p:sp>
      <p:sp>
        <p:nvSpPr>
          <p:cNvPr id="3" name="Slide Number Placeholder 2"/>
          <p:cNvSpPr>
            <a:spLocks noGrp="1"/>
          </p:cNvSpPr>
          <p:nvPr>
            <p:ph type="sldNum" sz="quarter" idx="12"/>
          </p:nvPr>
        </p:nvSpPr>
        <p:spPr/>
        <p:txBody>
          <a:bodyPr/>
          <a:lstStyle/>
          <a:p>
            <a:fld id="{22DF57DB-153B-2A44-A833-9129FDD4C562}" type="slidenum">
              <a:rPr lang="en-US" smtClean="0">
                <a:solidFill>
                  <a:srgbClr val="FFFF00"/>
                </a:solidFill>
                <a:latin typeface="Comic Sans MS"/>
              </a:rPr>
              <a:pPr/>
              <a:t>4</a:t>
            </a:fld>
            <a:endParaRPr lang="en-US">
              <a:solidFill>
                <a:srgbClr val="FFFF00"/>
              </a:solidFill>
              <a:latin typeface="Comic Sans MS"/>
            </a:endParaRPr>
          </a:p>
        </p:txBody>
      </p:sp>
      <p:sp>
        <p:nvSpPr>
          <p:cNvPr id="2" name="Rectangle 1"/>
          <p:cNvSpPr/>
          <p:nvPr/>
        </p:nvSpPr>
        <p:spPr bwMode="auto">
          <a:xfrm>
            <a:off x="435993" y="2729930"/>
            <a:ext cx="8454468" cy="1573501"/>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432269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tho_sele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8991600" cy="4495800"/>
          </a:xfrm>
          <a:prstGeom prst="rect">
            <a:avLst/>
          </a:prstGeom>
        </p:spPr>
      </p:pic>
      <p:sp>
        <p:nvSpPr>
          <p:cNvPr id="3" name="TextBox 2"/>
          <p:cNvSpPr txBox="1"/>
          <p:nvPr/>
        </p:nvSpPr>
        <p:spPr>
          <a:xfrm>
            <a:off x="228600" y="6553200"/>
            <a:ext cx="4315304" cy="338554"/>
          </a:xfrm>
          <a:prstGeom prst="rect">
            <a:avLst/>
          </a:prstGeom>
          <a:noFill/>
        </p:spPr>
        <p:txBody>
          <a:bodyPr wrap="none" rtlCol="0">
            <a:spAutoFit/>
          </a:bodyPr>
          <a:lstStyle/>
          <a:p>
            <a:r>
              <a:rPr lang="en-US" sz="1600" i="1" dirty="0" err="1" smtClean="0">
                <a:latin typeface="Comic Sans MS"/>
                <a:cs typeface="Comic Sans MS"/>
              </a:rPr>
              <a:t>Meschede</a:t>
            </a:r>
            <a:r>
              <a:rPr lang="en-US" sz="1600" i="1" dirty="0" smtClean="0">
                <a:latin typeface="Comic Sans MS"/>
                <a:cs typeface="Comic Sans MS"/>
              </a:rPr>
              <a:t> and Romanowicz, </a:t>
            </a:r>
            <a:r>
              <a:rPr lang="en-US" sz="1600" i="1" dirty="0">
                <a:latin typeface="Comic Sans MS"/>
                <a:cs typeface="Comic Sans MS"/>
              </a:rPr>
              <a:t>G</a:t>
            </a:r>
            <a:r>
              <a:rPr lang="en-US" sz="1600" i="1" dirty="0" smtClean="0">
                <a:latin typeface="Comic Sans MS"/>
                <a:cs typeface="Comic Sans MS"/>
              </a:rPr>
              <a:t>JI submitted</a:t>
            </a:r>
            <a:endParaRPr lang="en-US" sz="1600" i="1" dirty="0">
              <a:latin typeface="Comic Sans MS"/>
              <a:cs typeface="Comic Sans MS"/>
            </a:endParaRPr>
          </a:p>
        </p:txBody>
      </p:sp>
    </p:spTree>
    <p:extLst>
      <p:ext uri="{BB962C8B-B14F-4D97-AF65-F5344CB8AC3E}">
        <p14:creationId xmlns:p14="http://schemas.microsoft.com/office/powerpoint/2010/main" val="8974633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762000"/>
          </a:xfrm>
        </p:spPr>
        <p:txBody>
          <a:bodyPr/>
          <a:lstStyle/>
          <a:p>
            <a:r>
              <a:rPr lang="en-US" sz="3600" dirty="0" smtClean="0">
                <a:solidFill>
                  <a:srgbClr val="000090"/>
                </a:solidFill>
                <a:latin typeface="Comic Sans MS"/>
                <a:cs typeface="Comic Sans MS"/>
              </a:rPr>
              <a:t>Higher resolution?</a:t>
            </a:r>
            <a:endParaRPr lang="en-US" sz="3600" dirty="0">
              <a:solidFill>
                <a:srgbClr val="000090"/>
              </a:solidFill>
              <a:latin typeface="Comic Sans MS"/>
              <a:cs typeface="Comic Sans MS"/>
            </a:endParaRPr>
          </a:p>
        </p:txBody>
      </p:sp>
      <p:sp>
        <p:nvSpPr>
          <p:cNvPr id="3" name="Content Placeholder 2"/>
          <p:cNvSpPr>
            <a:spLocks noGrp="1"/>
          </p:cNvSpPr>
          <p:nvPr>
            <p:ph idx="1"/>
          </p:nvPr>
        </p:nvSpPr>
        <p:spPr>
          <a:xfrm>
            <a:off x="457200" y="1600200"/>
            <a:ext cx="4419600" cy="4525963"/>
          </a:xfrm>
        </p:spPr>
        <p:txBody>
          <a:bodyPr/>
          <a:lstStyle/>
          <a:p>
            <a:r>
              <a:rPr lang="en-US" dirty="0" smtClean="0">
                <a:latin typeface="Comic Sans MS"/>
                <a:cs typeface="Comic Sans MS"/>
              </a:rPr>
              <a:t>Improve sampling:</a:t>
            </a:r>
          </a:p>
          <a:p>
            <a:pPr lvl="1"/>
            <a:r>
              <a:rPr lang="en-US" dirty="0" smtClean="0">
                <a:latin typeface="Comic Sans MS"/>
                <a:cs typeface="Comic Sans MS"/>
              </a:rPr>
              <a:t>Other phases</a:t>
            </a:r>
          </a:p>
          <a:p>
            <a:pPr lvl="1"/>
            <a:r>
              <a:rPr lang="en-US" dirty="0" smtClean="0">
                <a:latin typeface="Comic Sans MS"/>
                <a:cs typeface="Comic Sans MS"/>
              </a:rPr>
              <a:t>Waveforms</a:t>
            </a:r>
          </a:p>
          <a:p>
            <a:pPr lvl="1"/>
            <a:endParaRPr lang="en-US" dirty="0" smtClean="0">
              <a:latin typeface="Comic Sans MS"/>
              <a:cs typeface="Comic Sans MS"/>
            </a:endParaRPr>
          </a:p>
          <a:p>
            <a:r>
              <a:rPr lang="en-US" dirty="0" smtClean="0">
                <a:latin typeface="Comic Sans MS"/>
                <a:cs typeface="Comic Sans MS"/>
              </a:rPr>
              <a:t>Improve the wave propagation theory:</a:t>
            </a:r>
          </a:p>
          <a:p>
            <a:pPr lvl="1"/>
            <a:r>
              <a:rPr lang="en-US" dirty="0" smtClean="0">
                <a:latin typeface="Comic Sans MS"/>
                <a:cs typeface="Comic Sans MS"/>
              </a:rPr>
              <a:t>Finite frequency effects</a:t>
            </a:r>
          </a:p>
          <a:p>
            <a:pPr lvl="2"/>
            <a:r>
              <a:rPr lang="en-US" dirty="0" smtClean="0">
                <a:latin typeface="Comic Sans MS"/>
                <a:cs typeface="Comic Sans MS"/>
              </a:rPr>
              <a:t>Resolving slow anomalies</a:t>
            </a:r>
          </a:p>
          <a:p>
            <a:pPr marL="457200" lvl="1" indent="0">
              <a:buNone/>
            </a:pPr>
            <a:endParaRPr lang="en-US" dirty="0">
              <a:latin typeface="Comic Sans MS"/>
              <a:cs typeface="Comic Sans MS"/>
            </a:endParaRPr>
          </a:p>
        </p:txBody>
      </p:sp>
      <p:pic>
        <p:nvPicPr>
          <p:cNvPr id="4" name="Picture 2" descr="ttimecurve"/>
          <p:cNvPicPr>
            <a:picLocks noChangeAspect="1" noChangeArrowheads="1"/>
          </p:cNvPicPr>
          <p:nvPr/>
        </p:nvPicPr>
        <p:blipFill>
          <a:blip r:embed="rId2"/>
          <a:srcRect/>
          <a:stretch>
            <a:fillRect/>
          </a:stretch>
        </p:blipFill>
        <p:spPr bwMode="auto">
          <a:xfrm>
            <a:off x="5334501" y="1295400"/>
            <a:ext cx="3599260" cy="5257800"/>
          </a:xfrm>
          <a:prstGeom prst="rect">
            <a:avLst/>
          </a:prstGeom>
          <a:noFill/>
        </p:spPr>
      </p:pic>
    </p:spTree>
    <p:extLst>
      <p:ext uri="{BB962C8B-B14F-4D97-AF65-F5344CB8AC3E}">
        <p14:creationId xmlns:p14="http://schemas.microsoft.com/office/powerpoint/2010/main" val="24583162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sz="3200" dirty="0" smtClean="0">
                <a:solidFill>
                  <a:srgbClr val="0000FF"/>
                </a:solidFill>
                <a:latin typeface="Comic Sans MS"/>
                <a:cs typeface="Comic Sans MS"/>
              </a:rPr>
              <a:t>Finite frequency sensitivity</a:t>
            </a:r>
            <a:endParaRPr lang="en-US" sz="3200" dirty="0">
              <a:solidFill>
                <a:srgbClr val="0000FF"/>
              </a:solidFill>
              <a:latin typeface="Comic Sans MS"/>
              <a:cs typeface="Comic Sans MS"/>
            </a:endParaRPr>
          </a:p>
        </p:txBody>
      </p:sp>
      <p:sp>
        <p:nvSpPr>
          <p:cNvPr id="8" name="TextBox 7"/>
          <p:cNvSpPr txBox="1"/>
          <p:nvPr/>
        </p:nvSpPr>
        <p:spPr>
          <a:xfrm>
            <a:off x="131441" y="6444771"/>
            <a:ext cx="2271790" cy="307777"/>
          </a:xfrm>
          <a:prstGeom prst="rect">
            <a:avLst/>
          </a:prstGeom>
          <a:noFill/>
        </p:spPr>
        <p:txBody>
          <a:bodyPr wrap="square" rtlCol="0">
            <a:spAutoFit/>
          </a:bodyPr>
          <a:lstStyle/>
          <a:p>
            <a:r>
              <a:rPr lang="en-US" sz="1400" dirty="0" smtClean="0"/>
              <a:t>Liu &amp; Zhou, 2013</a:t>
            </a:r>
            <a:endParaRPr lang="en-US" sz="1400" dirty="0"/>
          </a:p>
        </p:txBody>
      </p:sp>
      <p:pic>
        <p:nvPicPr>
          <p:cNvPr id="6" name="Content Placeholder 5"/>
          <p:cNvPicPr>
            <a:picLocks noGrp="1" noChangeAspect="1"/>
          </p:cNvPicPr>
          <p:nvPr>
            <p:ph sz="quarter" idx="1"/>
          </p:nvPr>
        </p:nvPicPr>
        <p:blipFill rotWithShape="1">
          <a:blip r:embed="rId2"/>
          <a:srcRect l="3771" r="2958" b="1149"/>
          <a:stretch/>
        </p:blipFill>
        <p:spPr>
          <a:xfrm>
            <a:off x="952354" y="1524436"/>
            <a:ext cx="3248415" cy="2551116"/>
          </a:xfrm>
        </p:spPr>
      </p:pic>
      <p:pic>
        <p:nvPicPr>
          <p:cNvPr id="11" name="Picture 10"/>
          <p:cNvPicPr>
            <a:picLocks noChangeAspect="1"/>
          </p:cNvPicPr>
          <p:nvPr/>
        </p:nvPicPr>
        <p:blipFill>
          <a:blip r:embed="rId3"/>
          <a:stretch>
            <a:fillRect/>
          </a:stretch>
        </p:blipFill>
        <p:spPr>
          <a:xfrm>
            <a:off x="861173" y="3790445"/>
            <a:ext cx="3426337" cy="2654326"/>
          </a:xfrm>
          <a:prstGeom prst="rect">
            <a:avLst/>
          </a:prstGeom>
        </p:spPr>
      </p:pic>
    </p:spTree>
    <p:extLst>
      <p:ext uri="{BB962C8B-B14F-4D97-AF65-F5344CB8AC3E}">
        <p14:creationId xmlns:p14="http://schemas.microsoft.com/office/powerpoint/2010/main" val="38710726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144" t="4631" r="5242"/>
          <a:stretch/>
        </p:blipFill>
        <p:spPr>
          <a:xfrm>
            <a:off x="149926" y="1295400"/>
            <a:ext cx="9023146" cy="4495800"/>
          </a:xfrm>
          <a:prstGeom prst="rect">
            <a:avLst/>
          </a:prstGeom>
        </p:spPr>
      </p:pic>
      <p:grpSp>
        <p:nvGrpSpPr>
          <p:cNvPr id="6" name="Group 5"/>
          <p:cNvGrpSpPr>
            <a:grpSpLocks/>
          </p:cNvGrpSpPr>
          <p:nvPr/>
        </p:nvGrpSpPr>
        <p:grpSpPr bwMode="auto">
          <a:xfrm>
            <a:off x="0" y="6248400"/>
            <a:ext cx="2362200" cy="609600"/>
            <a:chOff x="6781800" y="6248400"/>
            <a:chExt cx="2362200" cy="609600"/>
          </a:xfrm>
        </p:grpSpPr>
        <p:pic>
          <p:nvPicPr>
            <p:cNvPr id="7" name="Picture 5" descr="GSG4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265863"/>
              <a:ext cx="23622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7620000" y="6248400"/>
              <a:ext cx="1243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t>UC  B e r k e l e y</a:t>
              </a:r>
              <a:r>
                <a:rPr lang="en-US" sz="1000"/>
                <a:t> </a:t>
              </a:r>
            </a:p>
          </p:txBody>
        </p:sp>
      </p:grpSp>
      <p:grpSp>
        <p:nvGrpSpPr>
          <p:cNvPr id="9" name="Group 5"/>
          <p:cNvGrpSpPr>
            <a:grpSpLocks/>
          </p:cNvGrpSpPr>
          <p:nvPr/>
        </p:nvGrpSpPr>
        <p:grpSpPr bwMode="auto">
          <a:xfrm>
            <a:off x="152400" y="6400800"/>
            <a:ext cx="2362200" cy="609600"/>
            <a:chOff x="6781800" y="6248400"/>
            <a:chExt cx="2362200" cy="609600"/>
          </a:xfrm>
        </p:grpSpPr>
        <p:pic>
          <p:nvPicPr>
            <p:cNvPr id="10" name="Picture 5" descr="GSG4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265863"/>
              <a:ext cx="23622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a:spLocks noChangeArrowheads="1"/>
            </p:cNvSpPr>
            <p:nvPr/>
          </p:nvSpPr>
          <p:spPr bwMode="auto">
            <a:xfrm>
              <a:off x="7620000" y="6248400"/>
              <a:ext cx="1243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t>UC  B e r k e l e y</a:t>
              </a:r>
              <a:r>
                <a:rPr lang="en-US" sz="1000"/>
                <a:t> </a:t>
              </a:r>
            </a:p>
          </p:txBody>
        </p:sp>
      </p:grpSp>
      <p:sp>
        <p:nvSpPr>
          <p:cNvPr id="12" name="Rectangle 3"/>
          <p:cNvSpPr txBox="1">
            <a:spLocks noChangeArrowheads="1"/>
          </p:cNvSpPr>
          <p:nvPr/>
        </p:nvSpPr>
        <p:spPr>
          <a:xfrm>
            <a:off x="609600" y="228600"/>
            <a:ext cx="8153400" cy="1143000"/>
          </a:xfrm>
          <a:prstGeom prst="rect">
            <a:avLst/>
          </a:prstGeom>
        </p:spPr>
        <p:txBody>
          <a:bodyPr>
            <a:normAutofit fontScale="90000" lnSpcReduction="10000"/>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4000" dirty="0" smtClean="0">
                <a:solidFill>
                  <a:srgbClr val="0000FF"/>
                </a:solidFill>
                <a:latin typeface="Comic Sans MS" charset="0"/>
              </a:rPr>
              <a:t>Full Waveform Tomography</a:t>
            </a:r>
            <a:r>
              <a:rPr lang="en-US" sz="4000" dirty="0" smtClean="0">
                <a:solidFill>
                  <a:srgbClr val="020000"/>
                </a:solidFill>
                <a:latin typeface="Comic Sans MS" charset="0"/>
              </a:rPr>
              <a:t>:</a:t>
            </a:r>
            <a:br>
              <a:rPr lang="en-US" sz="4000" dirty="0" smtClean="0">
                <a:solidFill>
                  <a:srgbClr val="020000"/>
                </a:solidFill>
                <a:latin typeface="Comic Sans MS" charset="0"/>
              </a:rPr>
            </a:br>
            <a:endParaRPr lang="en-US" sz="4000" dirty="0">
              <a:solidFill>
                <a:srgbClr val="020000"/>
              </a:solidFill>
            </a:endParaRPr>
          </a:p>
        </p:txBody>
      </p:sp>
    </p:spTree>
    <p:extLst>
      <p:ext uri="{BB962C8B-B14F-4D97-AF65-F5344CB8AC3E}">
        <p14:creationId xmlns:p14="http://schemas.microsoft.com/office/powerpoint/2010/main" val="2177766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p:cNvPicPr>
          <p:nvPr/>
        </p:nvPicPr>
        <p:blipFill>
          <a:blip r:embed="rId2">
            <a:extLst>
              <a:ext uri="{28A0092B-C50C-407E-A947-70E740481C1C}">
                <a14:useLocalDpi xmlns:a14="http://schemas.microsoft.com/office/drawing/2010/main" val="0"/>
              </a:ext>
            </a:extLst>
          </a:blip>
          <a:srcRect l="3897" t="3534" r="31149" b="32861"/>
          <a:stretch>
            <a:fillRect/>
          </a:stretch>
        </p:blipFill>
        <p:spPr bwMode="auto">
          <a:xfrm>
            <a:off x="228600" y="381000"/>
            <a:ext cx="3556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l="34247" t="4581" r="3345" b="18703"/>
          <a:stretch>
            <a:fillRect/>
          </a:stretch>
        </p:blipFill>
        <p:spPr bwMode="auto">
          <a:xfrm rot="-5400000">
            <a:off x="3505994" y="1188244"/>
            <a:ext cx="647700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Box 3"/>
          <p:cNvSpPr txBox="1">
            <a:spLocks noChangeArrowheads="1"/>
          </p:cNvSpPr>
          <p:nvPr/>
        </p:nvSpPr>
        <p:spPr bwMode="auto">
          <a:xfrm>
            <a:off x="304800" y="11113"/>
            <a:ext cx="4495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SEMum </a:t>
            </a:r>
            <a:r>
              <a:rPr lang="en-US" sz="1600"/>
              <a:t>(Lekic and Romanowicz, 2011)</a:t>
            </a:r>
          </a:p>
        </p:txBody>
      </p:sp>
      <p:sp>
        <p:nvSpPr>
          <p:cNvPr id="152580" name="TextBox 4"/>
          <p:cNvSpPr txBox="1">
            <a:spLocks noChangeArrowheads="1"/>
          </p:cNvSpPr>
          <p:nvPr/>
        </p:nvSpPr>
        <p:spPr bwMode="auto">
          <a:xfrm>
            <a:off x="4648200" y="11113"/>
            <a:ext cx="29241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S20RTS (</a:t>
            </a:r>
            <a:r>
              <a:rPr lang="en-US" sz="1600"/>
              <a:t>Ritsema et al. 2004</a:t>
            </a:r>
            <a:r>
              <a:rPr lang="en-US" sz="1800"/>
              <a:t>)</a:t>
            </a:r>
          </a:p>
        </p:txBody>
      </p:sp>
      <p:sp>
        <p:nvSpPr>
          <p:cNvPr id="8" name="Rectangle 7"/>
          <p:cNvSpPr/>
          <p:nvPr/>
        </p:nvSpPr>
        <p:spPr>
          <a:xfrm>
            <a:off x="3276600" y="381000"/>
            <a:ext cx="508000" cy="6400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2582" name="TextBox 8"/>
          <p:cNvSpPr txBox="1">
            <a:spLocks noChangeArrowheads="1"/>
          </p:cNvSpPr>
          <p:nvPr/>
        </p:nvSpPr>
        <p:spPr bwMode="auto">
          <a:xfrm>
            <a:off x="3414713" y="935038"/>
            <a:ext cx="102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70 km</a:t>
            </a:r>
          </a:p>
        </p:txBody>
      </p:sp>
      <p:sp>
        <p:nvSpPr>
          <p:cNvPr id="152583" name="TextBox 9"/>
          <p:cNvSpPr txBox="1">
            <a:spLocks noChangeArrowheads="1"/>
          </p:cNvSpPr>
          <p:nvPr/>
        </p:nvSpPr>
        <p:spPr bwMode="auto">
          <a:xfrm>
            <a:off x="3276600" y="2595563"/>
            <a:ext cx="119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125 km</a:t>
            </a:r>
          </a:p>
        </p:txBody>
      </p:sp>
      <p:sp>
        <p:nvSpPr>
          <p:cNvPr id="152584" name="TextBox 10"/>
          <p:cNvSpPr txBox="1">
            <a:spLocks noChangeArrowheads="1"/>
          </p:cNvSpPr>
          <p:nvPr/>
        </p:nvSpPr>
        <p:spPr bwMode="auto">
          <a:xfrm>
            <a:off x="3276600" y="4070350"/>
            <a:ext cx="119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180 km</a:t>
            </a:r>
          </a:p>
        </p:txBody>
      </p:sp>
      <p:sp>
        <p:nvSpPr>
          <p:cNvPr id="152585" name="TextBox 11"/>
          <p:cNvSpPr txBox="1">
            <a:spLocks noChangeArrowheads="1"/>
          </p:cNvSpPr>
          <p:nvPr/>
        </p:nvSpPr>
        <p:spPr bwMode="auto">
          <a:xfrm>
            <a:off x="3414713" y="5791200"/>
            <a:ext cx="119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250 km</a:t>
            </a:r>
          </a:p>
        </p:txBody>
      </p:sp>
      <p:sp>
        <p:nvSpPr>
          <p:cNvPr id="152586" name="TextBox 12"/>
          <p:cNvSpPr txBox="1">
            <a:spLocks noChangeArrowheads="1"/>
          </p:cNvSpPr>
          <p:nvPr/>
        </p:nvSpPr>
        <p:spPr bwMode="auto">
          <a:xfrm>
            <a:off x="-57150" y="501650"/>
            <a:ext cx="722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-12%</a:t>
            </a:r>
          </a:p>
        </p:txBody>
      </p:sp>
      <p:sp>
        <p:nvSpPr>
          <p:cNvPr id="152587" name="TextBox 13"/>
          <p:cNvSpPr txBox="1">
            <a:spLocks noChangeArrowheads="1"/>
          </p:cNvSpPr>
          <p:nvPr/>
        </p:nvSpPr>
        <p:spPr bwMode="auto">
          <a:xfrm>
            <a:off x="0" y="1579563"/>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+8%</a:t>
            </a:r>
          </a:p>
        </p:txBody>
      </p:sp>
      <p:sp>
        <p:nvSpPr>
          <p:cNvPr id="152588" name="TextBox 18"/>
          <p:cNvSpPr txBox="1">
            <a:spLocks noChangeArrowheads="1"/>
          </p:cNvSpPr>
          <p:nvPr/>
        </p:nvSpPr>
        <p:spPr bwMode="auto">
          <a:xfrm>
            <a:off x="0" y="213360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-7%</a:t>
            </a:r>
          </a:p>
        </p:txBody>
      </p:sp>
      <p:sp>
        <p:nvSpPr>
          <p:cNvPr id="152589" name="TextBox 19"/>
          <p:cNvSpPr txBox="1">
            <a:spLocks noChangeArrowheads="1"/>
          </p:cNvSpPr>
          <p:nvPr/>
        </p:nvSpPr>
        <p:spPr bwMode="auto">
          <a:xfrm>
            <a:off x="-57150" y="3148013"/>
            <a:ext cx="652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+9%</a:t>
            </a:r>
          </a:p>
        </p:txBody>
      </p:sp>
      <p:sp>
        <p:nvSpPr>
          <p:cNvPr id="152590" name="TextBox 20"/>
          <p:cNvSpPr txBox="1">
            <a:spLocks noChangeArrowheads="1"/>
          </p:cNvSpPr>
          <p:nvPr/>
        </p:nvSpPr>
        <p:spPr bwMode="auto">
          <a:xfrm>
            <a:off x="0" y="3702050"/>
            <a:ext cx="59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sp>
        <p:nvSpPr>
          <p:cNvPr id="152591" name="TextBox 21"/>
          <p:cNvSpPr txBox="1">
            <a:spLocks noChangeArrowheads="1"/>
          </p:cNvSpPr>
          <p:nvPr/>
        </p:nvSpPr>
        <p:spPr bwMode="auto">
          <a:xfrm>
            <a:off x="0" y="4856163"/>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+8%</a:t>
            </a:r>
          </a:p>
        </p:txBody>
      </p:sp>
      <p:sp>
        <p:nvSpPr>
          <p:cNvPr id="152592" name="TextBox 22"/>
          <p:cNvSpPr txBox="1">
            <a:spLocks noChangeArrowheads="1"/>
          </p:cNvSpPr>
          <p:nvPr/>
        </p:nvSpPr>
        <p:spPr bwMode="auto">
          <a:xfrm>
            <a:off x="0" y="5226050"/>
            <a:ext cx="59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p:txBody>
      </p:sp>
      <p:sp>
        <p:nvSpPr>
          <p:cNvPr id="152593" name="TextBox 23"/>
          <p:cNvSpPr txBox="1">
            <a:spLocks noChangeArrowheads="1"/>
          </p:cNvSpPr>
          <p:nvPr/>
        </p:nvSpPr>
        <p:spPr bwMode="auto">
          <a:xfrm>
            <a:off x="0" y="6532563"/>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p:txBody>
      </p:sp>
      <p:sp>
        <p:nvSpPr>
          <p:cNvPr id="29" name="Rectangle 28"/>
          <p:cNvSpPr/>
          <p:nvPr/>
        </p:nvSpPr>
        <p:spPr>
          <a:xfrm>
            <a:off x="7467600" y="501650"/>
            <a:ext cx="508000" cy="64008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2595" name="TextBox 14"/>
          <p:cNvSpPr txBox="1">
            <a:spLocks noChangeArrowheads="1"/>
          </p:cNvSpPr>
          <p:nvPr/>
        </p:nvSpPr>
        <p:spPr bwMode="auto">
          <a:xfrm>
            <a:off x="7170738" y="501650"/>
            <a:ext cx="59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-7%</a:t>
            </a:r>
          </a:p>
        </p:txBody>
      </p:sp>
      <p:sp>
        <p:nvSpPr>
          <p:cNvPr id="152596" name="TextBox 15"/>
          <p:cNvSpPr txBox="1">
            <a:spLocks noChangeArrowheads="1"/>
          </p:cNvSpPr>
          <p:nvPr/>
        </p:nvSpPr>
        <p:spPr bwMode="auto">
          <a:xfrm>
            <a:off x="7112000" y="1763713"/>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sp>
        <p:nvSpPr>
          <p:cNvPr id="152597" name="TextBox 16"/>
          <p:cNvSpPr txBox="1">
            <a:spLocks noChangeArrowheads="1"/>
          </p:cNvSpPr>
          <p:nvPr/>
        </p:nvSpPr>
        <p:spPr bwMode="auto">
          <a:xfrm>
            <a:off x="7170738" y="2133600"/>
            <a:ext cx="59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sp>
        <p:nvSpPr>
          <p:cNvPr id="152598" name="TextBox 17"/>
          <p:cNvSpPr txBox="1">
            <a:spLocks noChangeArrowheads="1"/>
          </p:cNvSpPr>
          <p:nvPr/>
        </p:nvSpPr>
        <p:spPr bwMode="auto">
          <a:xfrm>
            <a:off x="7112000" y="3332163"/>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+8%</a:t>
            </a:r>
          </a:p>
        </p:txBody>
      </p:sp>
      <p:sp>
        <p:nvSpPr>
          <p:cNvPr id="152599" name="TextBox 24"/>
          <p:cNvSpPr txBox="1">
            <a:spLocks noChangeArrowheads="1"/>
          </p:cNvSpPr>
          <p:nvPr/>
        </p:nvSpPr>
        <p:spPr bwMode="auto">
          <a:xfrm>
            <a:off x="7112000" y="3702050"/>
            <a:ext cx="59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-4%</a:t>
            </a:r>
          </a:p>
        </p:txBody>
      </p:sp>
      <p:sp>
        <p:nvSpPr>
          <p:cNvPr id="152600" name="TextBox 25"/>
          <p:cNvSpPr txBox="1">
            <a:spLocks noChangeArrowheads="1"/>
          </p:cNvSpPr>
          <p:nvPr/>
        </p:nvSpPr>
        <p:spPr bwMode="auto">
          <a:xfrm>
            <a:off x="7054850" y="4856163"/>
            <a:ext cx="65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sp>
        <p:nvSpPr>
          <p:cNvPr id="152601" name="TextBox 26"/>
          <p:cNvSpPr txBox="1">
            <a:spLocks noChangeArrowheads="1"/>
          </p:cNvSpPr>
          <p:nvPr/>
        </p:nvSpPr>
        <p:spPr bwMode="auto">
          <a:xfrm>
            <a:off x="7054850" y="5226050"/>
            <a:ext cx="78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-3.5%</a:t>
            </a:r>
          </a:p>
        </p:txBody>
      </p:sp>
      <p:sp>
        <p:nvSpPr>
          <p:cNvPr id="152602" name="TextBox 27"/>
          <p:cNvSpPr txBox="1">
            <a:spLocks noChangeArrowheads="1"/>
          </p:cNvSpPr>
          <p:nvPr/>
        </p:nvSpPr>
        <p:spPr bwMode="auto">
          <a:xfrm>
            <a:off x="7170738" y="6488113"/>
            <a:ext cx="65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+3%</a:t>
            </a:r>
          </a:p>
        </p:txBody>
      </p:sp>
      <p:sp>
        <p:nvSpPr>
          <p:cNvPr id="28" name="Oval 27"/>
          <p:cNvSpPr/>
          <p:nvPr/>
        </p:nvSpPr>
        <p:spPr>
          <a:xfrm>
            <a:off x="-96838" y="381000"/>
            <a:ext cx="762001" cy="5540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val 29"/>
          <p:cNvSpPr/>
          <p:nvPr/>
        </p:nvSpPr>
        <p:spPr>
          <a:xfrm>
            <a:off x="0" y="1579563"/>
            <a:ext cx="762000" cy="55403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Oval 30"/>
          <p:cNvSpPr/>
          <p:nvPr/>
        </p:nvSpPr>
        <p:spPr>
          <a:xfrm>
            <a:off x="7080250" y="349250"/>
            <a:ext cx="762000" cy="5540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7054850" y="1671638"/>
            <a:ext cx="762000" cy="5556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iles_S_-16.5_-113.0_East_Pacific_Rise_AnnualReport_New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26" y="0"/>
            <a:ext cx="3429000" cy="6858000"/>
          </a:xfrm>
          <a:prstGeom prst="rect">
            <a:avLst/>
          </a:prstGeom>
        </p:spPr>
      </p:pic>
      <p:pic>
        <p:nvPicPr>
          <p:cNvPr id="4" name="Picture 3"/>
          <p:cNvPicPr>
            <a:picLocks noChangeAspect="1"/>
          </p:cNvPicPr>
          <p:nvPr/>
        </p:nvPicPr>
        <p:blipFill rotWithShape="1">
          <a:blip r:embed="rId3"/>
          <a:srcRect t="5634"/>
          <a:stretch/>
        </p:blipFill>
        <p:spPr>
          <a:xfrm>
            <a:off x="5288286" y="2218267"/>
            <a:ext cx="3597480" cy="2269066"/>
          </a:xfrm>
          <a:prstGeom prst="rect">
            <a:avLst/>
          </a:prstGeom>
        </p:spPr>
      </p:pic>
      <p:cxnSp>
        <p:nvCxnSpPr>
          <p:cNvPr id="5" name="Straight Arrow Connector 4"/>
          <p:cNvCxnSpPr/>
          <p:nvPr/>
        </p:nvCxnSpPr>
        <p:spPr>
          <a:xfrm flipH="1" flipV="1">
            <a:off x="3302000" y="2218267"/>
            <a:ext cx="4561211" cy="1153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627077" y="429846"/>
            <a:ext cx="3234041" cy="646331"/>
          </a:xfrm>
          <a:prstGeom prst="rect">
            <a:avLst/>
          </a:prstGeom>
          <a:noFill/>
        </p:spPr>
        <p:txBody>
          <a:bodyPr wrap="none" rtlCol="0">
            <a:spAutoFit/>
          </a:bodyPr>
          <a:lstStyle/>
          <a:p>
            <a:r>
              <a:rPr lang="en-US" dirty="0" smtClean="0"/>
              <a:t>Validation by comparison with</a:t>
            </a:r>
          </a:p>
          <a:p>
            <a:r>
              <a:rPr lang="en-US" dirty="0" smtClean="0"/>
              <a:t>“local” results</a:t>
            </a:r>
            <a:endParaRPr lang="en-US" dirty="0"/>
          </a:p>
        </p:txBody>
      </p:sp>
    </p:spTree>
    <p:extLst>
      <p:ext uri="{BB962C8B-B14F-4D97-AF65-F5344CB8AC3E}">
        <p14:creationId xmlns:p14="http://schemas.microsoft.com/office/powerpoint/2010/main" val="483064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iles_S_-16.5_-113.0_East_Pacific_Rise_AnnualReport_New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26" y="0"/>
            <a:ext cx="3429000" cy="6858000"/>
          </a:xfrm>
          <a:prstGeom prst="rect">
            <a:avLst/>
          </a:prstGeom>
        </p:spPr>
      </p:pic>
      <p:pic>
        <p:nvPicPr>
          <p:cNvPr id="4" name="Picture 3"/>
          <p:cNvPicPr>
            <a:picLocks noChangeAspect="1"/>
          </p:cNvPicPr>
          <p:nvPr/>
        </p:nvPicPr>
        <p:blipFill rotWithShape="1">
          <a:blip r:embed="rId3"/>
          <a:srcRect t="5634"/>
          <a:stretch/>
        </p:blipFill>
        <p:spPr>
          <a:xfrm>
            <a:off x="5288286" y="2218267"/>
            <a:ext cx="3597480" cy="2269066"/>
          </a:xfrm>
          <a:prstGeom prst="rect">
            <a:avLst/>
          </a:prstGeom>
        </p:spPr>
      </p:pic>
      <p:pic>
        <p:nvPicPr>
          <p:cNvPr id="6" name="Picture 5" descr="profiles_S_-16.5_-113.0_East_Pacific_Rise_AnnualReport_New.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28" y="0"/>
            <a:ext cx="3429000" cy="6858000"/>
          </a:xfrm>
          <a:prstGeom prst="rect">
            <a:avLst/>
          </a:prstGeom>
        </p:spPr>
      </p:pic>
      <p:cxnSp>
        <p:nvCxnSpPr>
          <p:cNvPr id="5" name="Straight Arrow Connector 4"/>
          <p:cNvCxnSpPr/>
          <p:nvPr/>
        </p:nvCxnSpPr>
        <p:spPr>
          <a:xfrm flipH="1" flipV="1">
            <a:off x="3302000" y="2218267"/>
            <a:ext cx="4561211" cy="1153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336800" y="5740400"/>
            <a:ext cx="1621508" cy="276999"/>
          </a:xfrm>
          <a:prstGeom prst="rect">
            <a:avLst/>
          </a:prstGeom>
          <a:noFill/>
        </p:spPr>
        <p:txBody>
          <a:bodyPr wrap="none" rtlCol="0">
            <a:spAutoFit/>
          </a:bodyPr>
          <a:lstStyle/>
          <a:p>
            <a:r>
              <a:rPr lang="en-US" sz="1200" b="1" dirty="0" smtClean="0"/>
              <a:t>French et al. (2013)</a:t>
            </a:r>
            <a:endParaRPr lang="en-US" sz="1200" b="1" dirty="0"/>
          </a:p>
        </p:txBody>
      </p:sp>
      <p:sp>
        <p:nvSpPr>
          <p:cNvPr id="7" name="TextBox 6"/>
          <p:cNvSpPr txBox="1"/>
          <p:nvPr/>
        </p:nvSpPr>
        <p:spPr>
          <a:xfrm>
            <a:off x="5627077" y="429846"/>
            <a:ext cx="3234041" cy="646331"/>
          </a:xfrm>
          <a:prstGeom prst="rect">
            <a:avLst/>
          </a:prstGeom>
          <a:noFill/>
        </p:spPr>
        <p:txBody>
          <a:bodyPr wrap="none" rtlCol="0">
            <a:spAutoFit/>
          </a:bodyPr>
          <a:lstStyle/>
          <a:p>
            <a:r>
              <a:rPr lang="en-US" dirty="0" smtClean="0"/>
              <a:t>Validation by comparison with</a:t>
            </a:r>
          </a:p>
          <a:p>
            <a:r>
              <a:rPr lang="en-US" dirty="0" smtClean="0"/>
              <a:t>“local” results</a:t>
            </a:r>
            <a:endParaRPr lang="en-US" dirty="0"/>
          </a:p>
        </p:txBody>
      </p:sp>
    </p:spTree>
    <p:extLst>
      <p:ext uri="{BB962C8B-B14F-4D97-AF65-F5344CB8AC3E}">
        <p14:creationId xmlns:p14="http://schemas.microsoft.com/office/powerpoint/2010/main" val="1559182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S1.r4v1.jpg"/>
          <p:cNvPicPr>
            <a:picLocks noChangeAspect="1"/>
          </p:cNvPicPr>
          <p:nvPr/>
        </p:nvPicPr>
        <p:blipFill rotWithShape="1">
          <a:blip r:embed="rId2">
            <a:extLst>
              <a:ext uri="{28A0092B-C50C-407E-A947-70E740481C1C}">
                <a14:useLocalDpi xmlns:a14="http://schemas.microsoft.com/office/drawing/2010/main" val="0"/>
              </a:ext>
            </a:extLst>
          </a:blip>
          <a:srcRect l="45313" b="44180"/>
          <a:stretch/>
        </p:blipFill>
        <p:spPr>
          <a:xfrm>
            <a:off x="0" y="117928"/>
            <a:ext cx="2791337" cy="3365502"/>
          </a:xfrm>
          <a:prstGeom prst="rect">
            <a:avLst/>
          </a:prstGeom>
        </p:spPr>
      </p:pic>
      <p:pic>
        <p:nvPicPr>
          <p:cNvPr id="3" name="Picture 2" descr="figure_S1.r4v1.jpg"/>
          <p:cNvPicPr>
            <a:picLocks noChangeAspect="1"/>
          </p:cNvPicPr>
          <p:nvPr/>
        </p:nvPicPr>
        <p:blipFill rotWithShape="1">
          <a:blip r:embed="rId2">
            <a:extLst>
              <a:ext uri="{28A0092B-C50C-407E-A947-70E740481C1C}">
                <a14:useLocalDpi xmlns:a14="http://schemas.microsoft.com/office/drawing/2010/main" val="0"/>
              </a:ext>
            </a:extLst>
          </a:blip>
          <a:srcRect t="57301"/>
          <a:stretch/>
        </p:blipFill>
        <p:spPr>
          <a:xfrm>
            <a:off x="1912454" y="3283857"/>
            <a:ext cx="7086403" cy="3574143"/>
          </a:xfrm>
          <a:prstGeom prst="rect">
            <a:avLst/>
          </a:prstGeom>
        </p:spPr>
      </p:pic>
      <p:sp>
        <p:nvSpPr>
          <p:cNvPr id="4" name="TextBox 3"/>
          <p:cNvSpPr txBox="1"/>
          <p:nvPr/>
        </p:nvSpPr>
        <p:spPr>
          <a:xfrm>
            <a:off x="8400143" y="4283501"/>
            <a:ext cx="479669" cy="461665"/>
          </a:xfrm>
          <a:prstGeom prst="rect">
            <a:avLst/>
          </a:prstGeom>
          <a:noFill/>
        </p:spPr>
        <p:txBody>
          <a:bodyPr wrap="none" rtlCol="0">
            <a:spAutoFit/>
          </a:bodyPr>
          <a:lstStyle/>
          <a:p>
            <a:r>
              <a:rPr lang="en-US" sz="2400" dirty="0" err="1" smtClean="0"/>
              <a:t>Vs</a:t>
            </a:r>
            <a:endParaRPr lang="en-US" sz="2400" dirty="0"/>
          </a:p>
        </p:txBody>
      </p:sp>
      <p:sp>
        <p:nvSpPr>
          <p:cNvPr id="5" name="TextBox 4"/>
          <p:cNvSpPr txBox="1"/>
          <p:nvPr/>
        </p:nvSpPr>
        <p:spPr>
          <a:xfrm>
            <a:off x="8505979" y="5771215"/>
            <a:ext cx="336450" cy="461665"/>
          </a:xfrm>
          <a:prstGeom prst="rect">
            <a:avLst/>
          </a:prstGeom>
          <a:noFill/>
        </p:spPr>
        <p:txBody>
          <a:bodyPr wrap="none" rtlCol="0">
            <a:spAutoFit/>
          </a:bodyPr>
          <a:lstStyle/>
          <a:p>
            <a:r>
              <a:rPr lang="en-US" sz="2400" dirty="0" smtClean="0">
                <a:latin typeface="Symbol" charset="2"/>
                <a:cs typeface="Symbol" charset="2"/>
              </a:rPr>
              <a:t>x</a:t>
            </a:r>
            <a:endParaRPr lang="en-US" sz="2400" dirty="0">
              <a:latin typeface="Symbol" charset="2"/>
              <a:cs typeface="Symbol" charset="2"/>
            </a:endParaRPr>
          </a:p>
        </p:txBody>
      </p:sp>
      <p:sp>
        <p:nvSpPr>
          <p:cNvPr id="6" name="TextBox 5"/>
          <p:cNvSpPr txBox="1"/>
          <p:nvPr/>
        </p:nvSpPr>
        <p:spPr>
          <a:xfrm>
            <a:off x="2210766" y="136071"/>
            <a:ext cx="3562995" cy="400110"/>
          </a:xfrm>
          <a:prstGeom prst="rect">
            <a:avLst/>
          </a:prstGeom>
          <a:noFill/>
        </p:spPr>
        <p:txBody>
          <a:bodyPr wrap="none" rtlCol="0">
            <a:spAutoFit/>
          </a:bodyPr>
          <a:lstStyle/>
          <a:p>
            <a:r>
              <a:rPr lang="en-US" sz="2000" dirty="0" smtClean="0"/>
              <a:t>Map of SEMum2 at 70 km depth</a:t>
            </a:r>
            <a:endParaRPr lang="en-US" sz="2000" dirty="0"/>
          </a:p>
        </p:txBody>
      </p:sp>
      <p:sp>
        <p:nvSpPr>
          <p:cNvPr id="7" name="Rectangle 6"/>
          <p:cNvSpPr/>
          <p:nvPr/>
        </p:nvSpPr>
        <p:spPr>
          <a:xfrm>
            <a:off x="2104572" y="2503714"/>
            <a:ext cx="914400" cy="290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39683" y="2674257"/>
            <a:ext cx="914400" cy="137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10800000">
            <a:off x="1839683" y="1941287"/>
            <a:ext cx="4147460" cy="1215571"/>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87614" y="1270000"/>
            <a:ext cx="4775116" cy="954107"/>
          </a:xfrm>
          <a:prstGeom prst="rect">
            <a:avLst/>
          </a:prstGeom>
          <a:noFill/>
        </p:spPr>
        <p:txBody>
          <a:bodyPr wrap="none" rtlCol="0">
            <a:spAutoFit/>
          </a:bodyPr>
          <a:lstStyle/>
          <a:p>
            <a:r>
              <a:rPr lang="en-US" sz="2800" dirty="0" smtClean="0"/>
              <a:t>Cross-section along the East</a:t>
            </a:r>
          </a:p>
          <a:p>
            <a:r>
              <a:rPr lang="en-US" sz="2800" dirty="0" smtClean="0"/>
              <a:t>Pacific Rise</a:t>
            </a:r>
            <a:endParaRPr lang="en-US" sz="2800" dirty="0"/>
          </a:p>
        </p:txBody>
      </p:sp>
      <p:sp>
        <p:nvSpPr>
          <p:cNvPr id="14" name="TextBox 13"/>
          <p:cNvSpPr txBox="1"/>
          <p:nvPr/>
        </p:nvSpPr>
        <p:spPr>
          <a:xfrm>
            <a:off x="381000" y="4154714"/>
            <a:ext cx="1097501" cy="707886"/>
          </a:xfrm>
          <a:prstGeom prst="rect">
            <a:avLst/>
          </a:prstGeom>
          <a:noFill/>
        </p:spPr>
        <p:txBody>
          <a:bodyPr wrap="none" rtlCol="0">
            <a:spAutoFit/>
          </a:bodyPr>
          <a:lstStyle/>
          <a:p>
            <a:r>
              <a:rPr lang="en-US" sz="2000" dirty="0" smtClean="0"/>
              <a:t>Isotropic</a:t>
            </a:r>
          </a:p>
          <a:p>
            <a:r>
              <a:rPr lang="en-US" sz="2000" dirty="0" smtClean="0"/>
              <a:t>velocity</a:t>
            </a:r>
            <a:endParaRPr lang="en-US" sz="2000" dirty="0"/>
          </a:p>
        </p:txBody>
      </p:sp>
      <p:sp>
        <p:nvSpPr>
          <p:cNvPr id="15" name="TextBox 14"/>
          <p:cNvSpPr txBox="1"/>
          <p:nvPr/>
        </p:nvSpPr>
        <p:spPr>
          <a:xfrm>
            <a:off x="381000" y="5448049"/>
            <a:ext cx="1300356" cy="707886"/>
          </a:xfrm>
          <a:prstGeom prst="rect">
            <a:avLst/>
          </a:prstGeom>
          <a:noFill/>
        </p:spPr>
        <p:txBody>
          <a:bodyPr wrap="none" rtlCol="0">
            <a:spAutoFit/>
          </a:bodyPr>
          <a:lstStyle/>
          <a:p>
            <a:r>
              <a:rPr lang="en-US" sz="2000" dirty="0" smtClean="0"/>
              <a:t>Radial</a:t>
            </a:r>
          </a:p>
          <a:p>
            <a:r>
              <a:rPr lang="en-US" sz="2000" dirty="0" smtClean="0"/>
              <a:t>anisotropy</a:t>
            </a:r>
            <a:endParaRPr lang="en-US" sz="2000" dirty="0"/>
          </a:p>
        </p:txBody>
      </p:sp>
    </p:spTree>
    <p:extLst>
      <p:ext uri="{BB962C8B-B14F-4D97-AF65-F5344CB8AC3E}">
        <p14:creationId xmlns:p14="http://schemas.microsoft.com/office/powerpoint/2010/main" val="40284314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3700" y="0"/>
            <a:ext cx="8334214" cy="6858000"/>
          </a:xfrm>
          <a:prstGeom prst="rect">
            <a:avLst/>
          </a:prstGeom>
        </p:spPr>
      </p:pic>
      <p:sp>
        <p:nvSpPr>
          <p:cNvPr id="3" name="TextBox 2"/>
          <p:cNvSpPr txBox="1"/>
          <p:nvPr/>
        </p:nvSpPr>
        <p:spPr>
          <a:xfrm>
            <a:off x="-15174" y="6595646"/>
            <a:ext cx="3600665" cy="338554"/>
          </a:xfrm>
          <a:prstGeom prst="rect">
            <a:avLst/>
          </a:prstGeom>
          <a:noFill/>
        </p:spPr>
        <p:txBody>
          <a:bodyPr wrap="none" rtlCol="0">
            <a:spAutoFit/>
          </a:bodyPr>
          <a:lstStyle/>
          <a:p>
            <a:r>
              <a:rPr lang="en-US" sz="1600" i="1" dirty="0" smtClean="0">
                <a:latin typeface="Comic Sans MS"/>
                <a:cs typeface="Comic Sans MS"/>
              </a:rPr>
              <a:t>French and Romanowicz, submitted</a:t>
            </a:r>
            <a:endParaRPr lang="en-US" sz="1600" i="1" dirty="0">
              <a:latin typeface="Comic Sans MS"/>
              <a:cs typeface="Comic Sans MS"/>
            </a:endParaRPr>
          </a:p>
        </p:txBody>
      </p:sp>
    </p:spTree>
    <p:extLst>
      <p:ext uri="{BB962C8B-B14F-4D97-AF65-F5344CB8AC3E}">
        <p14:creationId xmlns:p14="http://schemas.microsoft.com/office/powerpoint/2010/main" val="55103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mum2-3d-rendering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148155" y="6533620"/>
            <a:ext cx="3016471" cy="338554"/>
          </a:xfrm>
          <a:prstGeom prst="rect">
            <a:avLst/>
          </a:prstGeom>
          <a:noFill/>
        </p:spPr>
        <p:txBody>
          <a:bodyPr wrap="none" rtlCol="0">
            <a:spAutoFit/>
          </a:bodyPr>
          <a:lstStyle/>
          <a:p>
            <a:r>
              <a:rPr lang="en-US" sz="1600" i="1" dirty="0" smtClean="0">
                <a:solidFill>
                  <a:schemeClr val="bg1"/>
                </a:solidFill>
                <a:latin typeface="Comic Sans MS"/>
                <a:cs typeface="Comic Sans MS"/>
              </a:rPr>
              <a:t>SEMum2, French et al., 2013</a:t>
            </a:r>
            <a:endParaRPr lang="en-US" sz="1600" i="1" dirty="0">
              <a:solidFill>
                <a:schemeClr val="bg1"/>
              </a:solidFill>
              <a:latin typeface="Comic Sans MS"/>
              <a:cs typeface="Comic Sans MS"/>
            </a:endParaRPr>
          </a:p>
        </p:txBody>
      </p:sp>
      <p:sp>
        <p:nvSpPr>
          <p:cNvPr id="4" name="TextBox 3"/>
          <p:cNvSpPr txBox="1"/>
          <p:nvPr/>
        </p:nvSpPr>
        <p:spPr>
          <a:xfrm>
            <a:off x="880533" y="575733"/>
            <a:ext cx="3883094" cy="461665"/>
          </a:xfrm>
          <a:prstGeom prst="rect">
            <a:avLst/>
          </a:prstGeom>
          <a:noFill/>
        </p:spPr>
        <p:txBody>
          <a:bodyPr wrap="none" rtlCol="0">
            <a:spAutoFit/>
          </a:bodyPr>
          <a:lstStyle/>
          <a:p>
            <a:r>
              <a:rPr lang="en-US" sz="2400" dirty="0" smtClean="0">
                <a:solidFill>
                  <a:schemeClr val="bg1"/>
                </a:solidFill>
                <a:latin typeface="Comic Sans MS"/>
                <a:cs typeface="Comic Sans MS"/>
              </a:rPr>
              <a:t>Looking from the south…..</a:t>
            </a:r>
            <a:endParaRPr lang="en-US" sz="2400" dirty="0">
              <a:solidFill>
                <a:schemeClr val="bg1"/>
              </a:solidFill>
              <a:latin typeface="Comic Sans MS"/>
              <a:cs typeface="Comic Sans MS"/>
            </a:endParaRPr>
          </a:p>
        </p:txBody>
      </p:sp>
    </p:spTree>
    <p:extLst>
      <p:ext uri="{BB962C8B-B14F-4D97-AF65-F5344CB8AC3E}">
        <p14:creationId xmlns:p14="http://schemas.microsoft.com/office/powerpoint/2010/main" val="38877276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909" y="31877"/>
            <a:ext cx="7541746" cy="713779"/>
          </a:xfrm>
          <a:ln>
            <a:solidFill>
              <a:srgbClr val="000090"/>
            </a:solidFill>
          </a:ln>
        </p:spPr>
        <p:txBody>
          <a:bodyPr/>
          <a:lstStyle/>
          <a:p>
            <a:r>
              <a:rPr lang="en-US" sz="3200" dirty="0" smtClean="0"/>
              <a:t>Anisotropic medium</a:t>
            </a:r>
            <a:endParaRPr lang="en-US" sz="3200" dirty="0"/>
          </a:p>
        </p:txBody>
      </p:sp>
      <p:sp>
        <p:nvSpPr>
          <p:cNvPr id="3" name="Content Placeholder 2"/>
          <p:cNvSpPr>
            <a:spLocks noGrp="1"/>
          </p:cNvSpPr>
          <p:nvPr>
            <p:ph idx="1"/>
          </p:nvPr>
        </p:nvSpPr>
        <p:spPr>
          <a:xfrm>
            <a:off x="457200" y="989239"/>
            <a:ext cx="8229600" cy="4525963"/>
          </a:xfrm>
        </p:spPr>
        <p:txBody>
          <a:bodyPr/>
          <a:lstStyle/>
          <a:p>
            <a:r>
              <a:rPr lang="en-US" sz="2400" dirty="0" smtClean="0"/>
              <a:t>The propagation velocity </a:t>
            </a:r>
            <a:r>
              <a:rPr lang="en-US" sz="2400" dirty="0"/>
              <a:t>(</a:t>
            </a:r>
            <a:r>
              <a:rPr lang="en-US" sz="2400" dirty="0" err="1">
                <a:cs typeface="Comic Sans MS"/>
              </a:rPr>
              <a:t>v</a:t>
            </a:r>
            <a:r>
              <a:rPr lang="en-US" sz="2400" baseline="-25000" dirty="0" err="1">
                <a:cs typeface="Comic Sans MS"/>
              </a:rPr>
              <a:t>n</a:t>
            </a:r>
            <a:r>
              <a:rPr lang="en-US" sz="2400" dirty="0">
                <a:cs typeface="Comic Sans MS"/>
              </a:rPr>
              <a:t>) </a:t>
            </a:r>
            <a:r>
              <a:rPr lang="en-US" sz="2400" dirty="0" smtClean="0"/>
              <a:t>of a seismic wave in a particular direction  defined by the normal direction to the </a:t>
            </a:r>
            <a:r>
              <a:rPr lang="en-US" sz="2400" dirty="0" err="1" smtClean="0"/>
              <a:t>wavefront</a:t>
            </a:r>
            <a:r>
              <a:rPr lang="en-US" sz="2400" dirty="0" smtClean="0"/>
              <a:t>:                            is found by resolving the </a:t>
            </a:r>
            <a:r>
              <a:rPr lang="en-US" sz="2400" dirty="0" err="1" smtClean="0"/>
              <a:t>Christoffel</a:t>
            </a:r>
            <a:r>
              <a:rPr lang="en-US" sz="2400" dirty="0"/>
              <a:t> </a:t>
            </a:r>
            <a:r>
              <a:rPr lang="en-US" sz="2400" dirty="0" smtClean="0"/>
              <a:t>equation:</a:t>
            </a:r>
          </a:p>
          <a:p>
            <a:pPr marL="0" indent="0">
              <a:buNone/>
            </a:pPr>
            <a:endParaRPr lang="en-US" sz="2400" dirty="0" smtClean="0"/>
          </a:p>
          <a:p>
            <a:pPr marL="0" indent="0">
              <a:buNone/>
            </a:pPr>
            <a:r>
              <a:rPr lang="en-US" sz="2400" dirty="0"/>
              <a:t>	</a:t>
            </a:r>
            <a:r>
              <a:rPr lang="en-US" sz="2400" dirty="0" smtClean="0"/>
              <a:t> </a:t>
            </a:r>
          </a:p>
          <a:p>
            <a:pPr marL="0" indent="0">
              <a:buNone/>
            </a:pPr>
            <a:r>
              <a:rPr lang="en-US" sz="2400" dirty="0" smtClean="0"/>
              <a:t>Where:</a:t>
            </a:r>
          </a:p>
          <a:p>
            <a:pPr marL="0" indent="0">
              <a:buNone/>
            </a:pPr>
            <a:r>
              <a:rPr lang="en-US" sz="2400" dirty="0" smtClean="0"/>
              <a:t>This is an eigenvalue problem, the solution of which is:</a:t>
            </a:r>
          </a:p>
          <a:p>
            <a:pPr marL="0" indent="0">
              <a:buNone/>
            </a:pPr>
            <a:r>
              <a:rPr lang="en-US" sz="2400" dirty="0" smtClean="0"/>
              <a:t> </a:t>
            </a:r>
          </a:p>
          <a:p>
            <a:pPr marL="0" indent="0">
              <a:buNone/>
            </a:pPr>
            <a:endParaRPr lang="en-US" sz="2800" dirty="0"/>
          </a:p>
          <a:p>
            <a:r>
              <a:rPr lang="en-US" sz="2400" dirty="0" smtClean="0"/>
              <a:t>The 3 eigenvalues of this system give 3 velocities: </a:t>
            </a:r>
            <a:r>
              <a:rPr lang="en-US" sz="2400" dirty="0" smtClean="0">
                <a:cs typeface="Comic Sans MS"/>
              </a:rPr>
              <a:t>V</a:t>
            </a:r>
            <a:r>
              <a:rPr lang="en-US" sz="2400" baseline="-25000" dirty="0" smtClean="0">
                <a:cs typeface="Comic Sans MS"/>
              </a:rPr>
              <a:t>P</a:t>
            </a:r>
            <a:r>
              <a:rPr lang="en-US" sz="2400" dirty="0" smtClean="0">
                <a:cs typeface="Comic Sans MS"/>
              </a:rPr>
              <a:t> and </a:t>
            </a:r>
            <a:r>
              <a:rPr lang="en-US" sz="2400" dirty="0">
                <a:cs typeface="Comic Sans MS"/>
              </a:rPr>
              <a:t>V</a:t>
            </a:r>
            <a:r>
              <a:rPr lang="en-US" sz="2400" baseline="-25000" dirty="0">
                <a:cs typeface="Comic Sans MS"/>
              </a:rPr>
              <a:t>S1</a:t>
            </a:r>
            <a:r>
              <a:rPr lang="en-US" sz="2400" dirty="0">
                <a:cs typeface="Comic Sans MS"/>
              </a:rPr>
              <a:t>, V</a:t>
            </a:r>
            <a:r>
              <a:rPr lang="en-US" sz="2400" baseline="-25000" dirty="0">
                <a:cs typeface="Comic Sans MS"/>
              </a:rPr>
              <a:t>S2</a:t>
            </a:r>
            <a:r>
              <a:rPr lang="en-US" sz="2400" dirty="0">
                <a:cs typeface="Comic Sans MS"/>
              </a:rPr>
              <a:t> </a:t>
            </a:r>
            <a:r>
              <a:rPr lang="en-US" sz="2400" dirty="0" smtClean="0">
                <a:cs typeface="Comic Sans MS"/>
              </a:rPr>
              <a:t>in the given direction </a:t>
            </a:r>
            <a:r>
              <a:rPr lang="en-US" sz="2400" i="1" dirty="0" smtClean="0">
                <a:cs typeface="Comic Sans MS"/>
              </a:rPr>
              <a:t>n</a:t>
            </a:r>
            <a:endParaRPr lang="en-US" sz="2400" i="1" dirty="0">
              <a:cs typeface="Comic Sans MS"/>
            </a:endParaRP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74649819"/>
              </p:ext>
            </p:extLst>
          </p:nvPr>
        </p:nvGraphicFramePr>
        <p:xfrm>
          <a:off x="3530592" y="1720402"/>
          <a:ext cx="2351347" cy="562726"/>
        </p:xfrm>
        <a:graphic>
          <a:graphicData uri="http://schemas.openxmlformats.org/presentationml/2006/ole">
            <mc:AlternateContent xmlns:mc="http://schemas.openxmlformats.org/markup-compatibility/2006">
              <mc:Choice xmlns:v="urn:schemas-microsoft-com:vml" Requires="v">
                <p:oleObj spid="_x0000_s137239" name="Equation" r:id="rId3" imgW="901700" imgH="215900" progId="Equation.3">
                  <p:embed/>
                </p:oleObj>
              </mc:Choice>
              <mc:Fallback>
                <p:oleObj name="Equation" r:id="rId3" imgW="901700" imgH="215900" progId="Equation.3">
                  <p:embed/>
                  <p:pic>
                    <p:nvPicPr>
                      <p:cNvPr id="0" name=""/>
                      <p:cNvPicPr/>
                      <p:nvPr/>
                    </p:nvPicPr>
                    <p:blipFill>
                      <a:blip r:embed="rId4"/>
                      <a:stretch>
                        <a:fillRect/>
                      </a:stretch>
                    </p:blipFill>
                    <p:spPr>
                      <a:xfrm>
                        <a:off x="3530592" y="1720402"/>
                        <a:ext cx="2351347" cy="56272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15401803"/>
              </p:ext>
            </p:extLst>
          </p:nvPr>
        </p:nvGraphicFramePr>
        <p:xfrm>
          <a:off x="1621336" y="2582745"/>
          <a:ext cx="3818512" cy="2490584"/>
        </p:xfrm>
        <a:graphic>
          <a:graphicData uri="http://schemas.openxmlformats.org/presentationml/2006/ole">
            <mc:AlternateContent xmlns:mc="http://schemas.openxmlformats.org/markup-compatibility/2006">
              <mc:Choice xmlns:v="urn:schemas-microsoft-com:vml" Requires="v">
                <p:oleObj spid="_x0000_s137240" name="Equation" r:id="rId5" imgW="1498600" imgH="977900" progId="Equation.3">
                  <p:embed/>
                </p:oleObj>
              </mc:Choice>
              <mc:Fallback>
                <p:oleObj name="Equation" r:id="rId5" imgW="1498600" imgH="977900" progId="Equation.3">
                  <p:embed/>
                  <p:pic>
                    <p:nvPicPr>
                      <p:cNvPr id="0" name=""/>
                      <p:cNvPicPr/>
                      <p:nvPr/>
                    </p:nvPicPr>
                    <p:blipFill>
                      <a:blip r:embed="rId6"/>
                      <a:stretch>
                        <a:fillRect/>
                      </a:stretch>
                    </p:blipFill>
                    <p:spPr>
                      <a:xfrm>
                        <a:off x="1621336" y="2582745"/>
                        <a:ext cx="3818512" cy="249058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72432970"/>
              </p:ext>
            </p:extLst>
          </p:nvPr>
        </p:nvGraphicFramePr>
        <p:xfrm>
          <a:off x="1759470" y="3445473"/>
          <a:ext cx="1978479" cy="473492"/>
        </p:xfrm>
        <a:graphic>
          <a:graphicData uri="http://schemas.openxmlformats.org/presentationml/2006/ole">
            <mc:AlternateContent xmlns:mc="http://schemas.openxmlformats.org/markup-compatibility/2006">
              <mc:Choice xmlns:v="urn:schemas-microsoft-com:vml" Requires="v">
                <p:oleObj spid="_x0000_s137241" name="Equation" r:id="rId7" imgW="901700" imgH="215900" progId="Equation.3">
                  <p:embed/>
                </p:oleObj>
              </mc:Choice>
              <mc:Fallback>
                <p:oleObj name="Equation" r:id="rId7" imgW="901700" imgH="215900" progId="Equation.3">
                  <p:embed/>
                  <p:pic>
                    <p:nvPicPr>
                      <p:cNvPr id="0" name=""/>
                      <p:cNvPicPr/>
                      <p:nvPr/>
                    </p:nvPicPr>
                    <p:blipFill>
                      <a:blip r:embed="rId8"/>
                      <a:stretch>
                        <a:fillRect/>
                      </a:stretch>
                    </p:blipFill>
                    <p:spPr>
                      <a:xfrm>
                        <a:off x="1759470" y="3445473"/>
                        <a:ext cx="1978479" cy="473492"/>
                      </a:xfrm>
                      <a:prstGeom prst="rect">
                        <a:avLst/>
                      </a:prstGeom>
                    </p:spPr>
                  </p:pic>
                </p:oleObj>
              </mc:Fallback>
            </mc:AlternateContent>
          </a:graphicData>
        </a:graphic>
      </p:graphicFrame>
      <p:sp>
        <p:nvSpPr>
          <p:cNvPr id="7" name="TextBox 6"/>
          <p:cNvSpPr txBox="1"/>
          <p:nvPr/>
        </p:nvSpPr>
        <p:spPr>
          <a:xfrm>
            <a:off x="4093576" y="3468775"/>
            <a:ext cx="3934734" cy="369332"/>
          </a:xfrm>
          <a:prstGeom prst="rect">
            <a:avLst/>
          </a:prstGeom>
          <a:noFill/>
        </p:spPr>
        <p:txBody>
          <a:bodyPr wrap="square" rtlCol="0">
            <a:spAutoFit/>
          </a:bodyPr>
          <a:lstStyle/>
          <a:p>
            <a:r>
              <a:rPr lang="en-US" dirty="0" smtClean="0"/>
              <a:t>is the wave’s </a:t>
            </a:r>
            <a:r>
              <a:rPr lang="en-US" dirty="0" err="1" smtClean="0"/>
              <a:t>polarisation</a:t>
            </a:r>
            <a:r>
              <a:rPr lang="en-US" dirty="0" smtClean="0"/>
              <a:t> vector</a:t>
            </a:r>
            <a:endParaRPr lang="en-US" dirty="0"/>
          </a:p>
        </p:txBody>
      </p:sp>
      <p:sp>
        <p:nvSpPr>
          <p:cNvPr id="9" name="Slide Number Placeholder 8"/>
          <p:cNvSpPr>
            <a:spLocks noGrp="1"/>
          </p:cNvSpPr>
          <p:nvPr>
            <p:ph type="sldNum" sz="quarter" idx="12"/>
          </p:nvPr>
        </p:nvSpPr>
        <p:spPr/>
        <p:txBody>
          <a:bodyPr/>
          <a:lstStyle/>
          <a:p>
            <a:fld id="{0CAC0170-ABFE-D44C-89B6-092E32780689}" type="slidenum">
              <a:rPr lang="en-US" smtClean="0">
                <a:solidFill>
                  <a:schemeClr val="bg1"/>
                </a:solidFill>
                <a:latin typeface="Comic Sans MS"/>
              </a:rPr>
              <a:pPr/>
              <a:t>5</a:t>
            </a:fld>
            <a:endParaRPr lang="en-US" dirty="0">
              <a:solidFill>
                <a:schemeClr val="bg1"/>
              </a:solidFill>
              <a:latin typeface="Comic Sans MS"/>
            </a:endParaRPr>
          </a:p>
        </p:txBody>
      </p:sp>
    </p:spTree>
    <p:extLst>
      <p:ext uri="{BB962C8B-B14F-4D97-AF65-F5344CB8AC3E}">
        <p14:creationId xmlns:p14="http://schemas.microsoft.com/office/powerpoint/2010/main" val="2015234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ISO"/>
          <p:cNvPicPr>
            <a:picLocks noChangeAspect="1" noChangeArrowheads="1"/>
          </p:cNvPicPr>
          <p:nvPr/>
        </p:nvPicPr>
        <p:blipFill rotWithShape="1">
          <a:blip r:embed="rId3">
            <a:extLst>
              <a:ext uri="{28A0092B-C50C-407E-A947-70E740481C1C}">
                <a14:useLocalDpi xmlns:a14="http://schemas.microsoft.com/office/drawing/2010/main" val="0"/>
              </a:ext>
            </a:extLst>
          </a:blip>
          <a:srcRect b="21781"/>
          <a:stretch/>
        </p:blipFill>
        <p:spPr bwMode="auto">
          <a:xfrm>
            <a:off x="0" y="1210236"/>
            <a:ext cx="4642883" cy="5800164"/>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5105400" y="990600"/>
            <a:ext cx="3416069"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pPr>
            <a:endParaRPr lang="en-US" sz="1000" dirty="0" smtClean="0">
              <a:solidFill>
                <a:srgbClr val="030300"/>
              </a:solidFill>
              <a:latin typeface="Comic Sans MS" charset="0"/>
              <a:ea typeface="+mn-ea"/>
              <a:cs typeface="+mn-cs"/>
            </a:endParaRPr>
          </a:p>
          <a:p>
            <a:pPr marL="342900" indent="-342900" defTabSz="457200" fontAlgn="auto">
              <a:spcBef>
                <a:spcPts val="0"/>
              </a:spcBef>
              <a:spcAft>
                <a:spcPts val="0"/>
              </a:spcAft>
              <a:buFont typeface="Symbol" charset="0"/>
              <a:buChar char=""/>
            </a:pPr>
            <a:r>
              <a:rPr lang="en-US" sz="2000" i="1" dirty="0" smtClean="0">
                <a:solidFill>
                  <a:srgbClr val="030300"/>
                </a:solidFill>
                <a:latin typeface="Comic Sans MS" charset="0"/>
                <a:ea typeface="+mn-ea"/>
                <a:cs typeface="+mn-cs"/>
              </a:rPr>
              <a:t>Radial anisotropy or</a:t>
            </a:r>
          </a:p>
          <a:p>
            <a:pPr defTabSz="457200" fontAlgn="auto">
              <a:spcBef>
                <a:spcPts val="0"/>
              </a:spcBef>
              <a:spcAft>
                <a:spcPts val="0"/>
              </a:spcAft>
            </a:pPr>
            <a:r>
              <a:rPr lang="en-US" sz="2000" i="1" dirty="0" smtClean="0">
                <a:solidFill>
                  <a:srgbClr val="030300"/>
                </a:solidFill>
                <a:latin typeface="Comic Sans MS" charset="0"/>
                <a:ea typeface="+mn-ea"/>
                <a:cs typeface="+mn-cs"/>
              </a:rPr>
              <a:t>VTI (Vertical Transverse</a:t>
            </a:r>
          </a:p>
          <a:p>
            <a:pPr defTabSz="457200" fontAlgn="auto">
              <a:spcBef>
                <a:spcPts val="0"/>
              </a:spcBef>
              <a:spcAft>
                <a:spcPts val="0"/>
              </a:spcAft>
            </a:pPr>
            <a:r>
              <a:rPr lang="en-US" sz="2000" i="1" dirty="0" smtClean="0">
                <a:solidFill>
                  <a:srgbClr val="030300"/>
                </a:solidFill>
                <a:latin typeface="Comic Sans MS" charset="0"/>
                <a:ea typeface="+mn-ea"/>
                <a:cs typeface="+mn-cs"/>
              </a:rPr>
              <a:t>Isotropy)</a:t>
            </a:r>
          </a:p>
          <a:p>
            <a:pPr defTabSz="457200" fontAlgn="auto">
              <a:spcBef>
                <a:spcPts val="0"/>
              </a:spcBef>
              <a:spcAft>
                <a:spcPts val="0"/>
              </a:spcAft>
            </a:pPr>
            <a:endParaRPr lang="en-US" sz="2000" i="1" dirty="0" smtClean="0">
              <a:solidFill>
                <a:srgbClr val="030300"/>
              </a:solidFill>
              <a:latin typeface="Comic Sans MS" charset="0"/>
              <a:ea typeface="+mn-ea"/>
              <a:cs typeface="+mn-cs"/>
            </a:endParaRPr>
          </a:p>
          <a:p>
            <a:pPr marL="342900" indent="-342900" defTabSz="457200" fontAlgn="auto">
              <a:spcBef>
                <a:spcPts val="0"/>
              </a:spcBef>
              <a:spcAft>
                <a:spcPts val="0"/>
              </a:spcAft>
              <a:buFont typeface="Symbol" charset="0"/>
              <a:buChar char=""/>
            </a:pPr>
            <a:r>
              <a:rPr lang="en-US" sz="2000" i="1" dirty="0" smtClean="0">
                <a:solidFill>
                  <a:srgbClr val="030300"/>
                </a:solidFill>
                <a:latin typeface="Comic Sans MS" charset="0"/>
                <a:ea typeface="+mn-ea"/>
                <a:cs typeface="+mn-cs"/>
              </a:rPr>
              <a:t>Hexagonal symmetry</a:t>
            </a:r>
          </a:p>
          <a:p>
            <a:pPr marL="342900" indent="-342900" defTabSz="457200" fontAlgn="auto">
              <a:spcBef>
                <a:spcPts val="0"/>
              </a:spcBef>
              <a:spcAft>
                <a:spcPts val="0"/>
              </a:spcAft>
              <a:buFont typeface="Symbol" charset="0"/>
              <a:buChar char=""/>
            </a:pPr>
            <a:endParaRPr lang="en-US" sz="2000" i="1" dirty="0" smtClean="0">
              <a:solidFill>
                <a:srgbClr val="030300"/>
              </a:solidFill>
              <a:latin typeface="Comic Sans MS" charset="0"/>
              <a:ea typeface="+mn-ea"/>
              <a:cs typeface="+mn-cs"/>
            </a:endParaRPr>
          </a:p>
          <a:p>
            <a:pPr defTabSz="457200" fontAlgn="auto">
              <a:spcBef>
                <a:spcPts val="0"/>
              </a:spcBef>
              <a:spcAft>
                <a:spcPts val="0"/>
              </a:spcAft>
            </a:pPr>
            <a:r>
              <a:rPr lang="en-US" sz="2000" dirty="0" smtClean="0">
                <a:solidFill>
                  <a:srgbClr val="030300"/>
                </a:solidFill>
                <a:latin typeface="Comic Sans MS" charset="0"/>
                <a:ea typeface="+mn-ea"/>
                <a:cs typeface="+mn-cs"/>
              </a:rPr>
              <a:t>=&gt; </a:t>
            </a:r>
            <a:r>
              <a:rPr lang="en-US" sz="2000" i="1" dirty="0" smtClean="0">
                <a:solidFill>
                  <a:srgbClr val="030300"/>
                </a:solidFill>
                <a:latin typeface="Comic Sans MS" charset="0"/>
                <a:ea typeface="+mn-ea"/>
                <a:cs typeface="+mn-cs"/>
              </a:rPr>
              <a:t>5 independent elements</a:t>
            </a:r>
          </a:p>
          <a:p>
            <a:pPr defTabSz="457200" fontAlgn="auto">
              <a:spcBef>
                <a:spcPts val="0"/>
              </a:spcBef>
              <a:spcAft>
                <a:spcPts val="0"/>
              </a:spcAft>
            </a:pPr>
            <a:r>
              <a:rPr lang="en-US" sz="2000" i="1" dirty="0" smtClean="0">
                <a:solidFill>
                  <a:srgbClr val="030300"/>
                </a:solidFill>
                <a:latin typeface="Comic Sans MS" charset="0"/>
                <a:ea typeface="+mn-ea"/>
                <a:cs typeface="+mn-cs"/>
              </a:rPr>
              <a:t>of the elastic tensor</a:t>
            </a:r>
            <a:r>
              <a:rPr lang="en-US" sz="2000" dirty="0" smtClean="0">
                <a:solidFill>
                  <a:srgbClr val="030300"/>
                </a:solidFill>
                <a:latin typeface="Comic Sans MS" charset="0"/>
                <a:ea typeface="+mn-ea"/>
                <a:cs typeface="+mn-cs"/>
              </a:rPr>
              <a:t>:</a:t>
            </a:r>
            <a:br>
              <a:rPr lang="en-US" sz="2000" dirty="0" smtClean="0">
                <a:solidFill>
                  <a:srgbClr val="030300"/>
                </a:solidFill>
                <a:latin typeface="Comic Sans MS" charset="0"/>
                <a:ea typeface="+mn-ea"/>
                <a:cs typeface="+mn-cs"/>
              </a:rPr>
            </a:br>
            <a:r>
              <a:rPr lang="en-US" sz="2000" i="1" dirty="0" smtClean="0">
                <a:solidFill>
                  <a:srgbClr val="030300"/>
                </a:solidFill>
                <a:latin typeface="Comic Sans MS" charset="0"/>
                <a:ea typeface="+mn-ea"/>
                <a:cs typeface="+mn-cs"/>
              </a:rPr>
              <a:t>A,C,F,L,N (Love, 1911)</a:t>
            </a:r>
            <a:endParaRPr lang="en-US" sz="2000" i="1" dirty="0">
              <a:solidFill>
                <a:srgbClr val="030300"/>
              </a:solidFill>
              <a:latin typeface="Comic Sans MS" charset="0"/>
              <a:ea typeface="+mn-ea"/>
              <a:cs typeface="+mn-cs"/>
            </a:endParaRPr>
          </a:p>
        </p:txBody>
      </p:sp>
      <p:sp>
        <p:nvSpPr>
          <p:cNvPr id="5125" name="Text Box 5"/>
          <p:cNvSpPr txBox="1">
            <a:spLocks noChangeArrowheads="1"/>
          </p:cNvSpPr>
          <p:nvPr/>
        </p:nvSpPr>
        <p:spPr bwMode="auto">
          <a:xfrm>
            <a:off x="228600" y="152400"/>
            <a:ext cx="8458200" cy="584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pPr>
            <a:r>
              <a:rPr lang="en-US" sz="3200" dirty="0" smtClean="0">
                <a:solidFill>
                  <a:srgbClr val="0000FF"/>
                </a:solidFill>
                <a:latin typeface="Comic Sans MS" charset="0"/>
                <a:ea typeface="+mn-ea"/>
                <a:cs typeface="+mn-cs"/>
              </a:rPr>
              <a:t>Radial Anisotropy</a:t>
            </a:r>
            <a:endParaRPr lang="en-US" sz="3200" dirty="0">
              <a:solidFill>
                <a:srgbClr val="0000FF"/>
              </a:solidFill>
              <a:latin typeface="Comic Sans MS" charset="0"/>
              <a:ea typeface="+mn-ea"/>
              <a:cs typeface="+mn-cs"/>
            </a:endParaRPr>
          </a:p>
        </p:txBody>
      </p:sp>
      <p:sp>
        <p:nvSpPr>
          <p:cNvPr id="5" name="TextBox 4"/>
          <p:cNvSpPr txBox="1"/>
          <p:nvPr/>
        </p:nvSpPr>
        <p:spPr>
          <a:xfrm>
            <a:off x="5715000" y="4495800"/>
            <a:ext cx="2514600" cy="2215991"/>
          </a:xfrm>
          <a:prstGeom prst="rect">
            <a:avLst/>
          </a:prstGeom>
          <a:noFill/>
          <a:ln>
            <a:solidFill>
              <a:schemeClr val="bg1"/>
            </a:solidFill>
          </a:ln>
        </p:spPr>
        <p:txBody>
          <a:bodyPr wrap="square" rtlCol="0">
            <a:spAutoFit/>
          </a:bodyPr>
          <a:lstStyle/>
          <a:p>
            <a:pPr lvl="1" defTabSz="457200" fontAlgn="auto">
              <a:spcBef>
                <a:spcPts val="0"/>
              </a:spcBef>
              <a:spcAft>
                <a:spcPts val="0"/>
              </a:spcAft>
            </a:pPr>
            <a:r>
              <a:rPr lang="en-US" sz="2400" dirty="0">
                <a:solidFill>
                  <a:srgbClr val="030300"/>
                </a:solidFill>
                <a:latin typeface="Comic Sans MS"/>
                <a:ea typeface="+mn-ea"/>
                <a:cs typeface="+mn-cs"/>
              </a:rPr>
              <a:t>L = </a:t>
            </a:r>
            <a:r>
              <a:rPr lang="el-GR" sz="2400" dirty="0">
                <a:solidFill>
                  <a:srgbClr val="030300"/>
                </a:solidFill>
                <a:latin typeface="Comic Sans MS"/>
                <a:ea typeface="+mn-ea"/>
                <a:cs typeface="Arial" charset="0"/>
              </a:rPr>
              <a:t>ρ</a:t>
            </a:r>
            <a:r>
              <a:rPr lang="en-US" sz="2400" dirty="0">
                <a:solidFill>
                  <a:srgbClr val="030300"/>
                </a:solidFill>
                <a:latin typeface="Comic Sans MS"/>
                <a:ea typeface="+mn-ea"/>
                <a:cs typeface="+mn-cs"/>
              </a:rPr>
              <a:t> V</a:t>
            </a:r>
            <a:r>
              <a:rPr lang="en-US" sz="2400" baseline="-25000" dirty="0">
                <a:solidFill>
                  <a:srgbClr val="030300"/>
                </a:solidFill>
                <a:latin typeface="Comic Sans MS"/>
                <a:ea typeface="+mn-ea"/>
                <a:cs typeface="+mn-cs"/>
              </a:rPr>
              <a:t>sv</a:t>
            </a:r>
            <a:r>
              <a:rPr lang="en-US" sz="2400" baseline="30000" dirty="0">
                <a:solidFill>
                  <a:srgbClr val="030300"/>
                </a:solidFill>
                <a:latin typeface="Comic Sans MS"/>
                <a:ea typeface="+mn-ea"/>
                <a:cs typeface="+mn-cs"/>
              </a:rPr>
              <a:t>2</a:t>
            </a:r>
            <a:endParaRPr lang="en-US" sz="2400" dirty="0">
              <a:solidFill>
                <a:srgbClr val="030300"/>
              </a:solidFill>
              <a:latin typeface="Comic Sans MS"/>
              <a:ea typeface="+mn-ea"/>
              <a:cs typeface="+mn-cs"/>
            </a:endParaRPr>
          </a:p>
          <a:p>
            <a:pPr lvl="1" defTabSz="457200" fontAlgn="auto">
              <a:spcBef>
                <a:spcPts val="0"/>
              </a:spcBef>
              <a:spcAft>
                <a:spcPts val="0"/>
              </a:spcAft>
            </a:pPr>
            <a:r>
              <a:rPr lang="en-US" sz="2400" dirty="0">
                <a:solidFill>
                  <a:srgbClr val="030300"/>
                </a:solidFill>
                <a:latin typeface="Comic Sans MS"/>
                <a:ea typeface="+mn-ea"/>
                <a:cs typeface="+mn-cs"/>
              </a:rPr>
              <a:t>N = </a:t>
            </a:r>
            <a:r>
              <a:rPr lang="el-GR" sz="2400" dirty="0">
                <a:solidFill>
                  <a:srgbClr val="030300"/>
                </a:solidFill>
                <a:latin typeface="Comic Sans MS"/>
                <a:ea typeface="+mn-ea"/>
                <a:cs typeface="Arial" charset="0"/>
              </a:rPr>
              <a:t>ρ</a:t>
            </a:r>
            <a:r>
              <a:rPr lang="en-US" sz="2400" dirty="0">
                <a:solidFill>
                  <a:srgbClr val="030300"/>
                </a:solidFill>
                <a:latin typeface="Comic Sans MS"/>
                <a:ea typeface="+mn-ea"/>
                <a:cs typeface="+mn-cs"/>
              </a:rPr>
              <a:t> </a:t>
            </a:r>
            <a:r>
              <a:rPr lang="en-US" sz="2400" dirty="0" smtClean="0">
                <a:solidFill>
                  <a:srgbClr val="030300"/>
                </a:solidFill>
                <a:latin typeface="Comic Sans MS"/>
                <a:ea typeface="+mn-ea"/>
                <a:cs typeface="+mn-cs"/>
              </a:rPr>
              <a:t>V</a:t>
            </a:r>
            <a:r>
              <a:rPr lang="en-US" sz="2400" baseline="-25000" dirty="0" smtClean="0">
                <a:solidFill>
                  <a:srgbClr val="030300"/>
                </a:solidFill>
                <a:latin typeface="Comic Sans MS"/>
                <a:ea typeface="+mn-ea"/>
                <a:cs typeface="+mn-cs"/>
              </a:rPr>
              <a:t>sh</a:t>
            </a:r>
            <a:r>
              <a:rPr lang="en-US" sz="2400" baseline="30000" dirty="0" smtClean="0">
                <a:solidFill>
                  <a:srgbClr val="030300"/>
                </a:solidFill>
                <a:latin typeface="Comic Sans MS"/>
                <a:ea typeface="+mn-ea"/>
                <a:cs typeface="+mn-cs"/>
              </a:rPr>
              <a:t>2</a:t>
            </a:r>
          </a:p>
          <a:p>
            <a:pPr lvl="1" defTabSz="457200" fontAlgn="auto">
              <a:spcBef>
                <a:spcPts val="0"/>
              </a:spcBef>
              <a:spcAft>
                <a:spcPts val="0"/>
              </a:spcAft>
            </a:pPr>
            <a:r>
              <a:rPr lang="en-US" sz="2400" dirty="0">
                <a:solidFill>
                  <a:srgbClr val="030300"/>
                </a:solidFill>
                <a:latin typeface="Comic Sans MS"/>
                <a:ea typeface="+mn-ea"/>
                <a:cs typeface="+mn-cs"/>
              </a:rPr>
              <a:t>C = </a:t>
            </a:r>
            <a:r>
              <a:rPr lang="el-GR" sz="2400" dirty="0">
                <a:solidFill>
                  <a:srgbClr val="030300"/>
                </a:solidFill>
                <a:latin typeface="Comic Sans MS"/>
                <a:ea typeface="+mn-ea"/>
                <a:cs typeface="Arial" charset="0"/>
              </a:rPr>
              <a:t>ρ</a:t>
            </a:r>
            <a:r>
              <a:rPr lang="en-US" sz="2400" dirty="0">
                <a:solidFill>
                  <a:srgbClr val="030300"/>
                </a:solidFill>
                <a:latin typeface="Comic Sans MS"/>
                <a:ea typeface="+mn-ea"/>
                <a:cs typeface="Arial" charset="0"/>
              </a:rPr>
              <a:t> </a:t>
            </a:r>
            <a:r>
              <a:rPr lang="en-US" sz="2400" dirty="0">
                <a:solidFill>
                  <a:srgbClr val="030300"/>
                </a:solidFill>
                <a:latin typeface="Comic Sans MS"/>
                <a:ea typeface="+mn-ea"/>
                <a:cs typeface="+mn-cs"/>
              </a:rPr>
              <a:t>V</a:t>
            </a:r>
            <a:r>
              <a:rPr lang="en-US" sz="2400" baseline="-25000" dirty="0">
                <a:solidFill>
                  <a:srgbClr val="030300"/>
                </a:solidFill>
                <a:latin typeface="Comic Sans MS"/>
                <a:ea typeface="+mn-ea"/>
                <a:cs typeface="+mn-cs"/>
              </a:rPr>
              <a:t>pv</a:t>
            </a:r>
            <a:r>
              <a:rPr lang="en-US" sz="2400" baseline="30000" dirty="0">
                <a:solidFill>
                  <a:srgbClr val="030300"/>
                </a:solidFill>
                <a:latin typeface="Comic Sans MS"/>
                <a:ea typeface="+mn-ea"/>
                <a:cs typeface="+mn-cs"/>
              </a:rPr>
              <a:t>2</a:t>
            </a:r>
            <a:endParaRPr lang="en-US" sz="2400" dirty="0">
              <a:solidFill>
                <a:srgbClr val="030300"/>
              </a:solidFill>
              <a:latin typeface="Comic Sans MS"/>
              <a:ea typeface="+mn-ea"/>
              <a:cs typeface="Arial" charset="0"/>
            </a:endParaRPr>
          </a:p>
          <a:p>
            <a:pPr lvl="1" defTabSz="457200" fontAlgn="auto">
              <a:spcBef>
                <a:spcPts val="0"/>
              </a:spcBef>
              <a:spcAft>
                <a:spcPts val="0"/>
              </a:spcAft>
            </a:pPr>
            <a:r>
              <a:rPr lang="en-US" sz="2400" dirty="0">
                <a:solidFill>
                  <a:srgbClr val="030300"/>
                </a:solidFill>
                <a:latin typeface="Comic Sans MS"/>
                <a:ea typeface="+mn-ea"/>
                <a:cs typeface="Arial" charset="0"/>
              </a:rPr>
              <a:t>A = </a:t>
            </a:r>
            <a:r>
              <a:rPr lang="el-GR" sz="2400" dirty="0">
                <a:solidFill>
                  <a:srgbClr val="030300"/>
                </a:solidFill>
                <a:latin typeface="Comic Sans MS"/>
                <a:ea typeface="+mn-ea"/>
                <a:cs typeface="Arial" charset="0"/>
              </a:rPr>
              <a:t>ρ</a:t>
            </a:r>
            <a:r>
              <a:rPr lang="en-US" sz="2400" dirty="0">
                <a:solidFill>
                  <a:srgbClr val="030300"/>
                </a:solidFill>
                <a:latin typeface="Comic Sans MS"/>
                <a:ea typeface="+mn-ea"/>
                <a:cs typeface="+mn-cs"/>
              </a:rPr>
              <a:t> V</a:t>
            </a:r>
            <a:r>
              <a:rPr lang="en-US" sz="2400" baseline="-25000" dirty="0">
                <a:solidFill>
                  <a:srgbClr val="030300"/>
                </a:solidFill>
                <a:latin typeface="Comic Sans MS"/>
                <a:ea typeface="+mn-ea"/>
                <a:cs typeface="+mn-cs"/>
              </a:rPr>
              <a:t>ph</a:t>
            </a:r>
            <a:r>
              <a:rPr lang="en-US" sz="2400" baseline="30000" dirty="0">
                <a:solidFill>
                  <a:srgbClr val="030300"/>
                </a:solidFill>
                <a:latin typeface="Comic Sans MS"/>
                <a:ea typeface="+mn-ea"/>
                <a:cs typeface="+mn-cs"/>
              </a:rPr>
              <a:t>2</a:t>
            </a:r>
          </a:p>
          <a:p>
            <a:pPr lvl="1" defTabSz="457200" fontAlgn="auto">
              <a:spcBef>
                <a:spcPts val="0"/>
              </a:spcBef>
              <a:spcAft>
                <a:spcPts val="0"/>
              </a:spcAft>
            </a:pPr>
            <a:r>
              <a:rPr lang="en-US" sz="2400" dirty="0">
                <a:solidFill>
                  <a:srgbClr val="030300"/>
                </a:solidFill>
                <a:latin typeface="Comic Sans MS"/>
                <a:ea typeface="+mn-ea"/>
                <a:cs typeface="Arial" charset="0"/>
                <a:sym typeface="Symbol" charset="0"/>
              </a:rPr>
              <a:t> = F/(A-2L</a:t>
            </a:r>
            <a:r>
              <a:rPr lang="en-US" sz="2400" dirty="0" smtClean="0">
                <a:solidFill>
                  <a:srgbClr val="030300"/>
                </a:solidFill>
                <a:latin typeface="Comic Sans MS"/>
                <a:ea typeface="+mn-ea"/>
                <a:cs typeface="Arial" charset="0"/>
                <a:sym typeface="Symbol" charset="0"/>
              </a:rPr>
              <a:t>)</a:t>
            </a:r>
            <a:endParaRPr lang="en-US" sz="2400" dirty="0">
              <a:solidFill>
                <a:srgbClr val="030300"/>
              </a:solidFill>
              <a:latin typeface="Comic Sans MS"/>
              <a:ea typeface="+mn-ea"/>
              <a:cs typeface="+mn-cs"/>
            </a:endParaRPr>
          </a:p>
          <a:p>
            <a:pPr defTabSz="457200" fontAlgn="auto">
              <a:spcBef>
                <a:spcPts val="0"/>
              </a:spcBef>
              <a:spcAft>
                <a:spcPts val="0"/>
              </a:spcAft>
            </a:pPr>
            <a:endParaRPr lang="en-US" dirty="0">
              <a:solidFill>
                <a:srgbClr val="030300"/>
              </a:solidFill>
              <a:latin typeface="Comic Sans MS"/>
              <a:ea typeface="+mn-ea"/>
              <a:cs typeface="+mn-cs"/>
            </a:endParaRPr>
          </a:p>
        </p:txBody>
      </p:sp>
    </p:spTree>
    <p:extLst>
      <p:ext uri="{BB962C8B-B14F-4D97-AF65-F5344CB8AC3E}">
        <p14:creationId xmlns:p14="http://schemas.microsoft.com/office/powerpoint/2010/main" val="34795198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rnero_pre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15" y="0"/>
            <a:ext cx="7673340" cy="6858000"/>
          </a:xfrm>
          <a:prstGeom prst="rect">
            <a:avLst/>
          </a:prstGeom>
        </p:spPr>
      </p:pic>
      <p:sp>
        <p:nvSpPr>
          <p:cNvPr id="3" name="Slide Number Placeholder 2"/>
          <p:cNvSpPr>
            <a:spLocks noGrp="1"/>
          </p:cNvSpPr>
          <p:nvPr>
            <p:ph type="sldNum" sz="quarter" idx="12"/>
          </p:nvPr>
        </p:nvSpPr>
        <p:spPr>
          <a:xfrm>
            <a:off x="7010400" y="6553914"/>
            <a:ext cx="2133600" cy="476250"/>
          </a:xfrm>
        </p:spPr>
        <p:txBody>
          <a:bodyPr/>
          <a:lstStyle/>
          <a:p>
            <a:fld id="{22DF57DB-153B-2A44-A833-9129FDD4C562}" type="slidenum">
              <a:rPr lang="en-US" smtClean="0">
                <a:solidFill>
                  <a:srgbClr val="000000"/>
                </a:solidFill>
                <a:latin typeface="Comic Sans MS"/>
              </a:rPr>
              <a:pPr/>
              <a:t>7</a:t>
            </a:fld>
            <a:endParaRPr lang="en-US" dirty="0">
              <a:solidFill>
                <a:srgbClr val="000000"/>
              </a:solidFill>
              <a:latin typeface="Comic Sans MS"/>
            </a:endParaRPr>
          </a:p>
        </p:txBody>
      </p:sp>
      <p:sp>
        <p:nvSpPr>
          <p:cNvPr id="2" name="TextBox 1"/>
          <p:cNvSpPr txBox="1"/>
          <p:nvPr/>
        </p:nvSpPr>
        <p:spPr>
          <a:xfrm>
            <a:off x="16324" y="6488668"/>
            <a:ext cx="4483219" cy="369332"/>
          </a:xfrm>
          <a:prstGeom prst="rect">
            <a:avLst/>
          </a:prstGeom>
          <a:noFill/>
        </p:spPr>
        <p:txBody>
          <a:bodyPr wrap="none" rtlCol="0">
            <a:spAutoFit/>
          </a:bodyPr>
          <a:lstStyle/>
          <a:p>
            <a:r>
              <a:rPr lang="en-US" dirty="0" err="1" smtClean="0"/>
              <a:t>Vsh</a:t>
            </a:r>
            <a:r>
              <a:rPr lang="en-US" dirty="0" smtClean="0"/>
              <a:t>&gt;</a:t>
            </a:r>
            <a:r>
              <a:rPr lang="en-US" dirty="0" err="1" smtClean="0"/>
              <a:t>Vsv</a:t>
            </a:r>
            <a:r>
              <a:rPr lang="en-US" dirty="0" smtClean="0"/>
              <a:t> in the top ~200 km of the mantle</a:t>
            </a:r>
            <a:endParaRPr lang="en-US" dirty="0"/>
          </a:p>
        </p:txBody>
      </p:sp>
    </p:spTree>
    <p:extLst>
      <p:ext uri="{BB962C8B-B14F-4D97-AF65-F5344CB8AC3E}">
        <p14:creationId xmlns:p14="http://schemas.microsoft.com/office/powerpoint/2010/main" val="7214072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152400"/>
            <a:ext cx="8229600" cy="792162"/>
          </a:xfrm>
        </p:spPr>
        <p:txBody>
          <a:bodyPr/>
          <a:lstStyle/>
          <a:p>
            <a:r>
              <a:rPr lang="en-US" sz="3600" dirty="0">
                <a:solidFill>
                  <a:srgbClr val="0000FF"/>
                </a:solidFill>
                <a:latin typeface="Comic Sans MS" charset="0"/>
              </a:rPr>
              <a:t>Radial Anisotropy</a:t>
            </a:r>
          </a:p>
        </p:txBody>
      </p:sp>
      <p:sp>
        <p:nvSpPr>
          <p:cNvPr id="70659" name="Rectangle 3"/>
          <p:cNvSpPr>
            <a:spLocks noGrp="1" noChangeArrowheads="1"/>
          </p:cNvSpPr>
          <p:nvPr>
            <p:ph type="body" idx="1"/>
          </p:nvPr>
        </p:nvSpPr>
        <p:spPr>
          <a:xfrm>
            <a:off x="381000" y="1066800"/>
            <a:ext cx="8229600" cy="5791200"/>
          </a:xfrm>
        </p:spPr>
        <p:txBody>
          <a:bodyPr/>
          <a:lstStyle/>
          <a:p>
            <a:r>
              <a:rPr lang="en-US" sz="2400" dirty="0">
                <a:latin typeface="Comic Sans MS" charset="0"/>
              </a:rPr>
              <a:t>Love/Rayleigh wave </a:t>
            </a:r>
            <a:r>
              <a:rPr lang="en-US" sz="2400" dirty="0" smtClean="0">
                <a:latin typeface="Comic Sans MS" charset="0"/>
              </a:rPr>
              <a:t>discrepancy:</a:t>
            </a:r>
            <a:endParaRPr lang="en-US" sz="2400" dirty="0">
              <a:latin typeface="Comic Sans MS" charset="0"/>
            </a:endParaRPr>
          </a:p>
          <a:p>
            <a:pPr lvl="1"/>
            <a:r>
              <a:rPr lang="en-US" sz="2000" dirty="0">
                <a:latin typeface="Comic Sans MS" charset="0"/>
              </a:rPr>
              <a:t>Vertical axis of symmetry</a:t>
            </a:r>
          </a:p>
          <a:p>
            <a:pPr lvl="1"/>
            <a:r>
              <a:rPr lang="en-US" sz="2000" dirty="0">
                <a:latin typeface="Comic Sans MS" charset="0"/>
              </a:rPr>
              <a:t>A,C,F,L,N (Love, 1911</a:t>
            </a:r>
            <a:r>
              <a:rPr lang="en-US" sz="2000" dirty="0" smtClean="0">
                <a:latin typeface="Comic Sans MS" charset="0"/>
              </a:rPr>
              <a:t>)</a:t>
            </a:r>
          </a:p>
          <a:p>
            <a:pPr lvl="1"/>
            <a:endParaRPr lang="en-US" sz="2000" dirty="0">
              <a:latin typeface="Comic Sans MS" charset="0"/>
            </a:endParaRPr>
          </a:p>
          <a:p>
            <a:r>
              <a:rPr lang="en-US" sz="2400" dirty="0">
                <a:latin typeface="Comic Sans MS" charset="0"/>
              </a:rPr>
              <a:t>Long period S waveforms can only </a:t>
            </a:r>
            <a:r>
              <a:rPr lang="en-US" sz="2400" dirty="0" smtClean="0">
                <a:latin typeface="Comic Sans MS" charset="0"/>
              </a:rPr>
              <a:t>resolve:</a:t>
            </a:r>
            <a:endParaRPr lang="en-US" sz="2400" dirty="0">
              <a:latin typeface="Comic Sans MS" charset="0"/>
            </a:endParaRPr>
          </a:p>
          <a:p>
            <a:pPr lvl="2"/>
            <a:r>
              <a:rPr lang="en-US" dirty="0">
                <a:latin typeface="Comic Sans MS" charset="0"/>
              </a:rPr>
              <a:t>L = </a:t>
            </a:r>
            <a:r>
              <a:rPr lang="en-US" dirty="0">
                <a:latin typeface="Symbol" charset="0"/>
              </a:rPr>
              <a:t>r</a:t>
            </a:r>
            <a:r>
              <a:rPr lang="en-US" dirty="0">
                <a:latin typeface="Comic Sans MS" charset="0"/>
              </a:rPr>
              <a:t> V</a:t>
            </a:r>
            <a:r>
              <a:rPr lang="en-US" baseline="-25000" dirty="0">
                <a:latin typeface="Comic Sans MS" charset="0"/>
              </a:rPr>
              <a:t>sv</a:t>
            </a:r>
            <a:r>
              <a:rPr lang="en-US" baseline="30000" dirty="0">
                <a:latin typeface="Comic Sans MS" charset="0"/>
              </a:rPr>
              <a:t>2</a:t>
            </a:r>
          </a:p>
          <a:p>
            <a:pPr lvl="2"/>
            <a:r>
              <a:rPr lang="en-US" dirty="0">
                <a:latin typeface="Comic Sans MS" charset="0"/>
              </a:rPr>
              <a:t>N = </a:t>
            </a:r>
            <a:r>
              <a:rPr lang="en-US" dirty="0">
                <a:latin typeface="Symbol" charset="0"/>
              </a:rPr>
              <a:t>r</a:t>
            </a:r>
            <a:r>
              <a:rPr lang="en-US" dirty="0">
                <a:latin typeface="Comic Sans MS" charset="0"/>
              </a:rPr>
              <a:t> </a:t>
            </a:r>
            <a:r>
              <a:rPr lang="en-US" dirty="0" smtClean="0">
                <a:latin typeface="Comic Sans MS" charset="0"/>
              </a:rPr>
              <a:t>V</a:t>
            </a:r>
            <a:r>
              <a:rPr lang="en-US" baseline="-25000" dirty="0" smtClean="0">
                <a:latin typeface="Comic Sans MS" charset="0"/>
              </a:rPr>
              <a:t>sh</a:t>
            </a:r>
            <a:r>
              <a:rPr lang="en-US" baseline="30000" dirty="0" smtClean="0">
                <a:latin typeface="Comic Sans MS" charset="0"/>
              </a:rPr>
              <a:t>2</a:t>
            </a:r>
          </a:p>
          <a:p>
            <a:pPr lvl="2"/>
            <a:r>
              <a:rPr lang="en-US" i="1" dirty="0" smtClean="0">
                <a:latin typeface="Comic Sans MS" charset="0"/>
              </a:rPr>
              <a:t>(</a:t>
            </a:r>
            <a:r>
              <a:rPr lang="en-US" i="1" dirty="0" smtClean="0">
                <a:latin typeface="Symbol" charset="2"/>
                <a:cs typeface="Symbol" charset="2"/>
              </a:rPr>
              <a:t>h</a:t>
            </a:r>
            <a:r>
              <a:rPr lang="en-US" i="1" dirty="0" smtClean="0">
                <a:latin typeface="Comic Sans MS" charset="0"/>
              </a:rPr>
              <a:t> in 1D) </a:t>
            </a:r>
            <a:endParaRPr lang="en-US" i="1" dirty="0">
              <a:latin typeface="Comic Sans MS" charset="0"/>
            </a:endParaRPr>
          </a:p>
          <a:p>
            <a:pPr lvl="2"/>
            <a:endParaRPr lang="en-US" baseline="30000" dirty="0">
              <a:latin typeface="Comic Sans MS" charset="0"/>
            </a:endParaRPr>
          </a:p>
          <a:p>
            <a:pPr lvl="2"/>
            <a:r>
              <a:rPr lang="en-US" dirty="0" err="1" smtClean="0">
                <a:latin typeface="Comic Sans MS" charset="0"/>
              </a:rPr>
              <a:t>V</a:t>
            </a:r>
            <a:r>
              <a:rPr lang="en-US" baseline="-25000" dirty="0" err="1" smtClean="0">
                <a:latin typeface="Comic Sans MS" charset="0"/>
              </a:rPr>
              <a:t>s</a:t>
            </a:r>
            <a:r>
              <a:rPr lang="en-US" baseline="30000" dirty="0" err="1" smtClean="0">
                <a:latin typeface="Comic Sans MS" charset="0"/>
              </a:rPr>
              <a:t>iso</a:t>
            </a:r>
            <a:r>
              <a:rPr lang="en-US" dirty="0" smtClean="0">
                <a:latin typeface="Comic Sans MS" charset="0"/>
              </a:rPr>
              <a:t> = 1/3(V</a:t>
            </a:r>
            <a:r>
              <a:rPr lang="en-US" baseline="-25000" dirty="0" smtClean="0">
                <a:latin typeface="Comic Sans MS" charset="0"/>
              </a:rPr>
              <a:t>sh</a:t>
            </a:r>
            <a:r>
              <a:rPr lang="en-US" dirty="0" smtClean="0">
                <a:latin typeface="Comic Sans MS" charset="0"/>
              </a:rPr>
              <a:t>+2 </a:t>
            </a:r>
            <a:r>
              <a:rPr lang="en-US" dirty="0" err="1" smtClean="0">
                <a:latin typeface="Comic Sans MS" charset="0"/>
              </a:rPr>
              <a:t>V</a:t>
            </a:r>
            <a:r>
              <a:rPr lang="en-US" baseline="-25000" dirty="0" err="1" smtClean="0">
                <a:latin typeface="Comic Sans MS" charset="0"/>
              </a:rPr>
              <a:t>sv</a:t>
            </a:r>
            <a:r>
              <a:rPr lang="en-US" dirty="0" smtClean="0">
                <a:latin typeface="Comic Sans MS" charset="0"/>
              </a:rPr>
              <a:t>) and  </a:t>
            </a:r>
            <a:r>
              <a:rPr lang="en-US" dirty="0">
                <a:latin typeface="Symbol" charset="0"/>
              </a:rPr>
              <a:t>x</a:t>
            </a:r>
            <a:r>
              <a:rPr lang="en-US" dirty="0">
                <a:latin typeface="Comic Sans MS" charset="0"/>
              </a:rPr>
              <a:t> = (</a:t>
            </a:r>
            <a:r>
              <a:rPr lang="en-US" dirty="0" err="1">
                <a:latin typeface="Comic Sans MS" charset="0"/>
              </a:rPr>
              <a:t>V</a:t>
            </a:r>
            <a:r>
              <a:rPr lang="en-US" baseline="-25000" dirty="0" err="1">
                <a:latin typeface="Comic Sans MS" charset="0"/>
              </a:rPr>
              <a:t>sh</a:t>
            </a:r>
            <a:r>
              <a:rPr lang="en-US" dirty="0">
                <a:latin typeface="Comic Sans MS" charset="0"/>
              </a:rPr>
              <a:t>/</a:t>
            </a:r>
            <a:r>
              <a:rPr lang="en-US" dirty="0" err="1">
                <a:latin typeface="Comic Sans MS" charset="0"/>
              </a:rPr>
              <a:t>V</a:t>
            </a:r>
            <a:r>
              <a:rPr lang="en-US" baseline="-25000" dirty="0" err="1">
                <a:latin typeface="Comic Sans MS" charset="0"/>
              </a:rPr>
              <a:t>sv</a:t>
            </a:r>
            <a:r>
              <a:rPr lang="en-US" dirty="0">
                <a:latin typeface="Comic Sans MS" charset="0"/>
              </a:rPr>
              <a:t>) </a:t>
            </a:r>
            <a:r>
              <a:rPr lang="en-US" baseline="30000" dirty="0" smtClean="0">
                <a:latin typeface="Comic Sans MS" charset="0"/>
              </a:rPr>
              <a:t>2</a:t>
            </a:r>
          </a:p>
          <a:p>
            <a:pPr lvl="2"/>
            <a:endParaRPr lang="en-US" baseline="30000" dirty="0">
              <a:latin typeface="Comic Sans MS" charset="0"/>
            </a:endParaRPr>
          </a:p>
          <a:p>
            <a:pPr lvl="2"/>
            <a:endParaRPr lang="en-US" baseline="30000" dirty="0">
              <a:latin typeface="Comic Sans MS" charset="0"/>
            </a:endParaRPr>
          </a:p>
          <a:p>
            <a:pPr lvl="2"/>
            <a:r>
              <a:rPr lang="en-US" dirty="0" smtClean="0">
                <a:latin typeface="Symbol" charset="0"/>
              </a:rPr>
              <a:t>=&gt; </a:t>
            </a:r>
            <a:r>
              <a:rPr lang="en-US" dirty="0" err="1" smtClean="0">
                <a:latin typeface="Symbol" charset="0"/>
              </a:rPr>
              <a:t>d</a:t>
            </a:r>
            <a:r>
              <a:rPr lang="en-US" dirty="0" err="1" smtClean="0">
                <a:latin typeface="Comic Sans MS" charset="0"/>
              </a:rPr>
              <a:t>ln</a:t>
            </a:r>
            <a:r>
              <a:rPr lang="en-US" dirty="0" smtClean="0">
                <a:latin typeface="Comic Sans MS" charset="0"/>
              </a:rPr>
              <a:t> </a:t>
            </a:r>
            <a:r>
              <a:rPr lang="en-US" dirty="0">
                <a:latin typeface="Symbol" charset="0"/>
              </a:rPr>
              <a:t>x</a:t>
            </a:r>
            <a:r>
              <a:rPr lang="en-US" dirty="0">
                <a:latin typeface="Comic Sans MS" charset="0"/>
              </a:rPr>
              <a:t> =2(</a:t>
            </a:r>
            <a:r>
              <a:rPr lang="en-US" dirty="0" err="1">
                <a:latin typeface="Symbol" charset="0"/>
              </a:rPr>
              <a:t>d</a:t>
            </a:r>
            <a:r>
              <a:rPr lang="en-US" dirty="0" err="1">
                <a:latin typeface="Comic Sans MS" charset="0"/>
              </a:rPr>
              <a:t>ln</a:t>
            </a:r>
            <a:r>
              <a:rPr lang="en-US" dirty="0">
                <a:latin typeface="Comic Sans MS" charset="0"/>
              </a:rPr>
              <a:t> </a:t>
            </a:r>
            <a:r>
              <a:rPr lang="en-US" dirty="0" err="1">
                <a:latin typeface="Comic Sans MS" charset="0"/>
              </a:rPr>
              <a:t>V</a:t>
            </a:r>
            <a:r>
              <a:rPr lang="en-US" baseline="-25000" dirty="0" err="1">
                <a:latin typeface="Comic Sans MS" charset="0"/>
              </a:rPr>
              <a:t>sh</a:t>
            </a:r>
            <a:r>
              <a:rPr lang="en-US" dirty="0">
                <a:latin typeface="Comic Sans MS" charset="0"/>
              </a:rPr>
              <a:t> – </a:t>
            </a:r>
            <a:r>
              <a:rPr lang="en-US" dirty="0" err="1">
                <a:latin typeface="Symbol" charset="0"/>
              </a:rPr>
              <a:t>d</a:t>
            </a:r>
            <a:r>
              <a:rPr lang="en-US" dirty="0" err="1">
                <a:latin typeface="Comic Sans MS" charset="0"/>
              </a:rPr>
              <a:t>lnV</a:t>
            </a:r>
            <a:r>
              <a:rPr lang="en-US" baseline="-25000" dirty="0" err="1">
                <a:latin typeface="Comic Sans MS" charset="0"/>
              </a:rPr>
              <a:t>sv</a:t>
            </a:r>
            <a:r>
              <a:rPr lang="en-US" dirty="0">
                <a:latin typeface="Comic Sans MS" charset="0"/>
              </a:rPr>
              <a:t>)</a:t>
            </a:r>
          </a:p>
          <a:p>
            <a:pPr lvl="2"/>
            <a:endParaRPr lang="en-US" dirty="0">
              <a:latin typeface="Comic Sans MS" charset="0"/>
            </a:endParaRPr>
          </a:p>
        </p:txBody>
      </p:sp>
    </p:spTree>
    <p:extLst>
      <p:ext uri="{BB962C8B-B14F-4D97-AF65-F5344CB8AC3E}">
        <p14:creationId xmlns:p14="http://schemas.microsoft.com/office/powerpoint/2010/main" val="14292936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4064"/>
          <a:stretch/>
        </p:blipFill>
        <p:spPr>
          <a:xfrm>
            <a:off x="0" y="241300"/>
            <a:ext cx="5114804" cy="6361043"/>
          </a:xfrm>
          <a:prstGeom prst="rect">
            <a:avLst/>
          </a:prstGeom>
        </p:spPr>
      </p:pic>
      <p:sp>
        <p:nvSpPr>
          <p:cNvPr id="3" name="TextBox 2"/>
          <p:cNvSpPr txBox="1"/>
          <p:nvPr/>
        </p:nvSpPr>
        <p:spPr>
          <a:xfrm>
            <a:off x="276115" y="56634"/>
            <a:ext cx="8005354" cy="369332"/>
          </a:xfrm>
          <a:prstGeom prst="rect">
            <a:avLst/>
          </a:prstGeom>
          <a:noFill/>
        </p:spPr>
        <p:txBody>
          <a:bodyPr wrap="none" rtlCol="0">
            <a:spAutoFit/>
          </a:bodyPr>
          <a:lstStyle/>
          <a:p>
            <a:r>
              <a:rPr lang="en-US" dirty="0" smtClean="0"/>
              <a:t>Models based on surface wave dispersion are non-unique but require VTI</a:t>
            </a:r>
            <a:endParaRPr lang="en-US" dirty="0"/>
          </a:p>
        </p:txBody>
      </p:sp>
      <p:pic>
        <p:nvPicPr>
          <p:cNvPr id="5" name="Picture 4"/>
          <p:cNvPicPr>
            <a:picLocks noChangeAspect="1"/>
          </p:cNvPicPr>
          <p:nvPr/>
        </p:nvPicPr>
        <p:blipFill rotWithShape="1">
          <a:blip r:embed="rId3"/>
          <a:srcRect l="56897" r="4247" b="2396"/>
          <a:stretch/>
        </p:blipFill>
        <p:spPr>
          <a:xfrm>
            <a:off x="5355097" y="393701"/>
            <a:ext cx="3448430" cy="6026080"/>
          </a:xfrm>
          <a:prstGeom prst="rect">
            <a:avLst/>
          </a:prstGeom>
        </p:spPr>
      </p:pic>
      <p:sp>
        <p:nvSpPr>
          <p:cNvPr id="6" name="TextBox 5"/>
          <p:cNvSpPr txBox="1"/>
          <p:nvPr/>
        </p:nvSpPr>
        <p:spPr>
          <a:xfrm>
            <a:off x="0" y="6488668"/>
            <a:ext cx="2464600" cy="369332"/>
          </a:xfrm>
          <a:prstGeom prst="rect">
            <a:avLst/>
          </a:prstGeom>
          <a:noFill/>
        </p:spPr>
        <p:txBody>
          <a:bodyPr wrap="none" rtlCol="0">
            <a:spAutoFit/>
          </a:bodyPr>
          <a:lstStyle/>
          <a:p>
            <a:r>
              <a:rPr lang="en-US" i="1" dirty="0" err="1" smtClean="0">
                <a:latin typeface="Comic Sans MS"/>
                <a:cs typeface="Comic Sans MS"/>
              </a:rPr>
              <a:t>Lebedev</a:t>
            </a:r>
            <a:r>
              <a:rPr lang="en-US" i="1" dirty="0" smtClean="0">
                <a:latin typeface="Comic Sans MS"/>
                <a:cs typeface="Comic Sans MS"/>
              </a:rPr>
              <a:t> et al., 2009</a:t>
            </a:r>
            <a:endParaRPr lang="en-US" i="1" dirty="0">
              <a:latin typeface="Comic Sans MS"/>
              <a:cs typeface="Comic Sans MS"/>
            </a:endParaRPr>
          </a:p>
        </p:txBody>
      </p:sp>
      <p:sp>
        <p:nvSpPr>
          <p:cNvPr id="8" name="Slide Number Placeholder 7"/>
          <p:cNvSpPr>
            <a:spLocks noGrp="1"/>
          </p:cNvSpPr>
          <p:nvPr>
            <p:ph type="sldNum" sz="quarter" idx="12"/>
          </p:nvPr>
        </p:nvSpPr>
        <p:spPr/>
        <p:txBody>
          <a:bodyPr/>
          <a:lstStyle/>
          <a:p>
            <a:fld id="{22DF57DB-153B-2A44-A833-9129FDD4C562}" type="slidenum">
              <a:rPr lang="en-US" smtClean="0">
                <a:solidFill>
                  <a:srgbClr val="FFFF00"/>
                </a:solidFill>
                <a:latin typeface="Comic Sans MS"/>
              </a:rPr>
              <a:pPr/>
              <a:t>9</a:t>
            </a:fld>
            <a:endParaRPr lang="en-US">
              <a:solidFill>
                <a:srgbClr val="FFFF00"/>
              </a:solidFill>
              <a:latin typeface="Comic Sans MS"/>
            </a:endParaRPr>
          </a:p>
        </p:txBody>
      </p:sp>
    </p:spTree>
    <p:extLst>
      <p:ext uri="{BB962C8B-B14F-4D97-AF65-F5344CB8AC3E}">
        <p14:creationId xmlns:p14="http://schemas.microsoft.com/office/powerpoint/2010/main" val="3773234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Default Design">
  <a:themeElements>
    <a:clrScheme name="Default Design 13">
      <a:dk1>
        <a:srgbClr val="808080"/>
      </a:dk1>
      <a:lt1>
        <a:srgbClr val="FFFFFF"/>
      </a:lt1>
      <a:dk2>
        <a:srgbClr val="0000FF"/>
      </a:dk2>
      <a:lt2>
        <a:srgbClr val="FFFF00"/>
      </a:lt2>
      <a:accent1>
        <a:srgbClr val="BBE0E3"/>
      </a:accent1>
      <a:accent2>
        <a:srgbClr val="333399"/>
      </a:accent2>
      <a:accent3>
        <a:srgbClr val="AAAAFF"/>
      </a:accent3>
      <a:accent4>
        <a:srgbClr val="DADADA"/>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FF"/>
        </a:dk2>
        <a:lt2>
          <a:srgbClr val="FFFF00"/>
        </a:lt2>
        <a:accent1>
          <a:srgbClr val="BBE0E3"/>
        </a:accent1>
        <a:accent2>
          <a:srgbClr val="333399"/>
        </a:accent2>
        <a:accent3>
          <a:srgbClr val="AAAAFF"/>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4_Default Design">
  <a:themeElements>
    <a:clrScheme name="Default Design 14">
      <a:dk1>
        <a:srgbClr val="000000"/>
      </a:dk1>
      <a:lt1>
        <a:srgbClr val="FFFFFF"/>
      </a:lt1>
      <a:dk2>
        <a:srgbClr val="000000"/>
      </a:dk2>
      <a:lt2>
        <a:srgbClr val="808080"/>
      </a:lt2>
      <a:accent1>
        <a:srgbClr val="F1F8F9"/>
      </a:accent1>
      <a:accent2>
        <a:srgbClr val="333399"/>
      </a:accent2>
      <a:accent3>
        <a:srgbClr val="FFFFFF"/>
      </a:accent3>
      <a:accent4>
        <a:srgbClr val="000000"/>
      </a:accent4>
      <a:accent5>
        <a:srgbClr val="F7FBFB"/>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8F8F8"/>
        </a:lt1>
        <a:dk2>
          <a:srgbClr val="0000FF"/>
        </a:dk2>
        <a:lt2>
          <a:srgbClr val="FFFF00"/>
        </a:lt2>
        <a:accent1>
          <a:srgbClr val="BBE0E3"/>
        </a:accent1>
        <a:accent2>
          <a:srgbClr val="333399"/>
        </a:accent2>
        <a:accent3>
          <a:srgbClr val="AAAAFF"/>
        </a:accent3>
        <a:accent4>
          <a:srgbClr val="D4D4D4"/>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F1F8F9"/>
        </a:accent1>
        <a:accent2>
          <a:srgbClr val="333399"/>
        </a:accent2>
        <a:accent3>
          <a:srgbClr val="FFFFFF"/>
        </a:accent3>
        <a:accent4>
          <a:srgbClr val="000000"/>
        </a:accent4>
        <a:accent5>
          <a:srgbClr val="F7FBFB"/>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Default Design">
  <a:themeElements>
    <a:clrScheme name="Custom 2">
      <a:dk1>
        <a:srgbClr val="010101"/>
      </a:dk1>
      <a:lt1>
        <a:srgbClr val="030300"/>
      </a:lt1>
      <a:dk2>
        <a:srgbClr val="000000"/>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00"/>
        </a:lt1>
        <a:dk2>
          <a:srgbClr val="0000FF"/>
        </a:dk2>
        <a:lt2>
          <a:srgbClr val="000000"/>
        </a:lt2>
        <a:accent1>
          <a:srgbClr val="BBE0E3"/>
        </a:accent1>
        <a:accent2>
          <a:srgbClr val="333399"/>
        </a:accent2>
        <a:accent3>
          <a:srgbClr val="AAAAFF"/>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3891</TotalTime>
  <Words>1784</Words>
  <Application>Microsoft Macintosh PowerPoint</Application>
  <PresentationFormat>On-screen Show (4:3)</PresentationFormat>
  <Paragraphs>456</Paragraphs>
  <Slides>49</Slides>
  <Notes>14</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49</vt:i4>
      </vt:variant>
    </vt:vector>
  </HeadingPairs>
  <TitlesOfParts>
    <vt:vector size="61" baseType="lpstr">
      <vt:lpstr>Default Design</vt:lpstr>
      <vt:lpstr>24_Default Design</vt:lpstr>
      <vt:lpstr>7_Default Design</vt:lpstr>
      <vt:lpstr>9_Default Design</vt:lpstr>
      <vt:lpstr>11_Default Design</vt:lpstr>
      <vt:lpstr>12_Default Design</vt:lpstr>
      <vt:lpstr>13_Default Design</vt:lpstr>
      <vt:lpstr>14_Default Design</vt:lpstr>
      <vt:lpstr>15_Default Design</vt:lpstr>
      <vt:lpstr>16_Default Design</vt:lpstr>
      <vt:lpstr>17_Default Design</vt:lpstr>
      <vt:lpstr>Equation</vt:lpstr>
      <vt:lpstr>Seismology lecture 5:  “Seismic Tomography.. … and anisotropy” </vt:lpstr>
      <vt:lpstr>Seismic anisotropy</vt:lpstr>
      <vt:lpstr>PowerPoint Presentation</vt:lpstr>
      <vt:lpstr>PowerPoint Presentation</vt:lpstr>
      <vt:lpstr>Anisotropic medium</vt:lpstr>
      <vt:lpstr>PowerPoint Presentation</vt:lpstr>
      <vt:lpstr>PowerPoint Presentation</vt:lpstr>
      <vt:lpstr>Radial Anisotropy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Mantle Tomography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resolution?</vt:lpstr>
      <vt:lpstr>Finite frequency sensitivity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Barbara Romanowicz</cp:lastModifiedBy>
  <cp:revision>259</cp:revision>
  <cp:lastPrinted>2010-09-03T18:30:29Z</cp:lastPrinted>
  <dcterms:created xsi:type="dcterms:W3CDTF">2010-09-03T18:15:27Z</dcterms:created>
  <dcterms:modified xsi:type="dcterms:W3CDTF">2014-07-17T21:30:25Z</dcterms:modified>
</cp:coreProperties>
</file>